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7.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48.xml" ContentType="application/vnd.openxmlformats-officedocument.presentationml.slideLayout+xml"/>
  <Override PartName="/ppt/theme/theme8.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9.xml" ContentType="application/vnd.openxmlformats-officedocument.them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tags/tag72.xml" ContentType="application/vnd.openxmlformats-officedocument.presentationml.tags+xml"/>
  <Override PartName="/ppt/tags/tag73.xml" ContentType="application/vnd.openxmlformats-officedocument.presentationml.tags+xml"/>
  <Override PartName="/ppt/notesSlides/notesSlide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xml" ContentType="application/vnd.openxmlformats-officedocument.presentationml.notesSlide+xml"/>
  <Override PartName="/ppt/tags/tag78.xml" ContentType="application/vnd.openxmlformats-officedocument.presentationml.tags+xml"/>
  <Override PartName="/ppt/notesSlides/notesSlide3.xml" ContentType="application/vnd.openxmlformats-officedocument.presentationml.notesSlide+xml"/>
  <Override PartName="/ppt/tags/tag79.xml" ContentType="application/vnd.openxmlformats-officedocument.presentationml.tags+xml"/>
  <Override PartName="/ppt/notesSlides/notesSlide4.xml" ContentType="application/vnd.openxmlformats-officedocument.presentationml.notesSlide+xml"/>
  <Override PartName="/ppt/tags/tag80.xml" ContentType="application/vnd.openxmlformats-officedocument.presentationml.tags+xml"/>
  <Override PartName="/ppt/notesSlides/notesSlide5.xml" ContentType="application/vnd.openxmlformats-officedocument.presentationml.notesSlide+xml"/>
  <Override PartName="/ppt/tags/tag81.xml" ContentType="application/vnd.openxmlformats-officedocument.presentationml.tags+xml"/>
  <Override PartName="/ppt/notesSlides/notesSlide6.xml" ContentType="application/vnd.openxmlformats-officedocument.presentationml.notesSlide+xml"/>
  <Override PartName="/ppt/tags/tag82.xml" ContentType="application/vnd.openxmlformats-officedocument.presentationml.tags+xml"/>
  <Override PartName="/ppt/notesSlides/notesSlide7.xml" ContentType="application/vnd.openxmlformats-officedocument.presentationml.notesSlide+xml"/>
  <Override PartName="/ppt/tags/tag83.xml" ContentType="application/vnd.openxmlformats-officedocument.presentationml.tags+xml"/>
  <Override PartName="/ppt/notesSlides/notesSlide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9.xml" ContentType="application/vnd.openxmlformats-officedocument.presentationml.notesSlide+xml"/>
  <Override PartName="/ppt/tags/tag86.xml" ContentType="application/vnd.openxmlformats-officedocument.presentationml.tags+xml"/>
  <Override PartName="/ppt/notesSlides/notesSlide10.xml" ContentType="application/vnd.openxmlformats-officedocument.presentationml.notesSlide+xml"/>
  <Override PartName="/ppt/tags/tag87.xml" ContentType="application/vnd.openxmlformats-officedocument.presentationml.tags+xml"/>
  <Override PartName="/ppt/notesSlides/notesSlide11.xml" ContentType="application/vnd.openxmlformats-officedocument.presentationml.notesSlide+xml"/>
  <Override PartName="/ppt/tags/tag88.xml" ContentType="application/vnd.openxmlformats-officedocument.presentationml.tags+xml"/>
  <Override PartName="/ppt/notesSlides/notesSlide12.xml" ContentType="application/vnd.openxmlformats-officedocument.presentationml.notesSlide+xml"/>
  <Override PartName="/ppt/tags/tag89.xml" ContentType="application/vnd.openxmlformats-officedocument.presentationml.tags+xml"/>
  <Override PartName="/ppt/notesSlides/notesSlide13.xml" ContentType="application/vnd.openxmlformats-officedocument.presentationml.notesSlide+xml"/>
  <Override PartName="/ppt/tags/tag90.xml" ContentType="application/vnd.openxmlformats-officedocument.presentationml.tags+xml"/>
  <Override PartName="/ppt/notesSlides/notesSlide14.xml" ContentType="application/vnd.openxmlformats-officedocument.presentationml.notesSlide+xml"/>
  <Override PartName="/ppt/tags/tag91.xml" ContentType="application/vnd.openxmlformats-officedocument.presentationml.tags+xml"/>
  <Override PartName="/ppt/notesSlides/notesSlide15.xml" ContentType="application/vnd.openxmlformats-officedocument.presentationml.notesSlide+xml"/>
  <Override PartName="/ppt/tags/tag92.xml" ContentType="application/vnd.openxmlformats-officedocument.presentationml.tags+xml"/>
  <Override PartName="/ppt/notesSlides/notesSlide16.xml" ContentType="application/vnd.openxmlformats-officedocument.presentationml.notesSlide+xml"/>
  <Override PartName="/ppt/tags/tag93.xml" ContentType="application/vnd.openxmlformats-officedocument.presentationml.tags+xml"/>
  <Override PartName="/ppt/notesSlides/notesSlide17.xml" ContentType="application/vnd.openxmlformats-officedocument.presentationml.notesSlide+xml"/>
  <Override PartName="/ppt/tags/tag94.xml" ContentType="application/vnd.openxmlformats-officedocument.presentationml.tags+xml"/>
  <Override PartName="/ppt/notesSlides/notesSlide18.xml" ContentType="application/vnd.openxmlformats-officedocument.presentationml.notesSlide+xml"/>
  <Override PartName="/ppt/tags/tag95.xml" ContentType="application/vnd.openxmlformats-officedocument.presentationml.tags+xml"/>
  <Override PartName="/ppt/notesSlides/notesSlide19.xml" ContentType="application/vnd.openxmlformats-officedocument.presentationml.notesSlide+xml"/>
  <Override PartName="/ppt/tags/tag96.xml" ContentType="application/vnd.openxmlformats-officedocument.presentationml.tags+xml"/>
  <Override PartName="/ppt/notesSlides/notesSlide20.xml" ContentType="application/vnd.openxmlformats-officedocument.presentationml.notesSlide+xml"/>
  <Override PartName="/ppt/tags/tag97.xml" ContentType="application/vnd.openxmlformats-officedocument.presentationml.tags+xml"/>
  <Override PartName="/ppt/notesSlides/notesSlide21.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22.xml" ContentType="application/vnd.openxmlformats-officedocument.presentationml.notesSlide+xml"/>
  <Override PartName="/ppt/tags/tag100.xml" ContentType="application/vnd.openxmlformats-officedocument.presentationml.tags+xml"/>
  <Override PartName="/ppt/notesSlides/notesSlide23.xml" ContentType="application/vnd.openxmlformats-officedocument.presentationml.notesSlide+xml"/>
  <Override PartName="/ppt/tags/tag101.xml" ContentType="application/vnd.openxmlformats-officedocument.presentationml.tags+xml"/>
  <Override PartName="/ppt/notesSlides/notesSlide24.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25.xml" ContentType="application/vnd.openxmlformats-officedocument.presentationml.notesSlide+xml"/>
  <Override PartName="/ppt/tags/tag104.xml" ContentType="application/vnd.openxmlformats-officedocument.presentationml.tags+xml"/>
  <Override PartName="/ppt/notesSlides/notesSlide26.xml" ContentType="application/vnd.openxmlformats-officedocument.presentationml.notesSlide+xml"/>
  <Override PartName="/ppt/tags/tag105.xml" ContentType="application/vnd.openxmlformats-officedocument.presentationml.tags+xml"/>
  <Override PartName="/ppt/notesSlides/notesSlide27.xml" ContentType="application/vnd.openxmlformats-officedocument.presentationml.notesSlide+xml"/>
  <Override PartName="/ppt/tags/tag106.xml" ContentType="application/vnd.openxmlformats-officedocument.presentationml.tags+xml"/>
  <Override PartName="/ppt/notesSlides/notesSlide28.xml" ContentType="application/vnd.openxmlformats-officedocument.presentationml.notesSlide+xml"/>
  <Override PartName="/ppt/tags/tag107.xml" ContentType="application/vnd.openxmlformats-officedocument.presentationml.tags+xml"/>
  <Override PartName="/ppt/notesSlides/notesSlide29.xml" ContentType="application/vnd.openxmlformats-officedocument.presentationml.notesSlide+xml"/>
  <Override PartName="/ppt/tags/tag108.xml" ContentType="application/vnd.openxmlformats-officedocument.presentationml.tags+xml"/>
  <Override PartName="/ppt/notesSlides/notesSlide30.xml" ContentType="application/vnd.openxmlformats-officedocument.presentationml.notesSlide+xml"/>
  <Override PartName="/ppt/tags/tag109.xml" ContentType="application/vnd.openxmlformats-officedocument.presentationml.tags+xml"/>
  <Override PartName="/ppt/notesSlides/notesSlide31.xml" ContentType="application/vnd.openxmlformats-officedocument.presentationml.notesSlide+xml"/>
  <Override PartName="/ppt/tags/tag110.xml" ContentType="application/vnd.openxmlformats-officedocument.presentationml.tags+xml"/>
  <Override PartName="/ppt/notesSlides/notesSlide32.xml" ContentType="application/vnd.openxmlformats-officedocument.presentationml.notesSlide+xml"/>
  <Override PartName="/ppt/tags/tag111.xml" ContentType="application/vnd.openxmlformats-officedocument.presentationml.tags+xml"/>
  <Override PartName="/ppt/notesSlides/notesSlide33.xml" ContentType="application/vnd.openxmlformats-officedocument.presentationml.notesSlide+xml"/>
  <Override PartName="/ppt/tags/tag112.xml" ContentType="application/vnd.openxmlformats-officedocument.presentationml.tags+xml"/>
  <Override PartName="/ppt/notesSlides/notesSlide34.xml" ContentType="application/vnd.openxmlformats-officedocument.presentationml.notesSlide+xml"/>
  <Override PartName="/ppt/tags/tag113.xml" ContentType="application/vnd.openxmlformats-officedocument.presentationml.tags+xml"/>
  <Override PartName="/ppt/notesSlides/notesSlide35.xml" ContentType="application/vnd.openxmlformats-officedocument.presentationml.notesSlide+xml"/>
  <Override PartName="/ppt/tags/tag114.xml" ContentType="application/vnd.openxmlformats-officedocument.presentationml.tags+xml"/>
  <Override PartName="/ppt/notesSlides/notesSlide36.xml" ContentType="application/vnd.openxmlformats-officedocument.presentationml.notesSlide+xml"/>
  <Override PartName="/ppt/tags/tag115.xml" ContentType="application/vnd.openxmlformats-officedocument.presentationml.tags+xml"/>
  <Override PartName="/ppt/notesSlides/notesSlide37.xml" ContentType="application/vnd.openxmlformats-officedocument.presentationml.notesSlide+xml"/>
  <Override PartName="/ppt/tags/tag116.xml" ContentType="application/vnd.openxmlformats-officedocument.presentationml.tags+xml"/>
  <Override PartName="/ppt/notesSlides/notesSlide38.xml" ContentType="application/vnd.openxmlformats-officedocument.presentationml.notesSlide+xml"/>
  <Override PartName="/ppt/tags/tag117.xml" ContentType="application/vnd.openxmlformats-officedocument.presentationml.tags+xml"/>
  <Override PartName="/ppt/notesSlides/notesSlide39.xml" ContentType="application/vnd.openxmlformats-officedocument.presentationml.notesSlide+xml"/>
  <Override PartName="/ppt/tags/tag118.xml" ContentType="application/vnd.openxmlformats-officedocument.presentationml.tags+xml"/>
  <Override PartName="/ppt/notesSlides/notesSlide40.xml" ContentType="application/vnd.openxmlformats-officedocument.presentationml.notesSlide+xml"/>
  <Override PartName="/ppt/tags/tag119.xml" ContentType="application/vnd.openxmlformats-officedocument.presentationml.tags+xml"/>
  <Override PartName="/ppt/notesSlides/notesSlide41.xml" ContentType="application/vnd.openxmlformats-officedocument.presentationml.notesSlide+xml"/>
  <Override PartName="/ppt/tags/tag120.xml" ContentType="application/vnd.openxmlformats-officedocument.presentationml.tags+xml"/>
  <Override PartName="/ppt/notesSlides/notesSlide42.xml" ContentType="application/vnd.openxmlformats-officedocument.presentationml.notesSlide+xml"/>
  <Override PartName="/ppt/tags/tag121.xml" ContentType="application/vnd.openxmlformats-officedocument.presentationml.tags+xml"/>
  <Override PartName="/ppt/notesSlides/notesSlide43.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44.xml" ContentType="application/vnd.openxmlformats-officedocument.presentationml.notesSlide+xml"/>
  <Override PartName="/ppt/tags/tag125.xml" ContentType="application/vnd.openxmlformats-officedocument.presentationml.tags+xml"/>
  <Override PartName="/ppt/notesSlides/notesSlide45.xml" ContentType="application/vnd.openxmlformats-officedocument.presentationml.notesSlide+xml"/>
  <Override PartName="/ppt/tags/tag126.xml" ContentType="application/vnd.openxmlformats-officedocument.presentationml.tags+xml"/>
  <Override PartName="/ppt/notesSlides/notesSlide46.xml" ContentType="application/vnd.openxmlformats-officedocument.presentationml.notesSlide+xml"/>
  <Override PartName="/ppt/tags/tag127.xml" ContentType="application/vnd.openxmlformats-officedocument.presentationml.tags+xml"/>
  <Override PartName="/ppt/notesSlides/notesSlide47.xml" ContentType="application/vnd.openxmlformats-officedocument.presentationml.notesSlide+xml"/>
  <Override PartName="/ppt/tags/tag128.xml" ContentType="application/vnd.openxmlformats-officedocument.presentationml.tags+xml"/>
  <Override PartName="/ppt/notesSlides/notesSlide48.xml" ContentType="application/vnd.openxmlformats-officedocument.presentationml.notesSlide+xml"/>
  <Override PartName="/ppt/tags/tag129.xml" ContentType="application/vnd.openxmlformats-officedocument.presentationml.tags+xml"/>
  <Override PartName="/ppt/notesSlides/notesSlide49.xml" ContentType="application/vnd.openxmlformats-officedocument.presentationml.notesSlide+xml"/>
  <Override PartName="/ppt/tags/tag130.xml" ContentType="application/vnd.openxmlformats-officedocument.presentationml.tags+xml"/>
  <Override PartName="/ppt/notesSlides/notesSlide50.xml" ContentType="application/vnd.openxmlformats-officedocument.presentationml.notesSlide+xml"/>
  <Override PartName="/ppt/tags/tag131.xml" ContentType="application/vnd.openxmlformats-officedocument.presentationml.tags+xml"/>
  <Override PartName="/ppt/notesSlides/notesSlide51.xml" ContentType="application/vnd.openxmlformats-officedocument.presentationml.notesSlide+xml"/>
  <Override PartName="/ppt/tags/tag132.xml" ContentType="application/vnd.openxmlformats-officedocument.presentationml.tags+xml"/>
  <Override PartName="/ppt/notesSlides/notesSlide52.xml" ContentType="application/vnd.openxmlformats-officedocument.presentationml.notesSlide+xml"/>
  <Override PartName="/ppt/tags/tag133.xml" ContentType="application/vnd.openxmlformats-officedocument.presentationml.tags+xml"/>
  <Override PartName="/ppt/notesSlides/notesSlide53.xml" ContentType="application/vnd.openxmlformats-officedocument.presentationml.notesSlide+xml"/>
  <Override PartName="/ppt/tags/tag134.xml" ContentType="application/vnd.openxmlformats-officedocument.presentationml.tags+xml"/>
  <Override PartName="/ppt/notesSlides/notesSlide54.xml" ContentType="application/vnd.openxmlformats-officedocument.presentationml.notesSlide+xml"/>
  <Override PartName="/ppt/tags/tag135.xml" ContentType="application/vnd.openxmlformats-officedocument.presentationml.tags+xml"/>
  <Override PartName="/ppt/notesSlides/notesSlide55.xml" ContentType="application/vnd.openxmlformats-officedocument.presentationml.notesSlide+xml"/>
  <Override PartName="/ppt/tags/tag136.xml" ContentType="application/vnd.openxmlformats-officedocument.presentationml.tags+xml"/>
  <Override PartName="/ppt/notesSlides/notesSlide56.xml" ContentType="application/vnd.openxmlformats-officedocument.presentationml.notesSlide+xml"/>
  <Override PartName="/ppt/tags/tag137.xml" ContentType="application/vnd.openxmlformats-officedocument.presentationml.tags+xml"/>
  <Override PartName="/ppt/notesSlides/notesSlide57.xml" ContentType="application/vnd.openxmlformats-officedocument.presentationml.notesSlide+xml"/>
  <Override PartName="/ppt/tags/tag138.xml" ContentType="application/vnd.openxmlformats-officedocument.presentationml.tags+xml"/>
  <Override PartName="/ppt/notesSlides/notesSlide58.xml" ContentType="application/vnd.openxmlformats-officedocument.presentationml.notesSlide+xml"/>
  <Override PartName="/ppt/tags/tag139.xml" ContentType="application/vnd.openxmlformats-officedocument.presentationml.tags+xml"/>
  <Override PartName="/ppt/notesSlides/notesSlide59.xml" ContentType="application/vnd.openxmlformats-officedocument.presentationml.notesSlide+xml"/>
  <Override PartName="/ppt/tags/tag140.xml" ContentType="application/vnd.openxmlformats-officedocument.presentationml.tags+xml"/>
  <Override PartName="/ppt/notesSlides/notesSlide60.xml" ContentType="application/vnd.openxmlformats-officedocument.presentationml.notesSlide+xml"/>
  <Override PartName="/ppt/tags/tag141.xml" ContentType="application/vnd.openxmlformats-officedocument.presentationml.tags+xml"/>
  <Override PartName="/ppt/notesSlides/notesSlide61.xml" ContentType="application/vnd.openxmlformats-officedocument.presentationml.notesSlide+xml"/>
  <Override PartName="/ppt/tags/tag142.xml" ContentType="application/vnd.openxmlformats-officedocument.presentationml.tags+xml"/>
  <Override PartName="/ppt/notesSlides/notesSlide6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63.xml" ContentType="application/vnd.openxmlformats-officedocument.presentationml.notesSlide+xml"/>
  <Override PartName="/ppt/tags/tag145.xml" ContentType="application/vnd.openxmlformats-officedocument.presentationml.tags+xml"/>
  <Override PartName="/ppt/notesSlides/notesSlide64.xml" ContentType="application/vnd.openxmlformats-officedocument.presentationml.notesSlide+xml"/>
  <Override PartName="/ppt/tags/tag146.xml" ContentType="application/vnd.openxmlformats-officedocument.presentationml.tags+xml"/>
  <Override PartName="/ppt/notesSlides/notesSlide65.xml" ContentType="application/vnd.openxmlformats-officedocument.presentationml.notesSlide+xml"/>
  <Override PartName="/ppt/tags/tag147.xml" ContentType="application/vnd.openxmlformats-officedocument.presentationml.tags+xml"/>
  <Override PartName="/ppt/notesSlides/notesSlide66.xml" ContentType="application/vnd.openxmlformats-officedocument.presentationml.notesSlide+xml"/>
  <Override PartName="/ppt/tags/tag148.xml" ContentType="application/vnd.openxmlformats-officedocument.presentationml.tags+xml"/>
  <Override PartName="/ppt/notesSlides/notesSlide67.xml" ContentType="application/vnd.openxmlformats-officedocument.presentationml.notesSlide+xml"/>
  <Override PartName="/ppt/tags/tag149.xml" ContentType="application/vnd.openxmlformats-officedocument.presentationml.tags+xml"/>
  <Override PartName="/ppt/notesSlides/notesSlide68.xml" ContentType="application/vnd.openxmlformats-officedocument.presentationml.notesSlide+xml"/>
  <Override PartName="/ppt/tags/tag150.xml" ContentType="application/vnd.openxmlformats-officedocument.presentationml.tags+xml"/>
  <Override PartName="/ppt/notesSlides/notesSlide69.xml" ContentType="application/vnd.openxmlformats-officedocument.presentationml.notesSlide+xml"/>
  <Override PartName="/ppt/tags/tag151.xml" ContentType="application/vnd.openxmlformats-officedocument.presentationml.tags+xml"/>
  <Override PartName="/ppt/notesSlides/notesSlide70.xml" ContentType="application/vnd.openxmlformats-officedocument.presentationml.notesSlide+xml"/>
  <Override PartName="/ppt/tags/tag152.xml" ContentType="application/vnd.openxmlformats-officedocument.presentationml.tags+xml"/>
  <Override PartName="/ppt/notesSlides/notesSlide71.xml" ContentType="application/vnd.openxmlformats-officedocument.presentationml.notesSlide+xml"/>
  <Override PartName="/ppt/tags/tag153.xml" ContentType="application/vnd.openxmlformats-officedocument.presentationml.tags+xml"/>
  <Override PartName="/ppt/notesSlides/notesSlide72.xml" ContentType="application/vnd.openxmlformats-officedocument.presentationml.notesSlide+xml"/>
  <Override PartName="/ppt/tags/tag154.xml" ContentType="application/vnd.openxmlformats-officedocument.presentationml.tags+xml"/>
  <Override PartName="/ppt/notesSlides/notesSlide73.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74.xml" ContentType="application/vnd.openxmlformats-officedocument.presentationml.notesSlide+xml"/>
  <Override PartName="/ppt/tags/tag157.xml" ContentType="application/vnd.openxmlformats-officedocument.presentationml.tags+xml"/>
  <Override PartName="/ppt/notesSlides/notesSlide75.xml" ContentType="application/vnd.openxmlformats-officedocument.presentationml.notesSlide+xml"/>
  <Override PartName="/ppt/tags/tag158.xml" ContentType="application/vnd.openxmlformats-officedocument.presentationml.tags+xml"/>
  <Override PartName="/ppt/notesSlides/notesSlide76.xml" ContentType="application/vnd.openxmlformats-officedocument.presentationml.notesSlide+xml"/>
  <Override PartName="/ppt/tags/tag159.xml" ContentType="application/vnd.openxmlformats-officedocument.presentationml.tags+xml"/>
  <Override PartName="/ppt/notesSlides/notesSlide77.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78.xml" ContentType="application/vnd.openxmlformats-officedocument.presentationml.notesSlide+xml"/>
  <Override PartName="/ppt/tags/tag162.xml" ContentType="application/vnd.openxmlformats-officedocument.presentationml.tags+xml"/>
  <Override PartName="/ppt/notesSlides/notesSlide79.xml" ContentType="application/vnd.openxmlformats-officedocument.presentationml.notesSlide+xml"/>
  <Override PartName="/ppt/tags/tag163.xml" ContentType="application/vnd.openxmlformats-officedocument.presentationml.tags+xml"/>
  <Override PartName="/ppt/notesSlides/notesSlide80.xml" ContentType="application/vnd.openxmlformats-officedocument.presentationml.notesSlide+xml"/>
  <Override PartName="/ppt/tags/tag164.xml" ContentType="application/vnd.openxmlformats-officedocument.presentationml.tags+xml"/>
  <Override PartName="/ppt/notesSlides/notesSlide81.xml" ContentType="application/vnd.openxmlformats-officedocument.presentationml.notesSlide+xml"/>
  <Override PartName="/ppt/tags/tag165.xml" ContentType="application/vnd.openxmlformats-officedocument.presentationml.tags+xml"/>
  <Override PartName="/ppt/notesSlides/notesSlide82.xml" ContentType="application/vnd.openxmlformats-officedocument.presentationml.notesSlide+xml"/>
  <Override PartName="/ppt/tags/tag166.xml" ContentType="application/vnd.openxmlformats-officedocument.presentationml.tags+xml"/>
  <Override PartName="/ppt/notesSlides/notesSlide83.xml" ContentType="application/vnd.openxmlformats-officedocument.presentationml.notesSlide+xml"/>
  <Override PartName="/ppt/tags/tag167.xml" ContentType="application/vnd.openxmlformats-officedocument.presentationml.tags+xml"/>
  <Override PartName="/ppt/notesSlides/notesSlide84.xml" ContentType="application/vnd.openxmlformats-officedocument.presentationml.notesSlide+xml"/>
  <Override PartName="/ppt/tags/tag168.xml" ContentType="application/vnd.openxmlformats-officedocument.presentationml.tags+xml"/>
  <Override PartName="/ppt/notesSlides/notesSlide85.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86.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7.xml" ContentType="application/vnd.openxmlformats-officedocument.presentationml.notesSlide+xml"/>
  <Override PartName="/ppt/tags/tag174.xml" ContentType="application/vnd.openxmlformats-officedocument.presentationml.tags+xml"/>
  <Override PartName="/ppt/notesSlides/notesSlide88.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89.xml" ContentType="application/vnd.openxmlformats-officedocument.presentationml.notesSlide+xml"/>
  <Override PartName="/ppt/tags/tag1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 id="2147483859" r:id="rId2"/>
    <p:sldMasterId id="2147483862" r:id="rId3"/>
    <p:sldMasterId id="2147483868" r:id="rId4"/>
    <p:sldMasterId id="2147483881" r:id="rId5"/>
    <p:sldMasterId id="2147483915" r:id="rId6"/>
    <p:sldMasterId id="2147483922" r:id="rId7"/>
    <p:sldMasterId id="2147483925" r:id="rId8"/>
    <p:sldMasterId id="2147483927" r:id="rId9"/>
  </p:sldMasterIdLst>
  <p:notesMasterIdLst>
    <p:notesMasterId r:id="rId109"/>
  </p:notesMasterIdLst>
  <p:handoutMasterIdLst>
    <p:handoutMasterId r:id="rId110"/>
  </p:handoutMasterIdLst>
  <p:sldIdLst>
    <p:sldId id="256" r:id="rId10"/>
    <p:sldId id="1207" r:id="rId11"/>
    <p:sldId id="1208" r:id="rId12"/>
    <p:sldId id="1209" r:id="rId13"/>
    <p:sldId id="600" r:id="rId14"/>
    <p:sldId id="1036" r:id="rId15"/>
    <p:sldId id="1038" r:id="rId16"/>
    <p:sldId id="1194" r:id="rId17"/>
    <p:sldId id="1127" r:id="rId18"/>
    <p:sldId id="1128" r:id="rId19"/>
    <p:sldId id="1129" r:id="rId20"/>
    <p:sldId id="1131" r:id="rId21"/>
    <p:sldId id="1132" r:id="rId22"/>
    <p:sldId id="1133" r:id="rId23"/>
    <p:sldId id="1220" r:id="rId24"/>
    <p:sldId id="1134" r:id="rId25"/>
    <p:sldId id="1135" r:id="rId26"/>
    <p:sldId id="1136" r:id="rId27"/>
    <p:sldId id="1137" r:id="rId28"/>
    <p:sldId id="1155" r:id="rId29"/>
    <p:sldId id="1138" r:id="rId30"/>
    <p:sldId id="1205" r:id="rId31"/>
    <p:sldId id="1140" r:id="rId32"/>
    <p:sldId id="1141" r:id="rId33"/>
    <p:sldId id="1109" r:id="rId34"/>
    <p:sldId id="1110" r:id="rId35"/>
    <p:sldId id="1111" r:id="rId36"/>
    <p:sldId id="1142" r:id="rId37"/>
    <p:sldId id="1115" r:id="rId38"/>
    <p:sldId id="1116" r:id="rId39"/>
    <p:sldId id="1117" r:id="rId40"/>
    <p:sldId id="1119" r:id="rId41"/>
    <p:sldId id="1120" r:id="rId42"/>
    <p:sldId id="1198" r:id="rId43"/>
    <p:sldId id="1121" r:id="rId44"/>
    <p:sldId id="1122" r:id="rId45"/>
    <p:sldId id="1123" r:id="rId46"/>
    <p:sldId id="1124" r:id="rId47"/>
    <p:sldId id="1125" r:id="rId48"/>
    <p:sldId id="1126" r:id="rId49"/>
    <p:sldId id="1082" r:id="rId50"/>
    <p:sldId id="1083" r:id="rId51"/>
    <p:sldId id="1084" r:id="rId52"/>
    <p:sldId id="1100" r:id="rId53"/>
    <p:sldId id="1093" r:id="rId54"/>
    <p:sldId id="1094" r:id="rId55"/>
    <p:sldId id="1095" r:id="rId56"/>
    <p:sldId id="1096" r:id="rId57"/>
    <p:sldId id="1101" r:id="rId58"/>
    <p:sldId id="1000" r:id="rId59"/>
    <p:sldId id="1001" r:id="rId60"/>
    <p:sldId id="1002" r:id="rId61"/>
    <p:sldId id="973" r:id="rId62"/>
    <p:sldId id="1029" r:id="rId63"/>
    <p:sldId id="1030" r:id="rId64"/>
    <p:sldId id="1039" r:id="rId65"/>
    <p:sldId id="1219" r:id="rId66"/>
    <p:sldId id="993" r:id="rId67"/>
    <p:sldId id="1203" r:id="rId68"/>
    <p:sldId id="994" r:id="rId69"/>
    <p:sldId id="991" r:id="rId70"/>
    <p:sldId id="1216" r:id="rId71"/>
    <p:sldId id="1040" r:id="rId72"/>
    <p:sldId id="1041" r:id="rId73"/>
    <p:sldId id="1160" r:id="rId74"/>
    <p:sldId id="997" r:id="rId75"/>
    <p:sldId id="922" r:id="rId76"/>
    <p:sldId id="923" r:id="rId77"/>
    <p:sldId id="924" r:id="rId78"/>
    <p:sldId id="1080" r:id="rId79"/>
    <p:sldId id="1108" r:id="rId80"/>
    <p:sldId id="1071" r:id="rId81"/>
    <p:sldId id="1065" r:id="rId82"/>
    <p:sldId id="1067" r:id="rId83"/>
    <p:sldId id="1104" r:id="rId84"/>
    <p:sldId id="1106" r:id="rId85"/>
    <p:sldId id="1107" r:id="rId86"/>
    <p:sldId id="1173" r:id="rId87"/>
    <p:sldId id="1174" r:id="rId88"/>
    <p:sldId id="1172" r:id="rId89"/>
    <p:sldId id="1167" r:id="rId90"/>
    <p:sldId id="1180" r:id="rId91"/>
    <p:sldId id="1163" r:id="rId92"/>
    <p:sldId id="1195" r:id="rId93"/>
    <p:sldId id="1186" r:id="rId94"/>
    <p:sldId id="1197" r:id="rId95"/>
    <p:sldId id="1196" r:id="rId96"/>
    <p:sldId id="1179" r:id="rId97"/>
    <p:sldId id="1177" r:id="rId98"/>
    <p:sldId id="1178" r:id="rId99"/>
    <p:sldId id="1184" r:id="rId100"/>
    <p:sldId id="1187" r:id="rId101"/>
    <p:sldId id="1188" r:id="rId102"/>
    <p:sldId id="1189" r:id="rId103"/>
    <p:sldId id="1215" r:id="rId104"/>
    <p:sldId id="1212" r:id="rId105"/>
    <p:sldId id="1213" r:id="rId106"/>
    <p:sldId id="1206" r:id="rId107"/>
    <p:sldId id="1214" r:id="rId108"/>
  </p:sldIdLst>
  <p:sldSz cx="12192000" cy="6858000"/>
  <p:notesSz cx="7315200" cy="9601200"/>
  <p:custDataLst>
    <p:tags r:id="rId1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
          <p15:clr>
            <a:srgbClr val="A4A3A4"/>
          </p15:clr>
        </p15:guide>
        <p15:guide id="2" orient="horz" pos="4080">
          <p15:clr>
            <a:srgbClr val="A4A3A4"/>
          </p15:clr>
        </p15:guide>
        <p15:guide id="3" orient="horz" pos="1920">
          <p15:clr>
            <a:srgbClr val="A4A3A4"/>
          </p15:clr>
        </p15:guide>
        <p15:guide id="4" orient="horz" pos="115">
          <p15:clr>
            <a:srgbClr val="A4A3A4"/>
          </p15:clr>
        </p15:guide>
        <p15:guide id="5" orient="horz">
          <p15:clr>
            <a:srgbClr val="A4A3A4"/>
          </p15:clr>
        </p15:guide>
        <p15:guide id="6" orient="horz" pos="833">
          <p15:clr>
            <a:srgbClr val="A4A3A4"/>
          </p15:clr>
        </p15:guide>
        <p15:guide id="7" orient="horz" pos="775">
          <p15:clr>
            <a:srgbClr val="A4A3A4"/>
          </p15:clr>
        </p15:guide>
        <p15:guide id="8" pos="240">
          <p15:clr>
            <a:srgbClr val="A4A3A4"/>
          </p15:clr>
        </p15:guide>
        <p15:guide id="9" pos="5568">
          <p15:clr>
            <a:srgbClr val="A4A3A4"/>
          </p15:clr>
        </p15:guide>
        <p15:guide id="10" pos="816">
          <p15:clr>
            <a:srgbClr val="A4A3A4"/>
          </p15:clr>
        </p15:guide>
        <p15:guide id="11" pos="2880">
          <p15:clr>
            <a:srgbClr val="A4A3A4"/>
          </p15:clr>
        </p15:guide>
        <p15:guide id="12" pos="1056">
          <p15:clr>
            <a:srgbClr val="A4A3A4"/>
          </p15:clr>
        </p15:guide>
        <p15:guide id="13" pos="314">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kaufmann" initials="jK" lastIdx="103" clrIdx="0"/>
  <p:cmAuthor id="1" name="jcote" initials="j" lastIdx="12" clrIdx="1"/>
  <p:cmAuthor id="2" name="Meghan Hogue" initials="MH" lastIdx="4" clrIdx="2"/>
  <p:cmAuthor id="3" name="jgoldie" initials="JRG" lastIdx="4" clrIdx="3"/>
  <p:cmAuthor id="4" name="John Goldie" initials="JRG"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77E"/>
    <a:srgbClr val="71D14F"/>
    <a:srgbClr val="05C754"/>
    <a:srgbClr val="00CC00"/>
    <a:srgbClr val="0083B8"/>
    <a:srgbClr val="0078D2"/>
    <a:srgbClr val="FF00FF"/>
    <a:srgbClr val="DDDDDD"/>
    <a:srgbClr val="1797C0"/>
    <a:srgbClr val="009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21" autoAdjust="0"/>
    <p:restoredTop sz="73275" autoAdjust="0"/>
  </p:normalViewPr>
  <p:slideViewPr>
    <p:cSldViewPr snapToGrid="0" showGuides="1">
      <p:cViewPr varScale="1">
        <p:scale>
          <a:sx n="59" d="100"/>
          <a:sy n="59" d="100"/>
        </p:scale>
        <p:origin x="845" y="67"/>
      </p:cViewPr>
      <p:guideLst>
        <p:guide orient="horz" pos="240"/>
        <p:guide orient="horz" pos="4080"/>
        <p:guide orient="horz" pos="1920"/>
        <p:guide orient="horz" pos="115"/>
        <p:guide orient="horz"/>
        <p:guide orient="horz" pos="833"/>
        <p:guide orient="horz" pos="775"/>
        <p:guide pos="240"/>
        <p:guide pos="5568"/>
        <p:guide pos="816"/>
        <p:guide pos="2880"/>
        <p:guide pos="1056"/>
        <p:guide pos="31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742"/>
    </p:cViewPr>
  </p:sorterViewPr>
  <p:notesViewPr>
    <p:cSldViewPr snapToGrid="0" showGuides="1">
      <p:cViewPr>
        <p:scale>
          <a:sx n="70" d="100"/>
          <a:sy n="70" d="100"/>
        </p:scale>
        <p:origin x="-3534" y="-48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commentAuthors" Target="commentAuthor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presProps" Target="pres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notesMaster" Target="notesMasters/notesMaster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handoutMaster" Target="handoutMasters/handoutMaster1.xml"/><Relationship Id="rId115"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tags" Target="../tags/tag72.xml"/><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1"/>
            <a:ext cx="7296729" cy="54102"/>
          </a:xfrm>
          <a:prstGeom prst="rect">
            <a:avLst/>
          </a:prstGeom>
          <a:solidFill>
            <a:srgbClr val="60777E"/>
          </a:solidFill>
          <a:ln>
            <a:noFill/>
          </a:ln>
        </p:spPr>
        <p:style>
          <a:lnRef idx="2">
            <a:schemeClr val="accent1">
              <a:shade val="50000"/>
            </a:schemeClr>
          </a:lnRef>
          <a:fillRef idx="1">
            <a:schemeClr val="accent1"/>
          </a:fillRef>
          <a:effectRef idx="0">
            <a:schemeClr val="accent1"/>
          </a:effectRef>
          <a:fontRef idx="minor">
            <a:schemeClr val="lt1"/>
          </a:fontRef>
        </p:style>
        <p:txBody>
          <a:bodyPr lIns="92473" tIns="46237" rIns="92473" bIns="46237" rtlCol="0" anchor="ctr"/>
          <a:lstStyle/>
          <a:p>
            <a:pPr algn="ctr" fontAlgn="base">
              <a:spcBef>
                <a:spcPct val="0"/>
              </a:spcBef>
              <a:spcAft>
                <a:spcPct val="0"/>
              </a:spcAft>
            </a:pPr>
            <a:endParaRPr lang="en-US" sz="2400" dirty="0">
              <a:solidFill>
                <a:srgbClr val="FFFFFF"/>
              </a:solidFill>
              <a:latin typeface="Salesforce Sans" panose="020B0505020202020203" pitchFamily="34" charset="0"/>
            </a:endParaRPr>
          </a:p>
        </p:txBody>
      </p:sp>
      <p:sp>
        <p:nvSpPr>
          <p:cNvPr id="12" name="Rectangle 2"/>
          <p:cNvSpPr txBox="1">
            <a:spLocks noChangeArrowheads="1"/>
          </p:cNvSpPr>
          <p:nvPr/>
        </p:nvSpPr>
        <p:spPr bwMode="black">
          <a:xfrm>
            <a:off x="0" y="77949"/>
            <a:ext cx="7296729" cy="368365"/>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defPPr>
              <a:defRPr lang="en-US"/>
            </a:defPPr>
            <a:lvl1pPr marL="0" algn="ctr" defTabSz="914400" rtl="0" eaLnBrk="1" latinLnBrk="0" hangingPunct="1">
              <a:lnSpc>
                <a:spcPct val="85000"/>
              </a:lnSpc>
              <a:defRPr sz="800" b="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en-US" sz="1000" b="1" cap="all" spc="300" dirty="0" smtClean="0">
                <a:solidFill>
                  <a:srgbClr val="262626"/>
                </a:solidFill>
                <a:latin typeface="Salesforce Sans Light" panose="020B0305020202020203" pitchFamily="34" charset="0"/>
              </a:rPr>
              <a:t>Preparing for your </a:t>
            </a:r>
          </a:p>
          <a:p>
            <a:pPr fontAlgn="base">
              <a:spcBef>
                <a:spcPct val="0"/>
              </a:spcBef>
              <a:spcAft>
                <a:spcPct val="0"/>
              </a:spcAft>
              <a:defRPr/>
            </a:pPr>
            <a:r>
              <a:rPr lang="en-US" sz="1000" b="1" cap="all" spc="300" dirty="0" smtClean="0">
                <a:solidFill>
                  <a:srgbClr val="262626"/>
                </a:solidFill>
                <a:latin typeface="Salesforce Sans Light" panose="020B0305020202020203" pitchFamily="34" charset="0"/>
              </a:rPr>
              <a:t>Salesforce Sales Cloud Consultant Certification</a:t>
            </a:r>
          </a:p>
        </p:txBody>
      </p:sp>
      <p:sp>
        <p:nvSpPr>
          <p:cNvPr id="13" name="Rectangle 12"/>
          <p:cNvSpPr/>
          <p:nvPr/>
        </p:nvSpPr>
        <p:spPr>
          <a:xfrm flipV="1">
            <a:off x="0" y="9527761"/>
            <a:ext cx="7315200" cy="87085"/>
          </a:xfrm>
          <a:prstGeom prst="rect">
            <a:avLst/>
          </a:prstGeom>
          <a:solidFill>
            <a:srgbClr val="60777E"/>
          </a:solidFill>
          <a:ln>
            <a:noFill/>
          </a:ln>
        </p:spPr>
        <p:style>
          <a:lnRef idx="2">
            <a:schemeClr val="accent1">
              <a:shade val="50000"/>
            </a:schemeClr>
          </a:lnRef>
          <a:fillRef idx="1">
            <a:schemeClr val="accent1"/>
          </a:fillRef>
          <a:effectRef idx="0">
            <a:schemeClr val="accent1"/>
          </a:effectRef>
          <a:fontRef idx="minor">
            <a:schemeClr val="lt1"/>
          </a:fontRef>
        </p:style>
        <p:txBody>
          <a:bodyPr lIns="92473" tIns="46237" rIns="92473" bIns="46237" rtlCol="0" anchor="ctr"/>
          <a:lstStyle/>
          <a:p>
            <a:pPr algn="ctr"/>
            <a:endParaRPr lang="en-US" dirty="0">
              <a:latin typeface="Salesforce Sans" panose="020B0505020202020203" pitchFamily="34" charset="0"/>
            </a:endParaRPr>
          </a:p>
        </p:txBody>
      </p:sp>
      <p:sp>
        <p:nvSpPr>
          <p:cNvPr id="14" name="Rectangle 6"/>
          <p:cNvSpPr>
            <a:spLocks noGrp="1" noChangeArrowheads="1"/>
          </p:cNvSpPr>
          <p:nvPr>
            <p:ph type="ftr" sz="quarter" idx="2"/>
          </p:nvPr>
        </p:nvSpPr>
        <p:spPr bwMode="black">
          <a:xfrm>
            <a:off x="4024177" y="9002980"/>
            <a:ext cx="2087921" cy="256524"/>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bg1"/>
                </a:solidFill>
                <a:latin typeface="Arial" pitchFamily="34" charset="0"/>
                <a:cs typeface="Arial" pitchFamily="34" charset="0"/>
              </a:defRPr>
            </a:lvl1pPr>
          </a:lstStyle>
          <a:p>
            <a:r>
              <a:rPr lang="en-US" dirty="0" smtClean="0">
                <a:solidFill>
                  <a:schemeClr val="tx1"/>
                </a:solidFill>
                <a:latin typeface="Salesforce Sans" panose="020B0505020202020203" pitchFamily="34" charset="0"/>
              </a:rPr>
              <a:t>© Copyright 2016 salesforce.com, </a:t>
            </a:r>
            <a:r>
              <a:rPr lang="en-US" dirty="0" err="1" smtClean="0">
                <a:solidFill>
                  <a:schemeClr val="tx1"/>
                </a:solidFill>
                <a:latin typeface="Salesforce Sans" panose="020B0505020202020203" pitchFamily="34" charset="0"/>
              </a:rPr>
              <a:t>inc.</a:t>
            </a:r>
            <a:endParaRPr lang="en-US" dirty="0">
              <a:solidFill>
                <a:schemeClr val="tx1"/>
              </a:solidFill>
              <a:latin typeface="Salesforce Sans" panose="020B0505020202020203" pitchFamily="34" charset="0"/>
            </a:endParaRPr>
          </a:p>
        </p:txBody>
      </p:sp>
      <p:sp>
        <p:nvSpPr>
          <p:cNvPr id="15" name="Rectangle 7"/>
          <p:cNvSpPr>
            <a:spLocks noGrp="1" noChangeArrowheads="1"/>
          </p:cNvSpPr>
          <p:nvPr>
            <p:ph type="sldNum" sz="quarter" idx="3"/>
          </p:nvPr>
        </p:nvSpPr>
        <p:spPr bwMode="black">
          <a:xfrm>
            <a:off x="6150730" y="9002974"/>
            <a:ext cx="555339" cy="256537"/>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bg1"/>
                </a:solidFill>
                <a:latin typeface="Arial" pitchFamily="34" charset="0"/>
                <a:cs typeface="Arial" pitchFamily="34" charset="0"/>
              </a:defRPr>
            </a:lvl1pPr>
          </a:lstStyle>
          <a:p>
            <a:pPr>
              <a:defRPr/>
            </a:pPr>
            <a:fld id="{B4ABCAC1-5A0E-4D41-9DFA-A4558277763A}" type="slidenum">
              <a:rPr lang="en-US" smtClean="0">
                <a:solidFill>
                  <a:schemeClr val="tx1"/>
                </a:solidFill>
                <a:latin typeface="Salesforce Sans" panose="020B0505020202020203" pitchFamily="34" charset="0"/>
              </a:rPr>
              <a:pPr>
                <a:defRPr/>
              </a:pPr>
              <a:t>‹#›</a:t>
            </a:fld>
            <a:endParaRPr lang="en-US" dirty="0">
              <a:solidFill>
                <a:schemeClr val="tx1"/>
              </a:solidFill>
              <a:latin typeface="Salesforce Sans" panose="020B0505020202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823" y="8829299"/>
            <a:ext cx="1623023" cy="541352"/>
          </a:xfrm>
          <a:prstGeom prst="rect">
            <a:avLst/>
          </a:prstGeom>
        </p:spPr>
      </p:pic>
    </p:spTree>
    <p:custDataLst>
      <p:tags r:id="rId2"/>
    </p:custDataLst>
    <p:extLst>
      <p:ext uri="{BB962C8B-B14F-4D97-AF65-F5344CB8AC3E}">
        <p14:creationId xmlns:p14="http://schemas.microsoft.com/office/powerpoint/2010/main" val="333120455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613" y="528638"/>
            <a:ext cx="7453313" cy="4192587"/>
          </a:xfrm>
          <a:prstGeom prst="rect">
            <a:avLst/>
          </a:prstGeom>
          <a:noFill/>
          <a:ln w="12700">
            <a:solidFill>
              <a:prstClr val="black"/>
            </a:solidFill>
          </a:ln>
        </p:spPr>
        <p:txBody>
          <a:bodyPr vert="horz" lIns="95747" tIns="47873" rIns="95747" bIns="47873" rtlCol="0" anchor="ctr"/>
          <a:lstStyle/>
          <a:p>
            <a:endParaRPr lang="en-US" dirty="0"/>
          </a:p>
        </p:txBody>
      </p:sp>
      <p:sp>
        <p:nvSpPr>
          <p:cNvPr id="5" name="Notes Placeholder 4"/>
          <p:cNvSpPr>
            <a:spLocks noGrp="1"/>
          </p:cNvSpPr>
          <p:nvPr>
            <p:ph type="body" sz="quarter" idx="3"/>
          </p:nvPr>
        </p:nvSpPr>
        <p:spPr>
          <a:xfrm>
            <a:off x="406400" y="4800600"/>
            <a:ext cx="6502400" cy="4249711"/>
          </a:xfrm>
          <a:prstGeom prst="rect">
            <a:avLst/>
          </a:prstGeom>
        </p:spPr>
        <p:txBody>
          <a:bodyPr vert="horz" lIns="95747" tIns="47873" rIns="95747" bIns="4787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Footer Placeholder 9"/>
          <p:cNvSpPr>
            <a:spLocks noGrp="1"/>
          </p:cNvSpPr>
          <p:nvPr>
            <p:ph type="ftr" sz="quarter" idx="4"/>
          </p:nvPr>
        </p:nvSpPr>
        <p:spPr>
          <a:xfrm>
            <a:off x="162560" y="9335254"/>
            <a:ext cx="3169920" cy="244293"/>
          </a:xfrm>
          <a:prstGeom prst="rect">
            <a:avLst/>
          </a:prstGeom>
        </p:spPr>
        <p:txBody>
          <a:bodyPr vert="horz" lIns="95747" tIns="47873" rIns="95747" bIns="47873" rtlCol="0" anchor="t" anchorCtr="0"/>
          <a:lstStyle>
            <a:lvl1pPr algn="l">
              <a:defRPr sz="1300">
                <a:latin typeface="Arial" pitchFamily="34" charset="0"/>
                <a:cs typeface="Arial" pitchFamily="34" charset="0"/>
              </a:defRPr>
            </a:lvl1pPr>
          </a:lstStyle>
          <a:p>
            <a:r>
              <a:rPr lang="en-US" sz="800" dirty="0" smtClean="0">
                <a:latin typeface="Salesforce Sans" panose="020B0505020202020203" pitchFamily="34" charset="0"/>
              </a:rPr>
              <a:t>© Copyright 2014 salesforce.com, </a:t>
            </a:r>
            <a:r>
              <a:rPr lang="en-US" sz="800" dirty="0" err="1" smtClean="0">
                <a:latin typeface="Salesforce Sans" panose="020B0505020202020203" pitchFamily="34" charset="0"/>
              </a:rPr>
              <a:t>inc.</a:t>
            </a:r>
            <a:endParaRPr lang="en-US" sz="800" dirty="0">
              <a:latin typeface="Salesforce Sans" panose="020B0505020202020203" pitchFamily="34" charset="0"/>
            </a:endParaRPr>
          </a:p>
        </p:txBody>
      </p:sp>
      <p:sp>
        <p:nvSpPr>
          <p:cNvPr id="14" name="Slide Number Placeholder 15"/>
          <p:cNvSpPr>
            <a:spLocks noGrp="1"/>
          </p:cNvSpPr>
          <p:nvPr>
            <p:ph type="sldNum" sz="quarter" idx="5"/>
          </p:nvPr>
        </p:nvSpPr>
        <p:spPr>
          <a:xfrm>
            <a:off x="3413760" y="9335255"/>
            <a:ext cx="487680" cy="240194"/>
          </a:xfrm>
          <a:prstGeom prst="rect">
            <a:avLst/>
          </a:prstGeom>
        </p:spPr>
        <p:txBody>
          <a:bodyPr vert="horz" lIns="95747" tIns="47873" rIns="95747" bIns="47873" rtlCol="0" anchor="t" anchorCtr="0"/>
          <a:lstStyle>
            <a:lvl1pPr algn="r">
              <a:defRPr sz="1300">
                <a:latin typeface="Salesforce Sans" panose="020B0505020202020203" pitchFamily="34" charset="0"/>
                <a:cs typeface="Arial" pitchFamily="34" charset="0"/>
              </a:defRPr>
            </a:lvl1pPr>
          </a:lstStyle>
          <a:p>
            <a:pPr algn="ctr"/>
            <a:fld id="{1106E636-74D1-4F76-97EA-8A06AB44A63A}" type="slidenum">
              <a:rPr lang="en-US" sz="800" smtClean="0"/>
              <a:pPr algn="ctr"/>
              <a:t>‹#›</a:t>
            </a:fld>
            <a:endParaRPr lang="en-US" sz="800" dirty="0"/>
          </a:p>
        </p:txBody>
      </p:sp>
      <p:sp>
        <p:nvSpPr>
          <p:cNvPr id="15" name="Header Placeholder 16"/>
          <p:cNvSpPr>
            <a:spLocks noGrp="1"/>
          </p:cNvSpPr>
          <p:nvPr>
            <p:ph type="hdr" sz="quarter"/>
          </p:nvPr>
        </p:nvSpPr>
        <p:spPr>
          <a:xfrm>
            <a:off x="3982720" y="9335255"/>
            <a:ext cx="3169920" cy="249663"/>
          </a:xfrm>
          <a:prstGeom prst="rect">
            <a:avLst/>
          </a:prstGeom>
        </p:spPr>
        <p:txBody>
          <a:bodyPr vert="horz" lIns="95747" tIns="47873" rIns="95747" bIns="47873" rtlCol="0"/>
          <a:lstStyle>
            <a:lvl1pPr algn="l">
              <a:defRPr sz="700">
                <a:latin typeface="Salesforce Sans" panose="020B0505020202020203" pitchFamily="34" charset="0"/>
                <a:cs typeface="Arial" pitchFamily="34" charset="0"/>
              </a:defRPr>
            </a:lvl1pPr>
          </a:lstStyle>
          <a:p>
            <a:pPr algn="r"/>
            <a:r>
              <a:rPr lang="en-US" dirty="0" smtClean="0"/>
              <a:t>Preparing for Your Salesforce Sales Cloud Consultant Certification</a:t>
            </a:r>
            <a:endParaRPr lang="en-US" dirty="0"/>
          </a:p>
        </p:txBody>
      </p:sp>
      <p:sp>
        <p:nvSpPr>
          <p:cNvPr id="10" name="Rectangle 9"/>
          <p:cNvSpPr/>
          <p:nvPr/>
        </p:nvSpPr>
        <p:spPr>
          <a:xfrm>
            <a:off x="90497" y="253133"/>
            <a:ext cx="7078901" cy="2239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5747" tIns="47873" rIns="95747" bIns="47873" rtlCol="0" anchor="ctr"/>
          <a:lstStyle/>
          <a:p>
            <a:pPr algn="ctr"/>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8567" y="106919"/>
            <a:ext cx="553039" cy="491994"/>
          </a:xfrm>
          <a:prstGeom prst="rect">
            <a:avLst/>
          </a:prstGeom>
        </p:spPr>
      </p:pic>
    </p:spTree>
    <p:extLst>
      <p:ext uri="{BB962C8B-B14F-4D97-AF65-F5344CB8AC3E}">
        <p14:creationId xmlns:p14="http://schemas.microsoft.com/office/powerpoint/2010/main" val="304561584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Salesforce Sans" panose="020B0505020202020203" pitchFamily="34" charset="0"/>
        <a:ea typeface="+mn-ea"/>
        <a:cs typeface="Arial" pitchFamily="34" charset="0"/>
      </a:defRPr>
    </a:lvl1pPr>
    <a:lvl2pPr marL="231775" indent="-231775" algn="l" defTabSz="914400" rtl="0" eaLnBrk="1" latinLnBrk="0" hangingPunct="1">
      <a:buFont typeface="Wingdings" pitchFamily="2" charset="2"/>
      <a:buChar char="§"/>
      <a:defRPr sz="1000" kern="1200">
        <a:solidFill>
          <a:schemeClr val="tx1"/>
        </a:solidFill>
        <a:latin typeface="Salesforce Sans" panose="020B0505020202020203" pitchFamily="34" charset="0"/>
        <a:ea typeface="+mn-ea"/>
        <a:cs typeface="Arial" pitchFamily="34" charset="0"/>
      </a:defRPr>
    </a:lvl2pPr>
    <a:lvl3pPr marL="457200" indent="-225425" algn="l" defTabSz="914400" rtl="0" eaLnBrk="1" latinLnBrk="0" hangingPunct="1">
      <a:buFont typeface="Arial" pitchFamily="34" charset="0"/>
      <a:buChar char="–"/>
      <a:defRPr sz="1000" kern="1200">
        <a:solidFill>
          <a:schemeClr val="tx1"/>
        </a:solidFill>
        <a:latin typeface="Salesforce Sans" panose="020B0505020202020203" pitchFamily="34" charset="0"/>
        <a:ea typeface="+mn-ea"/>
        <a:cs typeface="Arial" pitchFamily="34" charset="0"/>
      </a:defRPr>
    </a:lvl3pPr>
    <a:lvl4pPr marL="688975" indent="-231775" algn="l" defTabSz="914400" rtl="0" eaLnBrk="1" latinLnBrk="0" hangingPunct="1">
      <a:buFont typeface="Arial" pitchFamily="34" charset="0"/>
      <a:buChar char="•"/>
      <a:defRPr sz="1000" kern="1200">
        <a:solidFill>
          <a:schemeClr val="tx1"/>
        </a:solidFill>
        <a:latin typeface="Salesforce Sans" panose="020B0505020202020203" pitchFamily="34" charset="0"/>
        <a:ea typeface="+mn-ea"/>
        <a:cs typeface="Arial" pitchFamily="34" charset="0"/>
      </a:defRPr>
    </a:lvl4pPr>
    <a:lvl5pPr marL="914400" indent="-225425" algn="l" defTabSz="914400" rtl="0" eaLnBrk="1" latinLnBrk="0" hangingPunct="1">
      <a:buFont typeface="Arial" pitchFamily="34" charset="0"/>
      <a:buChar char="–"/>
      <a:defRPr sz="1000" kern="1200">
        <a:solidFill>
          <a:schemeClr val="tx1"/>
        </a:solidFill>
        <a:latin typeface="Salesforce Sans" panose="020B0505020202020203"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help.salesforce.com/HTViewHelpDoc?id=outlookcrm_unresolved_items.htm&amp;language=en_U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slide" Target="../slides/slide97.xml"/><Relationship Id="rId2" Type="http://schemas.openxmlformats.org/officeDocument/2006/relationships/notesMaster" Target="../notesMasters/notesMaster1.xml"/><Relationship Id="rId1" Type="http://schemas.openxmlformats.org/officeDocument/2006/relationships/tags" Target="../tags/tag175.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endParaRPr lang="en-US" dirty="0">
              <a:solidFill>
                <a:schemeClr val="tx1"/>
              </a:solidFill>
            </a:endParaRP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1</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965656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613" y="530225"/>
            <a:ext cx="7451726" cy="4191000"/>
          </a:xfrm>
        </p:spPr>
      </p:sp>
      <p:sp>
        <p:nvSpPr>
          <p:cNvPr id="3" name="Notes Placeholder 2"/>
          <p:cNvSpPr>
            <a:spLocks noGrp="1"/>
          </p:cNvSpPr>
          <p:nvPr>
            <p:ph type="body" idx="1"/>
          </p:nvPr>
        </p:nvSpPr>
        <p:spPr/>
        <p:txBody>
          <a:bodyPr>
            <a:normAutofit/>
          </a:bodyPr>
          <a:lstStyle/>
          <a:p>
            <a:r>
              <a:rPr lang="en-US" b="1" dirty="0" smtClean="0">
                <a:solidFill>
                  <a:schemeClr val="tx1"/>
                </a:solidFill>
              </a:rPr>
              <a:t>Teaching Points:</a:t>
            </a:r>
            <a:r>
              <a:rPr lang="en-US" dirty="0" smtClean="0">
                <a:solidFill>
                  <a:schemeClr val="tx1"/>
                </a:solidFill>
              </a:rPr>
              <a:t/>
            </a:r>
            <a:br>
              <a:rPr lang="en-US" dirty="0" smtClean="0">
                <a:solidFill>
                  <a:schemeClr val="tx1"/>
                </a:solidFill>
              </a:rPr>
            </a:br>
            <a:r>
              <a:rPr lang="en-US" dirty="0" smtClean="0">
                <a:solidFill>
                  <a:schemeClr val="tx1"/>
                </a:solidFill>
              </a:rPr>
              <a:t>Review basics of record sharing and</a:t>
            </a:r>
            <a:r>
              <a:rPr lang="en-US" baseline="0" dirty="0" smtClean="0">
                <a:solidFill>
                  <a:schemeClr val="tx1"/>
                </a:solidFill>
              </a:rPr>
              <a:t> security:</a:t>
            </a:r>
            <a:endParaRPr lang="en-US" dirty="0" smtClean="0">
              <a:solidFill>
                <a:schemeClr val="tx1"/>
              </a:solidFill>
            </a:endParaRPr>
          </a:p>
          <a:p>
            <a:endParaRPr lang="en-US" baseline="0" dirty="0" smtClean="0">
              <a:solidFill>
                <a:schemeClr val="tx1"/>
              </a:solidFill>
            </a:endParaRPr>
          </a:p>
          <a:p>
            <a:pPr marL="239367" indent="-239367">
              <a:buFont typeface="Wingdings" pitchFamily="2" charset="2"/>
              <a:buChar char="§"/>
            </a:pPr>
            <a:r>
              <a:rPr lang="en-US" baseline="0" dirty="0" smtClean="0">
                <a:solidFill>
                  <a:schemeClr val="tx1"/>
                </a:solidFill>
              </a:rPr>
              <a:t>Object access on the profile always trumps record access. </a:t>
            </a:r>
          </a:p>
          <a:p>
            <a:pPr marL="239367" indent="-239367">
              <a:buFont typeface="Wingdings" pitchFamily="2" charset="2"/>
              <a:buChar char="§"/>
            </a:pPr>
            <a:r>
              <a:rPr lang="en-US" baseline="0" dirty="0" smtClean="0">
                <a:solidFill>
                  <a:schemeClr val="tx1"/>
                </a:solidFill>
              </a:rPr>
              <a:t>Record owners are granted certain rights to records they own: view, edit, delete, and transfer. </a:t>
            </a:r>
          </a:p>
          <a:p>
            <a:pPr marL="239367" indent="-239367">
              <a:buFont typeface="Wingdings" pitchFamily="2" charset="2"/>
              <a:buChar char="§"/>
            </a:pPr>
            <a:r>
              <a:rPr lang="en-US" baseline="0" dirty="0" smtClean="0">
                <a:solidFill>
                  <a:schemeClr val="tx1"/>
                </a:solidFill>
              </a:rPr>
              <a:t>OWDs set the most restrictive access to a record that anyone should have.</a:t>
            </a:r>
          </a:p>
          <a:p>
            <a:endParaRPr lang="en-US" baseline="0" dirty="0" smtClean="0">
              <a:solidFill>
                <a:schemeClr val="tx1"/>
              </a:solidFill>
            </a:endParaRPr>
          </a:p>
          <a:p>
            <a:r>
              <a:rPr lang="en-US" dirty="0"/>
              <a:t>Role hierarchy: </a:t>
            </a:r>
          </a:p>
          <a:p>
            <a:pPr marL="239367" indent="-239367">
              <a:buFont typeface="Wingdings" pitchFamily="2" charset="2"/>
              <a:buChar char="§"/>
            </a:pPr>
            <a:r>
              <a:rPr lang="en-US" dirty="0"/>
              <a:t>Set up role hierarchy based on data access needs, rather than strictly based on an org chart.  Ask: who needs to see what data?</a:t>
            </a:r>
          </a:p>
          <a:p>
            <a:pPr marL="239367" indent="-239367" defTabSz="957468">
              <a:buFont typeface="Wingdings" pitchFamily="2" charset="2"/>
              <a:buChar char="§"/>
              <a:defRPr/>
            </a:pPr>
            <a:r>
              <a:rPr lang="en-US" dirty="0"/>
              <a:t>Even if OWD is public read/write, there's still a reason to have role hierarchy  for things like folder access, etc. </a:t>
            </a:r>
          </a:p>
          <a:p>
            <a:pPr marL="239367" indent="-239367" defTabSz="957468">
              <a:buFont typeface="Wingdings" pitchFamily="2" charset="2"/>
              <a:buChar char="§"/>
              <a:defRPr/>
            </a:pPr>
            <a:r>
              <a:rPr lang="en-US" dirty="0"/>
              <a:t>Consider scalability: how will the organization work as it grows? </a:t>
            </a:r>
          </a:p>
          <a:p>
            <a:pPr defTabSz="957468">
              <a:defRPr/>
            </a:pPr>
            <a:endParaRPr lang="en-US" dirty="0"/>
          </a:p>
          <a:p>
            <a:pPr defTabSz="957468">
              <a:defRPr/>
            </a:pPr>
            <a:r>
              <a:rPr lang="en-US" dirty="0"/>
              <a:t>Use cases for Account and Opportunity teams:</a:t>
            </a:r>
          </a:p>
          <a:p>
            <a:pPr marL="239367" indent="-239367" defTabSz="957468">
              <a:buFont typeface="Wingdings" pitchFamily="2" charset="2"/>
              <a:buChar char="§"/>
              <a:defRPr/>
            </a:pPr>
            <a:r>
              <a:rPr lang="en-US" dirty="0"/>
              <a:t>Reps sell in pre-defined teams: a certain group of people works on accounts together (Default Account Team).</a:t>
            </a:r>
          </a:p>
          <a:p>
            <a:pPr marL="239367" indent="-239367" defTabSz="957468">
              <a:buFont typeface="Wingdings" pitchFamily="2" charset="2"/>
              <a:buChar char="§"/>
              <a:defRPr/>
            </a:pPr>
            <a:r>
              <a:rPr lang="en-US" dirty="0"/>
              <a:t>Spontaneous teams are created based on who’s available or who is an expert.</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13</a:t>
            </a:fld>
            <a:endParaRPr lang="en-US" sz="800" dirty="0"/>
          </a:p>
        </p:txBody>
      </p:sp>
      <p:sp>
        <p:nvSpPr>
          <p:cNvPr id="7" name="Footer Placeholder 3"/>
          <p:cNvSpPr>
            <a:spLocks noGrp="1"/>
          </p:cNvSpPr>
          <p:nvPr>
            <p:ph type="ftr" sz="quarter" idx="4"/>
          </p:nvPr>
        </p:nvSpPr>
        <p:spPr>
          <a:xfrm>
            <a:off x="162561" y="9335254"/>
            <a:ext cx="2380557" cy="244293"/>
          </a:xfrm>
        </p:spPr>
        <p:txBody>
          <a:bodyPr/>
          <a:lstStyle/>
          <a:p>
            <a:r>
              <a:rPr lang="en-US" sz="800" dirty="0">
                <a:latin typeface="Salesforce Sans" panose="020B0505020202020203" pitchFamily="34" charset="0"/>
              </a:rPr>
              <a:t>© Copyright 2014 salesforce.com, inc.</a:t>
            </a:r>
          </a:p>
        </p:txBody>
      </p:sp>
      <p:sp>
        <p:nvSpPr>
          <p:cNvPr id="8" name="Header Placeholder 5"/>
          <p:cNvSpPr>
            <a:spLocks noGrp="1"/>
          </p:cNvSpPr>
          <p:nvPr>
            <p:ph type="hdr" sz="quarter"/>
          </p:nvPr>
        </p:nvSpPr>
        <p:spPr>
          <a:xfrm>
            <a:off x="3548396" y="9335256"/>
            <a:ext cx="3604244" cy="249663"/>
          </a:xfrm>
        </p:spPr>
        <p:txBody>
          <a:bodyPr/>
          <a:lstStyle/>
          <a:p>
            <a:pPr algn="r"/>
            <a:r>
              <a:rPr lang="en-US" sz="800" dirty="0"/>
              <a:t>What’s Possible: Salesforce Fundamentals-Data Access and Security</a:t>
            </a:r>
          </a:p>
        </p:txBody>
      </p:sp>
    </p:spTree>
    <p:extLst>
      <p:ext uri="{BB962C8B-B14F-4D97-AF65-F5344CB8AC3E}">
        <p14:creationId xmlns:p14="http://schemas.microsoft.com/office/powerpoint/2010/main" val="439052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pPr marL="239367" indent="-239367" defTabSz="957468">
              <a:buFont typeface="Wingdings" pitchFamily="2" charset="2"/>
              <a:buChar char="§"/>
              <a:defRPr/>
            </a:pPr>
            <a:r>
              <a:rPr lang="en-US" dirty="0"/>
              <a:t>Account Teams allow users to grant additional access to their accounts and related records.</a:t>
            </a:r>
          </a:p>
          <a:p>
            <a:pPr marL="239367" indent="-239367" defTabSz="957468">
              <a:buFont typeface="Wingdings" pitchFamily="2" charset="2"/>
              <a:buChar char="§"/>
              <a:defRPr/>
            </a:pPr>
            <a:r>
              <a:rPr lang="en-US" b="0" baseline="0" dirty="0" smtClean="0"/>
              <a:t>A user can create account teams for the accounts they own that include team members who need access to the account. </a:t>
            </a:r>
            <a:endParaRPr lang="en-US" b="1" baseline="0" dirty="0" smtClean="0"/>
          </a:p>
          <a:p>
            <a:pPr marL="239367" indent="-239367" defTabSz="957468">
              <a:buFont typeface="Wingdings" pitchFamily="2" charset="2"/>
              <a:buChar char="§"/>
              <a:defRPr/>
            </a:pPr>
            <a:r>
              <a:rPr lang="en-US" b="0" baseline="0" dirty="0" smtClean="0"/>
              <a:t>The user can assign the access for accounts and the related contacts, opportunities, and cases. Each member can be assigned a team role. </a:t>
            </a:r>
            <a:endParaRPr lang="en-US" b="1" baseline="0" dirty="0" smtClean="0"/>
          </a:p>
          <a:p>
            <a:pPr marL="239367" indent="-239367" defTabSz="957468">
              <a:buFont typeface="Wingdings" pitchFamily="2" charset="2"/>
              <a:buChar char="§"/>
              <a:defRPr/>
            </a:pPr>
            <a:r>
              <a:rPr lang="en-US" b="0" baseline="0" dirty="0" smtClean="0"/>
              <a:t>E</a:t>
            </a:r>
            <a:r>
              <a:rPr lang="en-US" dirty="0" smtClean="0"/>
              <a:t>ach user can set up</a:t>
            </a:r>
            <a:r>
              <a:rPr lang="en-US" baseline="0" dirty="0" smtClean="0"/>
              <a:t> a default account team that defines the members they typically work with on accounts, </a:t>
            </a:r>
            <a:r>
              <a:rPr lang="en-US" b="0" baseline="0" dirty="0" smtClean="0"/>
              <a:t>w</a:t>
            </a:r>
            <a:r>
              <a:rPr lang="en-US" b="0" dirty="0" smtClean="0"/>
              <a:t>hich</a:t>
            </a:r>
            <a:r>
              <a:rPr lang="en-US" b="1" dirty="0" smtClean="0"/>
              <a:t> </a:t>
            </a:r>
            <a:r>
              <a:rPr lang="en-US" baseline="0" dirty="0" smtClean="0"/>
              <a:t>can be automatically added to accounts created by a user.</a:t>
            </a:r>
          </a:p>
          <a:p>
            <a:pPr marL="239367" indent="-239367" defTabSz="957468">
              <a:buFont typeface="Wingdings" pitchFamily="2" charset="2"/>
              <a:buChar char="§"/>
              <a:defRPr/>
            </a:pPr>
            <a:r>
              <a:rPr lang="en-US" baseline="0" dirty="0" smtClean="0"/>
              <a:t>Set the type of access each account team member should have to the account’s related records (you cannot provide access that  is more open than your organization’s default settings to accounts–OWD and profile permissions will prevail).</a:t>
            </a:r>
          </a:p>
          <a:p>
            <a:pPr marL="239367" indent="-239367" defTabSz="957468">
              <a:buFont typeface="Wingdings" pitchFamily="2" charset="2"/>
              <a:buChar char="§"/>
              <a:defRPr/>
            </a:pPr>
            <a:r>
              <a:rPr lang="en-US" baseline="0" dirty="0" smtClean="0"/>
              <a:t>Using a</a:t>
            </a:r>
            <a:r>
              <a:rPr lang="en-US" b="0" baseline="0" dirty="0" smtClean="0"/>
              <a:t>ccount teams allows users to run reports to find out how many account teams a user is assigned to, or who the executive sponsors are on accounts, etc.</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14</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4070024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r>
              <a:rPr lang="en-US" sz="1100" b="1" dirty="0" smtClean="0">
                <a:solidFill>
                  <a:srgbClr val="000000"/>
                </a:solidFill>
                <a:ea typeface="Arial" pitchFamily="-112" charset="0"/>
                <a:cs typeface="Arial" pitchFamily="-112" charset="0"/>
                <a:sym typeface="Arial" pitchFamily="-112" charset="0"/>
              </a:rPr>
              <a:t>Teaching Points</a:t>
            </a:r>
          </a:p>
          <a:p>
            <a:pPr defTabSz="914309">
              <a:defRPr/>
            </a:pPr>
            <a:r>
              <a:rPr lang="en-US" b="0" dirty="0" smtClean="0"/>
              <a:t>We’ve already established that the</a:t>
            </a:r>
            <a:r>
              <a:rPr lang="en-US" b="0" baseline="0" dirty="0" smtClean="0"/>
              <a:t> different consumers of this dashboard will need to see different data (VP – all; managers – just their teams). This must first be correctly set up in each source report. This slide presents three different ways of filtering a report based on the role hierarchy. Go through each one and discuss its suitability in this scenario:</a:t>
            </a:r>
          </a:p>
          <a:p>
            <a:pPr marL="228600" indent="-228600" defTabSz="914309">
              <a:buFont typeface="+mj-lt"/>
              <a:buAutoNum type="arabicPeriod"/>
              <a:defRPr/>
            </a:pPr>
            <a:r>
              <a:rPr lang="en-US" b="0" baseline="0" dirty="0" smtClean="0"/>
              <a:t>Role hierarchy links: These return all records that the users have access to, not just what they own. In a completely private sharing model, this would be just records that the users own, but in a more public model, it would include shared records. Also, this filter is not “dynamic”—the dashboard would only ever show US records, regardless of the running user. These filters are available for opportunity reports only.</a:t>
            </a:r>
          </a:p>
          <a:p>
            <a:pPr marL="228600" indent="-228600" defTabSz="914309">
              <a:buFont typeface="+mj-lt"/>
              <a:buAutoNum type="arabicPeriod"/>
              <a:defRPr/>
            </a:pPr>
            <a:r>
              <a:rPr lang="en-US" b="0" baseline="0" dirty="0" smtClean="0"/>
              <a:t>Owner Role filter: This is more suitable as it would only return owned records. However, again this filter is not “dynamic”—the dashboard would only ever show US records, regardless of the running user. Point out that the Owner Role field is actually the </a:t>
            </a:r>
            <a:r>
              <a:rPr lang="en-GB" sz="1000" b="1" dirty="0" smtClean="0"/>
              <a:t>Role Name as displayed on reports </a:t>
            </a:r>
            <a:r>
              <a:rPr lang="en-GB" sz="1000" b="0" dirty="0" smtClean="0"/>
              <a:t>field</a:t>
            </a:r>
            <a:r>
              <a:rPr lang="en-GB" sz="1000" b="0" baseline="0" dirty="0" smtClean="0"/>
              <a:t> from the role, not the role </a:t>
            </a:r>
            <a:r>
              <a:rPr lang="en-GB" sz="1000" b="1" baseline="0" dirty="0" smtClean="0"/>
              <a:t>Label</a:t>
            </a:r>
            <a:r>
              <a:rPr lang="en-GB" sz="1000" b="0" baseline="0" dirty="0" smtClean="0"/>
              <a:t>. So if this field is not populated, the filter will not work!</a:t>
            </a:r>
          </a:p>
          <a:p>
            <a:pPr marL="228600" marR="0" indent="-228600" algn="l" defTabSz="914309" rtl="0" eaLnBrk="1" fontAlgn="auto" latinLnBrk="0" hangingPunct="1">
              <a:lnSpc>
                <a:spcPct val="100000"/>
              </a:lnSpc>
              <a:spcBef>
                <a:spcPts val="0"/>
              </a:spcBef>
              <a:spcAft>
                <a:spcPts val="0"/>
              </a:spcAft>
              <a:buClrTx/>
              <a:buSzTx/>
              <a:buFont typeface="+mj-lt"/>
              <a:buAutoNum type="arabicPeriod"/>
              <a:tabLst/>
              <a:defRPr/>
            </a:pPr>
            <a:r>
              <a:rPr lang="en-GB" sz="1000" b="0" dirty="0" smtClean="0"/>
              <a:t>My Team Show filter: This filter is based on the first object in the report type. So in activity reports, for example, you can filter on</a:t>
            </a:r>
            <a:r>
              <a:rPr lang="en-GB" sz="1000" b="0" baseline="0" dirty="0" smtClean="0"/>
              <a:t> “My team’s activities.” This too will only return owned records, but it is also “dynamic” in that the “My” is determined by the user running the report, or the running user of the dashboard. This is the best option for our scenario.</a:t>
            </a:r>
            <a:endParaRPr lang="en-GB" sz="1000" b="0" dirty="0" smtClean="0"/>
          </a:p>
          <a:p>
            <a:pPr defTabSz="914309">
              <a:defRPr/>
            </a:pPr>
            <a:endParaRPr lang="en-US" b="1" dirty="0" smtClean="0"/>
          </a:p>
          <a:p>
            <a:pPr defTabSz="914309">
              <a:defRPr/>
            </a:pPr>
            <a:r>
              <a:rPr lang="en-US" b="1" dirty="0" smtClean="0"/>
              <a:t>Extra Material</a:t>
            </a:r>
          </a:p>
          <a:p>
            <a:pPr defTabSz="914309">
              <a:defRPr/>
            </a:pPr>
            <a:endParaRPr lang="en-US" dirty="0" smtClean="0"/>
          </a:p>
          <a:p>
            <a:pPr defTabSz="914309">
              <a:defRPr/>
            </a:pPr>
            <a:r>
              <a:rPr lang="en-US" b="1" dirty="0" smtClean="0"/>
              <a:t>Suggestions</a:t>
            </a:r>
          </a:p>
          <a:p>
            <a:endParaRPr lang="en-US" b="1" dirty="0" smtClean="0">
              <a:solidFill>
                <a:srgbClr val="000000"/>
              </a:solidFill>
              <a:ea typeface="Arial" pitchFamily="-112" charset="0"/>
              <a:cs typeface="Arial" pitchFamily="-112" charset="0"/>
              <a:sym typeface="Arial" pitchFamily="-112" charset="0"/>
            </a:endParaRPr>
          </a:p>
          <a:p>
            <a:endParaRPr lang="en-GB" dirty="0" smtClean="0"/>
          </a:p>
          <a:p>
            <a:endParaRPr lang="en-US" dirty="0"/>
          </a:p>
        </p:txBody>
      </p:sp>
      <p:sp>
        <p:nvSpPr>
          <p:cNvPr id="4" name="Footer Placeholder 3"/>
          <p:cNvSpPr>
            <a:spLocks noGrp="1"/>
          </p:cNvSpPr>
          <p:nvPr>
            <p:ph type="ftr" sz="quarter" idx="10"/>
          </p:nvPr>
        </p:nvSpPr>
        <p:spPr/>
        <p:txBody>
          <a:bodyPr/>
          <a:lstStyle/>
          <a:p>
            <a:r>
              <a:rPr lang="en-US" sz="800" dirty="0">
                <a:solidFill>
                  <a:prstClr val="black"/>
                </a:solidFill>
                <a:latin typeface="Salesforce Sans" panose="020B0505020202020203" pitchFamily="34" charset="0"/>
              </a:rPr>
              <a:t>© Copyright 2014 salesforce.com, </a:t>
            </a:r>
            <a:r>
              <a:rPr lang="en-US" sz="800" dirty="0" err="1">
                <a:solidFill>
                  <a:prstClr val="black"/>
                </a:solidFill>
                <a:latin typeface="Salesforce Sans" panose="020B0505020202020203" pitchFamily="34" charset="0"/>
              </a:rPr>
              <a:t>inc.</a:t>
            </a:r>
            <a:endParaRPr lang="en-US" sz="800" dirty="0">
              <a:solidFill>
                <a:prstClr val="black"/>
              </a:solidFill>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solidFill>
                  <a:prstClr val="black"/>
                </a:solidFill>
              </a:rPr>
              <a:pPr algn="ctr"/>
              <a:t>15</a:t>
            </a:fld>
            <a:endParaRPr lang="en-US" sz="800" dirty="0">
              <a:solidFill>
                <a:prstClr val="black"/>
              </a:solidFill>
            </a:endParaRPr>
          </a:p>
        </p:txBody>
      </p:sp>
      <p:sp>
        <p:nvSpPr>
          <p:cNvPr id="6" name="Header Placeholder 5"/>
          <p:cNvSpPr>
            <a:spLocks noGrp="1"/>
          </p:cNvSpPr>
          <p:nvPr>
            <p:ph type="hdr" sz="quarter" idx="12"/>
          </p:nvPr>
        </p:nvSpPr>
        <p:spPr/>
        <p:txBody>
          <a:bodyPr/>
          <a:lstStyle/>
          <a:p>
            <a:pPr algn="r"/>
            <a:r>
              <a:rPr lang="en-US" sz="800" dirty="0">
                <a:solidFill>
                  <a:prstClr val="black"/>
                </a:solidFill>
              </a:rPr>
              <a:t>Course Title Goes Here</a:t>
            </a:r>
          </a:p>
        </p:txBody>
      </p:sp>
    </p:spTree>
    <p:extLst>
      <p:ext uri="{BB962C8B-B14F-4D97-AF65-F5344CB8AC3E}">
        <p14:creationId xmlns:p14="http://schemas.microsoft.com/office/powerpoint/2010/main" val="773064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r>
              <a:rPr lang="en-US" b="1" dirty="0" smtClean="0">
                <a:solidFill>
                  <a:srgbClr val="000000"/>
                </a:solidFill>
                <a:ea typeface="Arial" pitchFamily="-112" charset="0"/>
                <a:cs typeface="Arial" pitchFamily="-112" charset="0"/>
                <a:sym typeface="Arial" pitchFamily="-112" charset="0"/>
              </a:rPr>
              <a:t>Teaching Points</a:t>
            </a:r>
          </a:p>
          <a:p>
            <a:pPr marL="239367" indent="-239367" defTabSz="968288">
              <a:buFont typeface="Wingdings" pitchFamily="2" charset="2"/>
              <a:buChar char="§"/>
              <a:defRPr/>
            </a:pPr>
            <a:r>
              <a:rPr lang="en-US" baseline="0" dirty="0" smtClean="0"/>
              <a:t>The Contact, Activity, Order and other </a:t>
            </a:r>
            <a:r>
              <a:rPr lang="en-US" baseline="0" smtClean="0"/>
              <a:t>objects such as Quotes </a:t>
            </a:r>
            <a:r>
              <a:rPr lang="en-US" baseline="0" dirty="0" smtClean="0"/>
              <a:t>can be set to Controlled by Parent.</a:t>
            </a:r>
          </a:p>
          <a:p>
            <a:pPr marL="239367" indent="-239367" defTabSz="968288">
              <a:buFont typeface="Wingdings" pitchFamily="2" charset="2"/>
              <a:buChar char="§"/>
              <a:defRPr/>
            </a:pPr>
            <a:r>
              <a:rPr lang="en-US" baseline="0" dirty="0" smtClean="0"/>
              <a:t>In this example, the Contact object is set to Controlled by Parent. This means all access to contacts is controlled by access to the account. C</a:t>
            </a:r>
            <a:r>
              <a:rPr lang="en-US" dirty="0" smtClean="0"/>
              <a:t>ontact</a:t>
            </a:r>
            <a:r>
              <a:rPr lang="en-US" baseline="0" dirty="0" smtClean="0"/>
              <a:t> sharing rules have no impact.</a:t>
            </a:r>
          </a:p>
          <a:p>
            <a:pPr marL="239367" indent="-239367" defTabSz="968288">
              <a:buFont typeface="Wingdings" pitchFamily="2" charset="2"/>
              <a:buChar char="§"/>
              <a:defRPr/>
            </a:pPr>
            <a:r>
              <a:rPr lang="en-US" dirty="0"/>
              <a:t>A Master-detail relationship requires that the child object is automatically set up with Controlled By Parent.</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16</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9320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r>
              <a:rPr lang="en-US" dirty="0" smtClean="0"/>
              <a:t>For</a:t>
            </a:r>
            <a:r>
              <a:rPr lang="en-US" baseline="0" dirty="0" smtClean="0"/>
              <a:t> each business requirement, ask the students what elements they would include in a solution. This may be a discussion about what considerations and factors should be considered in cases where there are multiple potential solutions.</a:t>
            </a:r>
          </a:p>
          <a:p>
            <a:endParaRPr lang="en-US" baseline="0" dirty="0" smtClean="0"/>
          </a:p>
          <a:p>
            <a:r>
              <a:rPr lang="en-US" dirty="0" smtClean="0"/>
              <a:t>Requirement:</a:t>
            </a:r>
            <a:r>
              <a:rPr lang="en-US" baseline="0" dirty="0" smtClean="0"/>
              <a:t> </a:t>
            </a:r>
            <a:r>
              <a:rPr lang="en-US" dirty="0"/>
              <a:t>In an org with a private sharing model, a</a:t>
            </a:r>
            <a:r>
              <a:rPr lang="en-US" baseline="0" dirty="0" smtClean="0"/>
              <a:t> sales engineer needs access to all opportunities for the American Bank account. </a:t>
            </a:r>
          </a:p>
          <a:p>
            <a:r>
              <a:rPr lang="en-US" baseline="0" dirty="0" smtClean="0"/>
              <a:t>Solution: The best solution is to add the sales engineer to the account team with the appropriate access to accounts, contacts, opportunities, and cases.</a:t>
            </a:r>
          </a:p>
          <a:p>
            <a:endParaRPr lang="en-US" baseline="0" dirty="0" smtClean="0"/>
          </a:p>
          <a:p>
            <a:r>
              <a:rPr lang="en-US" dirty="0" smtClean="0"/>
              <a:t>Requirement:</a:t>
            </a:r>
            <a:r>
              <a:rPr lang="en-US" baseline="0" dirty="0" smtClean="0"/>
              <a:t> </a:t>
            </a:r>
            <a:r>
              <a:rPr lang="en-US" dirty="0"/>
              <a:t>The sales team wants to report on annual revenue for companies and their subsidiaries.</a:t>
            </a:r>
            <a:endParaRPr lang="en-US" baseline="0" dirty="0" smtClean="0"/>
          </a:p>
          <a:p>
            <a:r>
              <a:rPr lang="en-US" baseline="0" dirty="0" smtClean="0"/>
              <a:t>Solution: Use account hierarchies to link accounts to their parent accounts using the Parent Account field.</a:t>
            </a:r>
          </a:p>
          <a:p>
            <a:endParaRPr lang="en-US" baseline="0" dirty="0" smtClean="0"/>
          </a:p>
          <a:p>
            <a:pPr defTabSz="957468">
              <a:defRPr/>
            </a:pPr>
            <a:r>
              <a:rPr lang="en-US" dirty="0" smtClean="0"/>
              <a:t>Requirement:</a:t>
            </a:r>
            <a:r>
              <a:rPr lang="en-US" baseline="0" dirty="0" smtClean="0"/>
              <a:t> </a:t>
            </a:r>
            <a:r>
              <a:rPr lang="en-US" dirty="0"/>
              <a:t>Sales reps need access to contacts based on their access to the associated account. </a:t>
            </a:r>
            <a:endParaRPr lang="en-US" baseline="0" dirty="0" smtClean="0"/>
          </a:p>
          <a:p>
            <a:r>
              <a:rPr lang="en-US" baseline="0" dirty="0" smtClean="0"/>
              <a:t>Solution: Set the organization-wide default for the Contact object to Controlled by Parent.</a:t>
            </a:r>
          </a:p>
          <a:p>
            <a:r>
              <a:rPr lang="en-US" baseline="0" dirty="0" smtClean="0"/>
              <a:t> </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17</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601202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r>
              <a:rPr lang="en-US" dirty="0" smtClean="0"/>
              <a:t>Teaching Points:</a:t>
            </a:r>
          </a:p>
          <a:p>
            <a:r>
              <a:rPr lang="en-US" dirty="0" smtClean="0"/>
              <a:t>Once you’ve set up the page layouts,</a:t>
            </a:r>
            <a:r>
              <a:rPr lang="en-US" baseline="0" dirty="0" smtClean="0"/>
              <a:t> check the search layouts as well: these help a lot with usability and adoption for end users.</a:t>
            </a:r>
          </a:p>
          <a:p>
            <a:r>
              <a:rPr lang="en-US" baseline="0" dirty="0" smtClean="0"/>
              <a:t>Also set up compact layouts if you’re going to be using S1.</a:t>
            </a:r>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18</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962717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pPr defTabSz="957468">
              <a:defRPr/>
            </a:pPr>
            <a:r>
              <a:rPr lang="en-US" b="0" dirty="0" smtClean="0"/>
              <a:t>On what objects are</a:t>
            </a:r>
            <a:r>
              <a:rPr lang="en-US" b="0" baseline="0" dirty="0" smtClean="0"/>
              <a:t> </a:t>
            </a:r>
            <a:r>
              <a:rPr lang="en-US" b="0" dirty="0" smtClean="0"/>
              <a:t>contact roles used? (Accounts, Opportunities, Contracts, and Cases.)</a:t>
            </a:r>
          </a:p>
          <a:p>
            <a:pPr defTabSz="957468">
              <a:defRPr/>
            </a:pPr>
            <a:endParaRPr lang="en-US" b="1" dirty="0" smtClean="0"/>
          </a:p>
          <a:p>
            <a:pPr marL="239367" indent="-239367" defTabSz="957468">
              <a:buFont typeface="Wingdings" pitchFamily="2" charset="2"/>
              <a:buChar char="§"/>
              <a:defRPr/>
            </a:pPr>
            <a:r>
              <a:rPr lang="en-US" dirty="0" smtClean="0"/>
              <a:t>The example shows the contact</a:t>
            </a:r>
            <a:r>
              <a:rPr lang="en-US" baseline="0" dirty="0" smtClean="0"/>
              <a:t> roles for the ABC Labs account.</a:t>
            </a:r>
          </a:p>
          <a:p>
            <a:pPr marL="239367" indent="-239367" defTabSz="957468">
              <a:buFont typeface="Wingdings" pitchFamily="2" charset="2"/>
              <a:buChar char="§"/>
              <a:defRPr/>
            </a:pPr>
            <a:r>
              <a:rPr lang="en-US" dirty="0" smtClean="0"/>
              <a:t>The fields</a:t>
            </a:r>
            <a:r>
              <a:rPr lang="en-US" baseline="0" dirty="0" smtClean="0"/>
              <a:t> displayed on the Contact Roles related list cannot be customized.</a:t>
            </a:r>
          </a:p>
          <a:p>
            <a:pPr marL="239367" indent="-239367" defTabSz="957468">
              <a:buFont typeface="Wingdings" pitchFamily="2" charset="2"/>
              <a:buChar char="§"/>
              <a:defRPr/>
            </a:pPr>
            <a:r>
              <a:rPr lang="en-US" dirty="0" smtClean="0"/>
              <a:t>The Contact Role picklist values can be customized separately for Account, Opportunity, and Contract objects.</a:t>
            </a:r>
          </a:p>
          <a:p>
            <a:pPr marL="239367" indent="-239367" defTabSz="957468">
              <a:buFont typeface="Wingdings" pitchFamily="2" charset="2"/>
              <a:buChar char="§"/>
              <a:defRPr/>
            </a:pPr>
            <a:r>
              <a:rPr lang="en-US" baseline="0" dirty="0" smtClean="0"/>
              <a:t>You can also add contact roles to cases.</a:t>
            </a:r>
          </a:p>
          <a:p>
            <a:pPr marL="239367" indent="-239367" defTabSz="957468">
              <a:buFont typeface="Wingdings" pitchFamily="2" charset="2"/>
              <a:buChar char="§"/>
              <a:defRPr/>
            </a:pPr>
            <a:endParaRPr lang="en-US" baseline="0" dirty="0" smtClean="0"/>
          </a:p>
          <a:p>
            <a:pPr marL="239367" indent="-239367" defTabSz="957468">
              <a:defRPr/>
            </a:pPr>
            <a:r>
              <a:rPr lang="en-US" baseline="0" dirty="0" smtClean="0"/>
              <a:t>What are some ways this might be useful?</a:t>
            </a:r>
          </a:p>
          <a:p>
            <a:pPr marL="239367" indent="-239367" defTabSz="957468">
              <a:defRPr/>
            </a:pPr>
            <a:endParaRPr lang="en-US" baseline="0"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19</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554725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pPr marL="239367" indent="-239367" defTabSz="957468">
              <a:buFont typeface="Wingdings" pitchFamily="2" charset="2"/>
              <a:buChar char="§"/>
              <a:defRPr/>
            </a:pPr>
            <a:r>
              <a:rPr lang="en-US" dirty="0" smtClean="0"/>
              <a:t>The example shows the partner </a:t>
            </a:r>
            <a:r>
              <a:rPr lang="en-US" baseline="0" dirty="0" smtClean="0"/>
              <a:t>roles for the ABC Labs account. Notice that Service Style has the VAR/Reseller role for one opportunity and the Distributor role for a different opportunity.</a:t>
            </a:r>
            <a:endParaRPr lang="en-US" dirty="0" smtClean="0"/>
          </a:p>
          <a:p>
            <a:pPr marL="239367" indent="-239367" defTabSz="957468">
              <a:buFont typeface="Wingdings" pitchFamily="2" charset="2"/>
              <a:buChar char="§"/>
              <a:defRPr/>
            </a:pPr>
            <a:r>
              <a:rPr lang="en-US" dirty="0" smtClean="0"/>
              <a:t>You can add the Partners related list to account and opportunity page layouts.</a:t>
            </a:r>
          </a:p>
          <a:p>
            <a:pPr marL="239367" indent="-239367" defTabSz="957468">
              <a:buFont typeface="Wingdings" pitchFamily="2" charset="2"/>
              <a:buChar char="§"/>
              <a:defRPr/>
            </a:pPr>
            <a:r>
              <a:rPr lang="en-US" dirty="0" smtClean="0"/>
              <a:t>You</a:t>
            </a:r>
            <a:r>
              <a:rPr lang="en-US" baseline="0" dirty="0" smtClean="0"/>
              <a:t> can customize which fields display on the Partners related list. You can display custom and standard field from the related account.</a:t>
            </a:r>
          </a:p>
          <a:p>
            <a:pPr marL="239367" indent="-239367" defTabSz="957468">
              <a:buFont typeface="Wingdings" pitchFamily="2" charset="2"/>
              <a:buChar char="§"/>
              <a:defRPr/>
            </a:pPr>
            <a:r>
              <a:rPr lang="en-US" dirty="0" smtClean="0"/>
              <a:t>The Partner Role </a:t>
            </a:r>
            <a:r>
              <a:rPr lang="en-US" dirty="0" err="1" smtClean="0"/>
              <a:t>picklist</a:t>
            </a:r>
            <a:r>
              <a:rPr lang="en-US" dirty="0" smtClean="0"/>
              <a:t> values can be customized for the Account object.</a:t>
            </a:r>
          </a:p>
          <a:p>
            <a:pPr marL="239367" indent="-239367" defTabSz="957468">
              <a:buFont typeface="Wingdings" pitchFamily="2" charset="2"/>
              <a:buChar char="§"/>
              <a:defRPr/>
            </a:pPr>
            <a:endParaRPr lang="en-US" baseline="0"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20</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144792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r>
              <a:rPr lang="en-US" dirty="0" smtClean="0"/>
              <a:t>For</a:t>
            </a:r>
            <a:r>
              <a:rPr lang="en-US" baseline="0" dirty="0" smtClean="0"/>
              <a:t> each business requirement, ask the students what elements they would include in a solution. This may be a discussion about what considerations and factors should be considered in cases where there are multiple potential solutions.</a:t>
            </a:r>
          </a:p>
          <a:p>
            <a:endParaRPr lang="en-US" baseline="0" dirty="0" smtClean="0"/>
          </a:p>
          <a:p>
            <a:pPr defTabSz="957468">
              <a:defRPr/>
            </a:pPr>
            <a:r>
              <a:rPr lang="en-US" dirty="0" smtClean="0"/>
              <a:t>Requirement:</a:t>
            </a:r>
            <a:r>
              <a:rPr lang="en-US" baseline="0" dirty="0" smtClean="0"/>
              <a:t> </a:t>
            </a:r>
            <a:r>
              <a:rPr lang="en-US" dirty="0"/>
              <a:t>An account manager wants to track that a contact plays different roles at two different accounts. </a:t>
            </a:r>
            <a:endParaRPr lang="en-US" baseline="0" dirty="0" smtClean="0"/>
          </a:p>
          <a:p>
            <a:r>
              <a:rPr lang="en-US" baseline="0" dirty="0" smtClean="0"/>
              <a:t>Solution: Add the contact to the Contact Roles related list on each account with the appropriate role. </a:t>
            </a:r>
          </a:p>
          <a:p>
            <a:endParaRPr lang="en-US" baseline="0" dirty="0" smtClean="0"/>
          </a:p>
          <a:p>
            <a:pPr defTabSz="957468">
              <a:defRPr/>
            </a:pPr>
            <a:r>
              <a:rPr lang="en-US" dirty="0" smtClean="0"/>
              <a:t>Requirement:</a:t>
            </a:r>
            <a:r>
              <a:rPr lang="en-US" baseline="0" dirty="0" smtClean="0"/>
              <a:t> </a:t>
            </a:r>
            <a:r>
              <a:rPr lang="en-US" dirty="0"/>
              <a:t>The sales team wants to track which partner accounts work on specific opportunities.</a:t>
            </a:r>
          </a:p>
          <a:p>
            <a:pPr defTabSz="957468">
              <a:defRPr/>
            </a:pPr>
            <a:r>
              <a:rPr lang="en-US" dirty="0"/>
              <a:t>Solution: Add the partners to the Partners related list on the specific opportunities.</a:t>
            </a:r>
            <a:endParaRPr lang="en-US" baseline="0"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21</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500077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1002565">
              <a:defRPr/>
            </a:pPr>
            <a:r>
              <a:rPr lang="en-US" b="1" dirty="0" smtClean="0"/>
              <a:t>Teaching Points</a:t>
            </a:r>
          </a:p>
          <a:p>
            <a:pPr defTabSz="1002565">
              <a:defRPr/>
            </a:pPr>
            <a:r>
              <a:rPr lang="en-US" dirty="0" smtClean="0">
                <a:solidFill>
                  <a:schemeClr val="tx1"/>
                </a:solidFill>
              </a:rPr>
              <a:t>Data.com offers a</a:t>
            </a:r>
            <a:r>
              <a:rPr lang="en-US" baseline="0" dirty="0" smtClean="0">
                <a:solidFill>
                  <a:schemeClr val="tx1"/>
                </a:solidFill>
              </a:rPr>
              <a:t> </a:t>
            </a:r>
            <a:r>
              <a:rPr lang="en-US" dirty="0" smtClean="0">
                <a:solidFill>
                  <a:schemeClr val="tx1"/>
                </a:solidFill>
              </a:rPr>
              <a:t>way to add</a:t>
            </a:r>
            <a:r>
              <a:rPr lang="en-US" baseline="0" dirty="0" smtClean="0">
                <a:solidFill>
                  <a:schemeClr val="tx1"/>
                </a:solidFill>
              </a:rPr>
              <a:t> </a:t>
            </a:r>
            <a:r>
              <a:rPr lang="en-US" dirty="0" smtClean="0">
                <a:solidFill>
                  <a:schemeClr val="tx1"/>
                </a:solidFill>
              </a:rPr>
              <a:t>and update data in Salesforce. It houses millions of contact records sourced from an active community of users who actively update those records with new information.  </a:t>
            </a:r>
            <a:endParaRPr lang="en-US" dirty="0" smtClean="0"/>
          </a:p>
          <a:p>
            <a:r>
              <a:rPr lang="en-US" dirty="0" smtClean="0"/>
              <a:t>Users find contacts and D&amp;B company profiles together in one place,</a:t>
            </a:r>
            <a:r>
              <a:rPr lang="en-US" baseline="0" dirty="0" smtClean="0"/>
              <a:t> so they get</a:t>
            </a:r>
            <a:r>
              <a:rPr lang="en-US" dirty="0" smtClean="0"/>
              <a:t> current and accurate names, contact information, D-U-N-S® numbers, employee counts, and other information.</a:t>
            </a:r>
          </a:p>
          <a:p>
            <a:endParaRPr lang="en-US" dirty="0" smtClean="0">
              <a:solidFill>
                <a:schemeClr val="tx1"/>
              </a:solidFill>
            </a:endParaRPr>
          </a:p>
          <a:p>
            <a:r>
              <a:rPr lang="en-US" b="0" u="sng" dirty="0" smtClean="0">
                <a:solidFill>
                  <a:schemeClr val="tx1"/>
                </a:solidFill>
              </a:rPr>
              <a:t>Licensing notes:</a:t>
            </a:r>
          </a:p>
          <a:p>
            <a:pPr marL="179525" indent="-179525">
              <a:buFont typeface="Wingdings" panose="05000000000000000000" pitchFamily="2" charset="2"/>
              <a:buChar char="§"/>
            </a:pPr>
            <a:r>
              <a:rPr lang="en-US" dirty="0" smtClean="0">
                <a:solidFill>
                  <a:schemeClr val="tx1"/>
                </a:solidFill>
              </a:rPr>
              <a:t>All organizations will see the Data.com tab and can search for Contacts and Accounts for free</a:t>
            </a:r>
            <a:r>
              <a:rPr lang="en-US" baseline="0" dirty="0" smtClean="0">
                <a:solidFill>
                  <a:schemeClr val="tx1"/>
                </a:solidFill>
              </a:rPr>
              <a:t> - b</a:t>
            </a:r>
            <a:r>
              <a:rPr lang="en-US" dirty="0" smtClean="0">
                <a:solidFill>
                  <a:schemeClr val="tx1"/>
                </a:solidFill>
              </a:rPr>
              <a:t>asic</a:t>
            </a:r>
            <a:r>
              <a:rPr lang="en-US" baseline="0" dirty="0" smtClean="0">
                <a:solidFill>
                  <a:schemeClr val="tx1"/>
                </a:solidFill>
              </a:rPr>
              <a:t> information is visible when search results are returned. </a:t>
            </a:r>
            <a:br>
              <a:rPr lang="en-US" baseline="0" dirty="0" smtClean="0">
                <a:solidFill>
                  <a:schemeClr val="tx1"/>
                </a:solidFill>
              </a:rPr>
            </a:br>
            <a:r>
              <a:rPr lang="en-US" baseline="0" dirty="0" smtClean="0">
                <a:solidFill>
                  <a:schemeClr val="tx1"/>
                </a:solidFill>
              </a:rPr>
              <a:t>D</a:t>
            </a:r>
            <a:r>
              <a:rPr lang="en-US" dirty="0" smtClean="0">
                <a:solidFill>
                  <a:schemeClr val="tx1"/>
                </a:solidFill>
              </a:rPr>
              <a:t>etailed contact information </a:t>
            </a:r>
            <a:r>
              <a:rPr lang="en-US" baseline="0" dirty="0" smtClean="0">
                <a:solidFill>
                  <a:schemeClr val="tx1"/>
                </a:solidFill>
              </a:rPr>
              <a:t>for individuals and companies</a:t>
            </a:r>
            <a:r>
              <a:rPr lang="en-US" dirty="0" smtClean="0">
                <a:solidFill>
                  <a:schemeClr val="tx1"/>
                </a:solidFill>
              </a:rPr>
              <a:t> is only</a:t>
            </a:r>
            <a:r>
              <a:rPr lang="en-US" baseline="0" dirty="0" smtClean="0">
                <a:solidFill>
                  <a:schemeClr val="tx1"/>
                </a:solidFill>
              </a:rPr>
              <a:t> provided to l</a:t>
            </a:r>
            <a:r>
              <a:rPr lang="en-US" dirty="0" smtClean="0">
                <a:solidFill>
                  <a:schemeClr val="tx1"/>
                </a:solidFill>
              </a:rPr>
              <a:t>icensed users </a:t>
            </a:r>
            <a:r>
              <a:rPr lang="en-US" baseline="0" dirty="0" smtClean="0">
                <a:solidFill>
                  <a:schemeClr val="tx1"/>
                </a:solidFill>
              </a:rPr>
              <a:t>who hold </a:t>
            </a:r>
            <a:r>
              <a:rPr lang="en-US" dirty="0" smtClean="0">
                <a:solidFill>
                  <a:schemeClr val="tx1"/>
                </a:solidFill>
              </a:rPr>
              <a:t>Data.com Prospector</a:t>
            </a:r>
            <a:r>
              <a:rPr lang="en-US" baseline="0" dirty="0" smtClean="0">
                <a:solidFill>
                  <a:schemeClr val="tx1"/>
                </a:solidFill>
              </a:rPr>
              <a:t> and Data.com Clean l</a:t>
            </a:r>
            <a:r>
              <a:rPr lang="en-US" dirty="0" smtClean="0">
                <a:solidFill>
                  <a:schemeClr val="tx1"/>
                </a:solidFill>
              </a:rPr>
              <a:t>icenses.</a:t>
            </a:r>
            <a:endParaRPr lang="en-US" dirty="0" smtClean="0"/>
          </a:p>
          <a:p>
            <a:pPr marL="179525" indent="-179525">
              <a:buFont typeface="Wingdings" panose="05000000000000000000" pitchFamily="2" charset="2"/>
              <a:buChar char="§"/>
            </a:pPr>
            <a:r>
              <a:rPr lang="en-US" b="1" dirty="0" smtClean="0"/>
              <a:t>Data.com Prospector </a:t>
            </a:r>
            <a:r>
              <a:rPr lang="en-US" dirty="0" smtClean="0"/>
              <a:t>provides millions of company records from Dun &amp; Bradstreet. Combining</a:t>
            </a:r>
            <a:r>
              <a:rPr lang="en-US" baseline="0" dirty="0" smtClean="0"/>
              <a:t> </a:t>
            </a:r>
            <a:r>
              <a:rPr lang="en-US" dirty="0" smtClean="0"/>
              <a:t>D&amp;B company information with Data.com contact records provides complete account records with over 80 </a:t>
            </a:r>
            <a:r>
              <a:rPr lang="en-US" dirty="0" err="1" smtClean="0"/>
              <a:t>firmographic</a:t>
            </a:r>
            <a:r>
              <a:rPr lang="en-US" dirty="0" smtClean="0"/>
              <a:t> fields. A user with a Corporate or Premium Prospector license can manually clean records by clicking the Clean button on a contact, lead, or account. </a:t>
            </a:r>
          </a:p>
          <a:p>
            <a:endParaRPr lang="en-US" dirty="0" smtClean="0"/>
          </a:p>
          <a:p>
            <a:r>
              <a:rPr lang="en-US" b="1" dirty="0" smtClean="0"/>
              <a:t>Extra materials:</a:t>
            </a:r>
            <a:r>
              <a:rPr lang="en-US" dirty="0" smtClean="0"/>
              <a:t>  </a:t>
            </a:r>
          </a:p>
          <a:p>
            <a:r>
              <a:rPr lang="en-US" dirty="0" smtClean="0"/>
              <a:t>For organizations looking for in-depth company information, Data.com Premium Prospector users have access to the D&amp;B global file, and over 80 account fields such as DUNS number and NAICS code. When users add an account from Data.com, a corresponding D&amp;B Company record is created. A link to the D&amp;B Company record is also added simultaneously to the account record and any lead records that are added to Salesforce from that company.  Instantly access millions of top-quality contacts and D&amp;B company profiles together in one place. You get clean, current, and accurate names, emails, phone numbers, D-U-N-S® numbers, employee counts, and more.</a:t>
            </a:r>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22</a:t>
            </a:fld>
            <a:endParaRPr lang="en-US" sz="800" dirty="0"/>
          </a:p>
        </p:txBody>
      </p:sp>
      <p:sp>
        <p:nvSpPr>
          <p:cNvPr id="6" name="Header Placeholder 5"/>
          <p:cNvSpPr>
            <a:spLocks noGrp="1"/>
          </p:cNvSpPr>
          <p:nvPr>
            <p:ph type="hdr" sz="quarter" idx="12"/>
          </p:nvPr>
        </p:nvSpPr>
        <p:spPr/>
        <p:txBody>
          <a:bodyPr/>
          <a:lstStyle/>
          <a:p>
            <a:pPr algn="r"/>
            <a:r>
              <a:rPr lang="en-US" dirty="0" smtClean="0"/>
              <a:t>Preparing for Your Salesforce Sales Cloud Consultant Certification</a:t>
            </a:r>
            <a:endParaRPr lang="en-US" dirty="0"/>
          </a:p>
        </p:txBody>
      </p:sp>
    </p:spTree>
    <p:extLst>
      <p:ext uri="{BB962C8B-B14F-4D97-AF65-F5344CB8AC3E}">
        <p14:creationId xmlns:p14="http://schemas.microsoft.com/office/powerpoint/2010/main" val="163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r>
              <a:rPr lang="en-US" b="1" dirty="0"/>
              <a:t>Teaching Points:</a:t>
            </a:r>
          </a:p>
          <a:p>
            <a:pPr marL="239367" indent="-239367">
              <a:buFont typeface="Wingdings" pitchFamily="2" charset="2"/>
              <a:buChar char="§"/>
            </a:pPr>
            <a:r>
              <a:rPr lang="en-US" dirty="0"/>
              <a:t>As you can see, the exam is not evenly balanced across all of these objectives.</a:t>
            </a:r>
          </a:p>
          <a:p>
            <a:pPr marL="239367" indent="-239367">
              <a:buFont typeface="Wingdings" pitchFamily="2" charset="2"/>
              <a:buChar char="§"/>
            </a:pPr>
            <a:r>
              <a:rPr lang="en-US" dirty="0"/>
              <a:t>The bolded objectives indicate which objective topics are emphasized in this course.</a:t>
            </a:r>
          </a:p>
          <a:p>
            <a:pPr marL="239367" indent="-239367">
              <a:buFont typeface="Wingdings" pitchFamily="2" charset="2"/>
              <a:buChar char="§"/>
            </a:pPr>
            <a:r>
              <a:rPr lang="en-US" dirty="0"/>
              <a:t>We will cover the bigger objectives (such </a:t>
            </a:r>
            <a:r>
              <a:rPr lang="en-US" dirty="0" smtClean="0"/>
              <a:t>as </a:t>
            </a:r>
            <a:r>
              <a:rPr lang="en-US" dirty="0"/>
              <a:t>Opportunity Management) in dedicated sections</a:t>
            </a:r>
            <a:r>
              <a:rPr lang="en-US" dirty="0" smtClean="0"/>
              <a:t>. Sales Cloud Solution Design is covered in Module</a:t>
            </a:r>
            <a:r>
              <a:rPr lang="en-US" baseline="0" dirty="0" smtClean="0"/>
              <a:t> 1.</a:t>
            </a:r>
            <a:endParaRPr lang="en-US" dirty="0"/>
          </a:p>
          <a:p>
            <a:pPr marL="239367" indent="-239367">
              <a:buFont typeface="Wingdings" pitchFamily="2" charset="2"/>
              <a:buChar char="§"/>
            </a:pPr>
            <a:r>
              <a:rPr lang="en-US" baseline="0" dirty="0" smtClean="0">
                <a:solidFill>
                  <a:schemeClr val="tx1"/>
                </a:solidFill>
              </a:rPr>
              <a:t>We will also touch on many of the smaller objectives (such as Sales Cloud Analytics), but they may be incorporated into other sections.</a:t>
            </a:r>
          </a:p>
          <a:p>
            <a:pPr marL="239367" indent="-239367">
              <a:buFont typeface="Wingdings" pitchFamily="2" charset="2"/>
              <a:buChar char="§"/>
            </a:pPr>
            <a:r>
              <a:rPr lang="en-US" baseline="0" dirty="0" smtClean="0">
                <a:solidFill>
                  <a:schemeClr val="tx1"/>
                </a:solidFill>
              </a:rPr>
              <a:t>The passing score for the exam is 68%, so we want to make sure you know the bigger objectives really well.</a:t>
            </a:r>
          </a:p>
          <a:p>
            <a:pPr marL="239367" indent="-239367">
              <a:buFont typeface="Wingdings" pitchFamily="2" charset="2"/>
              <a:buChar char="§"/>
            </a:pPr>
            <a:r>
              <a:rPr lang="en-US" baseline="0" dirty="0" smtClean="0">
                <a:solidFill>
                  <a:schemeClr val="tx1"/>
                </a:solidFill>
              </a:rPr>
              <a:t>For each section in this course, we’ll show you which objectives we are covering.</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5</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478528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460375"/>
            <a:ext cx="7480300" cy="4206875"/>
          </a:xfrm>
        </p:spPr>
      </p:sp>
      <p:sp>
        <p:nvSpPr>
          <p:cNvPr id="3" name="Notes Placeholder 2"/>
          <p:cNvSpPr>
            <a:spLocks noGrp="1"/>
          </p:cNvSpPr>
          <p:nvPr>
            <p:ph type="body" idx="1"/>
          </p:nvPr>
        </p:nvSpPr>
        <p:spPr/>
        <p:txBody>
          <a:bodyPr>
            <a:normAutofit/>
          </a:bodyPr>
          <a:lstStyle/>
          <a:p>
            <a:r>
              <a:rPr lang="en-US" b="1" dirty="0" smtClean="0">
                <a:solidFill>
                  <a:srgbClr val="000000"/>
                </a:solidFill>
                <a:ea typeface="Arial" pitchFamily="-112" charset="0"/>
                <a:cs typeface="Arial" pitchFamily="-112" charset="0"/>
                <a:sym typeface="Arial" pitchFamily="-112" charset="0"/>
              </a:rPr>
              <a:t>Teaching Points</a:t>
            </a:r>
          </a:p>
          <a:p>
            <a:pPr marL="239367" indent="-239367">
              <a:buFont typeface="Wingdings" pitchFamily="2" charset="2"/>
              <a:buChar char="§"/>
            </a:pPr>
            <a:r>
              <a:rPr lang="en-US" b="0" dirty="0" smtClean="0">
                <a:solidFill>
                  <a:srgbClr val="000000"/>
                </a:solidFill>
                <a:ea typeface="Arial" pitchFamily="-112" charset="0"/>
                <a:cs typeface="Arial" pitchFamily="-112" charset="0"/>
                <a:sym typeface="Arial" pitchFamily="-112" charset="0"/>
              </a:rPr>
              <a:t>Cleaning a</a:t>
            </a:r>
            <a:r>
              <a:rPr lang="en-US" b="0" baseline="0" dirty="0" smtClean="0">
                <a:solidFill>
                  <a:srgbClr val="000000"/>
                </a:solidFill>
                <a:ea typeface="Arial" pitchFamily="-112" charset="0"/>
                <a:cs typeface="Arial" pitchFamily="-112" charset="0"/>
                <a:sym typeface="Arial" pitchFamily="-112" charset="0"/>
              </a:rPr>
              <a:t> record can be used by sales reps to make sure a contact’s phone and email address are up to date before contacting them.</a:t>
            </a:r>
            <a:endParaRPr lang="en-US" b="0" dirty="0" smtClean="0">
              <a:solidFill>
                <a:srgbClr val="000000"/>
              </a:solidFill>
              <a:ea typeface="Arial" pitchFamily="-112" charset="0"/>
              <a:cs typeface="Arial" pitchFamily="-112" charset="0"/>
              <a:sym typeface="Arial" pitchFamily="-112" charset="0"/>
            </a:endParaRPr>
          </a:p>
          <a:p>
            <a:pPr marL="239367" indent="-239367">
              <a:buFont typeface="Wingdings" pitchFamily="2" charset="2"/>
              <a:buChar char="§"/>
            </a:pPr>
            <a:r>
              <a:rPr lang="en-US" b="0" baseline="0" dirty="0" smtClean="0">
                <a:solidFill>
                  <a:srgbClr val="000000"/>
                </a:solidFill>
                <a:ea typeface="Arial" pitchFamily="-112" charset="0"/>
                <a:cs typeface="Arial" pitchFamily="-112" charset="0"/>
                <a:sym typeface="Arial" pitchFamily="-112" charset="0"/>
              </a:rPr>
              <a:t>Users can enrich their data by populating empty fields in Salesforce with the values from Data.com.</a:t>
            </a:r>
          </a:p>
          <a:p>
            <a:pPr marL="239367" indent="-239367">
              <a:buFont typeface="Wingdings" pitchFamily="2" charset="2"/>
              <a:buChar char="§"/>
            </a:pPr>
            <a:r>
              <a:rPr lang="en-US" b="0" baseline="0" dirty="0" smtClean="0">
                <a:solidFill>
                  <a:srgbClr val="000000"/>
                </a:solidFill>
                <a:ea typeface="Arial" pitchFamily="-112" charset="0"/>
                <a:cs typeface="Arial" pitchFamily="-112" charset="0"/>
                <a:sym typeface="Arial" pitchFamily="-112" charset="0"/>
              </a:rPr>
              <a:t>Users can clean their data with the most up-to-date values from Data.com.</a:t>
            </a:r>
          </a:p>
          <a:p>
            <a:pPr defTabSz="957347">
              <a:defRPr/>
            </a:pPr>
            <a:endParaRPr lang="en-US" dirty="0" smtClean="0">
              <a:solidFill>
                <a:srgbClr val="000000"/>
              </a:solidFill>
              <a:ea typeface="Arial" pitchFamily="-112" charset="0"/>
              <a:cs typeface="Arial" pitchFamily="-112" charset="0"/>
              <a:sym typeface="Arial" pitchFamily="-112" charset="0"/>
            </a:endParaRPr>
          </a:p>
          <a:p>
            <a:pPr defTabSz="957347">
              <a:defRPr/>
            </a:pPr>
            <a:r>
              <a:rPr lang="en-US" dirty="0" smtClean="0">
                <a:solidFill>
                  <a:srgbClr val="000000"/>
                </a:solidFill>
                <a:ea typeface="Arial" pitchFamily="-112" charset="0"/>
                <a:cs typeface="Arial" pitchFamily="-112" charset="0"/>
                <a:sym typeface="Arial" pitchFamily="-112" charset="0"/>
              </a:rPr>
              <a:t>A</a:t>
            </a:r>
            <a:r>
              <a:rPr lang="en-US" baseline="0" dirty="0" smtClean="0">
                <a:solidFill>
                  <a:srgbClr val="000000"/>
                </a:solidFill>
                <a:ea typeface="Arial" pitchFamily="-112" charset="0"/>
                <a:cs typeface="Arial" pitchFamily="-112" charset="0"/>
                <a:sym typeface="Arial" pitchFamily="-112" charset="0"/>
              </a:rPr>
              <a:t> Data.com Corporate or Premium Prospector license is required to manually clean records. </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23</a:t>
            </a:fld>
            <a:endParaRPr lang="en-US" sz="800" dirty="0"/>
          </a:p>
        </p:txBody>
      </p:sp>
      <p:sp>
        <p:nvSpPr>
          <p:cNvPr id="6" name="Header Placeholder 5"/>
          <p:cNvSpPr>
            <a:spLocks noGrp="1"/>
          </p:cNvSpPr>
          <p:nvPr>
            <p:ph type="hdr" sz="quarter" idx="12"/>
          </p:nvPr>
        </p:nvSpPr>
        <p:spPr/>
        <p:txBody>
          <a:bodyPr/>
          <a:lstStyle/>
          <a:p>
            <a:pPr algn="r"/>
            <a:r>
              <a:rPr lang="en-US" sz="800" dirty="0"/>
              <a:t>Administration Essentials for Experienced Admins</a:t>
            </a:r>
          </a:p>
        </p:txBody>
      </p:sp>
    </p:spTree>
    <p:extLst>
      <p:ext uri="{BB962C8B-B14F-4D97-AF65-F5344CB8AC3E}">
        <p14:creationId xmlns:p14="http://schemas.microsoft.com/office/powerpoint/2010/main" val="182942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460375"/>
            <a:ext cx="7480300" cy="4206875"/>
          </a:xfrm>
        </p:spPr>
      </p:sp>
      <p:sp>
        <p:nvSpPr>
          <p:cNvPr id="3" name="Notes Placeholder 2"/>
          <p:cNvSpPr>
            <a:spLocks noGrp="1"/>
          </p:cNvSpPr>
          <p:nvPr>
            <p:ph type="body" idx="1"/>
          </p:nvPr>
        </p:nvSpPr>
        <p:spPr/>
        <p:txBody>
          <a:bodyPr>
            <a:normAutofit/>
          </a:bodyPr>
          <a:lstStyle/>
          <a:p>
            <a:r>
              <a:rPr lang="en-US" b="1" dirty="0" smtClean="0">
                <a:solidFill>
                  <a:srgbClr val="000000"/>
                </a:solidFill>
                <a:ea typeface="Arial" pitchFamily="-112" charset="0"/>
                <a:cs typeface="Arial" pitchFamily="-112" charset="0"/>
                <a:sym typeface="Arial" pitchFamily="-112" charset="0"/>
              </a:rPr>
              <a:t>Teaching Points</a:t>
            </a:r>
          </a:p>
          <a:p>
            <a:pPr defTabSz="957468"/>
            <a:r>
              <a:rPr lang="en-US" dirty="0" smtClean="0"/>
              <a:t>Organizations with </a:t>
            </a:r>
            <a:r>
              <a:rPr lang="en-US" b="1" dirty="0" smtClean="0"/>
              <a:t>Data.com Clean </a:t>
            </a:r>
            <a:r>
              <a:rPr lang="en-US" dirty="0" smtClean="0"/>
              <a:t>can have their status updated on a regular, scheduled basis and have blank fields automatically filled in with Data.com fields. </a:t>
            </a:r>
            <a:br>
              <a:rPr lang="en-US" dirty="0" smtClean="0"/>
            </a:br>
            <a:r>
              <a:rPr lang="en-US" dirty="0" smtClean="0">
                <a:solidFill>
                  <a:srgbClr val="000000"/>
                </a:solidFill>
                <a:ea typeface="Arial" pitchFamily="-112" charset="0"/>
                <a:sym typeface="Arial" pitchFamily="-112" charset="0"/>
              </a:rPr>
              <a:t>In order to schedule and run </a:t>
            </a:r>
            <a:r>
              <a:rPr lang="en-GB" dirty="0" smtClean="0"/>
              <a:t>automated </a:t>
            </a:r>
            <a:r>
              <a:rPr lang="en-US" dirty="0" smtClean="0">
                <a:solidFill>
                  <a:srgbClr val="000000"/>
                </a:solidFill>
                <a:ea typeface="Arial" pitchFamily="-112" charset="0"/>
                <a:sym typeface="Arial" pitchFamily="-112" charset="0"/>
              </a:rPr>
              <a:t>clean jobs, </a:t>
            </a:r>
            <a:r>
              <a:rPr lang="en-GB" dirty="0" smtClean="0"/>
              <a:t>organizations must purchase Data.com Clean for every Salesforce user. </a:t>
            </a:r>
            <a:endParaRPr lang="en-US" dirty="0" smtClean="0"/>
          </a:p>
          <a:p>
            <a:endParaRPr lang="en-US" b="1" dirty="0" smtClean="0">
              <a:solidFill>
                <a:srgbClr val="000000"/>
              </a:solidFill>
              <a:ea typeface="Arial" pitchFamily="-112" charset="0"/>
              <a:cs typeface="Arial" pitchFamily="-112" charset="0"/>
              <a:sym typeface="Arial" pitchFamily="-112" charset="0"/>
            </a:endParaRPr>
          </a:p>
          <a:p>
            <a:pPr marL="239367" indent="-239367">
              <a:buFont typeface="Wingdings" pitchFamily="2" charset="2"/>
              <a:buChar char="§"/>
            </a:pPr>
            <a:r>
              <a:rPr lang="en-US" dirty="0" smtClean="0"/>
              <a:t>Jobs can clean account, contact, and lead records by flagging fields that are different from Data.com values. Users can then compare records and accept changes manually. To save time, you can also elect to have Clean automatically fill in blank values with Data.com fields. </a:t>
            </a:r>
            <a:endParaRPr lang="en-CA" b="1" dirty="0" smtClean="0">
              <a:solidFill>
                <a:srgbClr val="000000"/>
              </a:solidFill>
              <a:ea typeface="Arial" pitchFamily="-112" charset="0"/>
              <a:sym typeface="Arial" pitchFamily="-112" charset="0"/>
            </a:endParaRPr>
          </a:p>
          <a:p>
            <a:pPr marL="239367" indent="-239367">
              <a:buFont typeface="Wingdings" pitchFamily="2" charset="2"/>
              <a:buChar char="§"/>
            </a:pPr>
            <a:r>
              <a:rPr lang="en-CA" dirty="0" err="1" smtClean="0">
                <a:solidFill>
                  <a:srgbClr val="000000"/>
                </a:solidFill>
                <a:ea typeface="Arial" pitchFamily="-112" charset="0"/>
                <a:sym typeface="Arial" pitchFamily="-112" charset="0"/>
              </a:rPr>
              <a:t>Admins</a:t>
            </a:r>
            <a:r>
              <a:rPr lang="en-CA" dirty="0" smtClean="0">
                <a:solidFill>
                  <a:srgbClr val="000000"/>
                </a:solidFill>
                <a:ea typeface="Arial" pitchFamily="-112" charset="0"/>
                <a:sym typeface="Arial" pitchFamily="-112" charset="0"/>
              </a:rPr>
              <a:t> can choose to automatically overwrite fields on contacts, leads, and accounts with Data.com fields. For example, if an organization would like to update all their revenue fields on their lead records, they can select the revenue field on the leads object to overwrite. Then, the Data.com revenue value would replace the Salesforce revenue field value when the next sync job runs. Field History tracking should be enabled when using the auto overwrite feature.</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24</a:t>
            </a:fld>
            <a:endParaRPr lang="en-US" sz="800" dirty="0"/>
          </a:p>
        </p:txBody>
      </p:sp>
      <p:sp>
        <p:nvSpPr>
          <p:cNvPr id="6" name="Header Placeholder 5"/>
          <p:cNvSpPr>
            <a:spLocks noGrp="1"/>
          </p:cNvSpPr>
          <p:nvPr>
            <p:ph type="hdr" sz="quarter" idx="12"/>
          </p:nvPr>
        </p:nvSpPr>
        <p:spPr/>
        <p:txBody>
          <a:bodyPr/>
          <a:lstStyle/>
          <a:p>
            <a:pPr algn="r"/>
            <a:r>
              <a:rPr lang="en-US" sz="800" dirty="0"/>
              <a:t>Administration Essentials for Experienced Admins</a:t>
            </a:r>
          </a:p>
        </p:txBody>
      </p:sp>
    </p:spTree>
    <p:extLst>
      <p:ext uri="{BB962C8B-B14F-4D97-AF65-F5344CB8AC3E}">
        <p14:creationId xmlns:p14="http://schemas.microsoft.com/office/powerpoint/2010/main" val="3463635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endParaRPr lang="en-US" dirty="0" smtClean="0">
              <a:solidFill>
                <a:schemeClr val="tx1"/>
              </a:solidFill>
            </a:endParaRPr>
          </a:p>
        </p:txBody>
      </p:sp>
      <p:sp>
        <p:nvSpPr>
          <p:cNvPr id="4" name="Footer Placeholder 3"/>
          <p:cNvSpPr>
            <a:spLocks noGrp="1"/>
          </p:cNvSpPr>
          <p:nvPr>
            <p:ph type="ftr" sz="quarter" idx="10"/>
          </p:nvPr>
        </p:nvSpPr>
        <p:spPr/>
        <p:txBody>
          <a:bodyPr/>
          <a:lstStyle/>
          <a:p>
            <a:r>
              <a:rPr lang="en-US" sz="800" dirty="0">
                <a:solidFill>
                  <a:prstClr val="black"/>
                </a:solidFill>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solidFill>
                  <a:prstClr val="black"/>
                </a:solidFill>
              </a:rPr>
              <a:pPr algn="ctr"/>
              <a:t>26</a:t>
            </a:fld>
            <a:endParaRPr lang="en-US" sz="800" dirty="0">
              <a:solidFill>
                <a:prstClr val="black"/>
              </a:solidFill>
            </a:endParaRPr>
          </a:p>
        </p:txBody>
      </p:sp>
      <p:sp>
        <p:nvSpPr>
          <p:cNvPr id="6" name="Header Placeholder 5"/>
          <p:cNvSpPr>
            <a:spLocks noGrp="1"/>
          </p:cNvSpPr>
          <p:nvPr>
            <p:ph type="hdr" sz="quarter" idx="12"/>
          </p:nvPr>
        </p:nvSpPr>
        <p:spPr/>
        <p:txBody>
          <a:bodyPr/>
          <a:lstStyle/>
          <a:p>
            <a:pPr algn="r"/>
            <a:r>
              <a:rPr lang="en-US" sz="800" dirty="0">
                <a:solidFill>
                  <a:prstClr val="black"/>
                </a:solidFill>
              </a:rPr>
              <a:t>Course Title Goes Here</a:t>
            </a:r>
          </a:p>
        </p:txBody>
      </p:sp>
    </p:spTree>
    <p:extLst>
      <p:ext uri="{BB962C8B-B14F-4D97-AF65-F5344CB8AC3E}">
        <p14:creationId xmlns:p14="http://schemas.microsoft.com/office/powerpoint/2010/main" val="3468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a:buFontTx/>
              <a:buNone/>
            </a:pPr>
            <a:r>
              <a:rPr lang="en-US" b="1" dirty="0" smtClean="0"/>
              <a:t>Suggestions</a:t>
            </a:r>
            <a:r>
              <a:rPr lang="en-US" b="1" baseline="0" dirty="0" smtClean="0"/>
              <a:t>:</a:t>
            </a:r>
          </a:p>
          <a:p>
            <a:pPr>
              <a:buNone/>
            </a:pPr>
            <a:r>
              <a:rPr lang="en-US" dirty="0" smtClean="0">
                <a:ea typeface="Segoe UI" pitchFamily="34" charset="0"/>
              </a:rPr>
              <a:t>Ask</a:t>
            </a:r>
            <a:r>
              <a:rPr lang="en-US" baseline="0" dirty="0" smtClean="0">
                <a:ea typeface="Segoe UI" pitchFamily="34" charset="0"/>
              </a:rPr>
              <a:t> students what questions they might ask the client to </a:t>
            </a:r>
            <a:r>
              <a:rPr lang="en-US" dirty="0" smtClean="0"/>
              <a:t>understand how they use campaigns</a:t>
            </a:r>
            <a:r>
              <a:rPr lang="en-US" baseline="0" dirty="0" smtClean="0"/>
              <a:t> and leads</a:t>
            </a:r>
            <a:r>
              <a:rPr lang="en-US" dirty="0" smtClean="0"/>
              <a:t>?</a:t>
            </a:r>
          </a:p>
          <a:p>
            <a:endParaRPr lang="en-US" dirty="0" smtClean="0"/>
          </a:p>
          <a:p>
            <a:pPr defTabSz="957468">
              <a:defRPr/>
            </a:pPr>
            <a:r>
              <a:rPr lang="en-US" dirty="0" smtClean="0">
                <a:ea typeface="Segoe UI" pitchFamily="34" charset="0"/>
              </a:rPr>
              <a:t>Potential discovery questions: </a:t>
            </a:r>
            <a:endParaRPr lang="en-US" dirty="0" smtClean="0"/>
          </a:p>
          <a:p>
            <a:pPr marL="191494" indent="-191494">
              <a:lnSpc>
                <a:spcPct val="120000"/>
              </a:lnSpc>
              <a:buFont typeface="Wingdings" pitchFamily="2" charset="2"/>
              <a:buChar char="§"/>
            </a:pPr>
            <a:r>
              <a:rPr lang="en-US" dirty="0" smtClean="0"/>
              <a:t>How do you measure campaign success?</a:t>
            </a:r>
          </a:p>
          <a:p>
            <a:pPr marL="191494" indent="-191494">
              <a:lnSpc>
                <a:spcPct val="120000"/>
              </a:lnSpc>
              <a:buFont typeface="Wingdings" pitchFamily="2" charset="2"/>
              <a:buChar char="§"/>
            </a:pPr>
            <a:r>
              <a:rPr lang="en-US" dirty="0" smtClean="0"/>
              <a:t>How do you track campaign response?</a:t>
            </a:r>
          </a:p>
          <a:p>
            <a:pPr marL="191494" indent="-191494">
              <a:lnSpc>
                <a:spcPct val="120000"/>
              </a:lnSpc>
              <a:buFont typeface="Wingdings" pitchFamily="2" charset="2"/>
              <a:buChar char="§"/>
            </a:pPr>
            <a:r>
              <a:rPr lang="en-US" dirty="0" smtClean="0"/>
              <a:t>How do you compare results across campaigns?</a:t>
            </a:r>
          </a:p>
          <a:p>
            <a:pPr marL="191494" indent="-191494">
              <a:lnSpc>
                <a:spcPct val="120000"/>
              </a:lnSpc>
              <a:buFont typeface="Wingdings" pitchFamily="2" charset="2"/>
              <a:buChar char="§"/>
            </a:pPr>
            <a:r>
              <a:rPr lang="en-US" dirty="0" smtClean="0"/>
              <a:t>How do you manage lead data quality?</a:t>
            </a:r>
          </a:p>
          <a:p>
            <a:pPr marL="191494" indent="-191494">
              <a:lnSpc>
                <a:spcPct val="120000"/>
              </a:lnSpc>
              <a:buFont typeface="Wingdings" pitchFamily="2" charset="2"/>
              <a:buChar char="§"/>
            </a:pPr>
            <a:r>
              <a:rPr lang="en-US" dirty="0" smtClean="0"/>
              <a:t>How do you manage duplicate leads?</a:t>
            </a:r>
          </a:p>
          <a:p>
            <a:pPr marL="191494" indent="-191494">
              <a:lnSpc>
                <a:spcPct val="120000"/>
              </a:lnSpc>
              <a:buFont typeface="Wingdings" pitchFamily="2" charset="2"/>
              <a:buChar char="§"/>
            </a:pPr>
            <a:r>
              <a:rPr lang="en-US" dirty="0" smtClean="0">
                <a:ea typeface="Segoe UI" pitchFamily="34" charset="0"/>
              </a:rPr>
              <a:t>What process </a:t>
            </a:r>
            <a:r>
              <a:rPr lang="en-US" dirty="0" smtClean="0"/>
              <a:t>do reps use to qualify a lead for sales?</a:t>
            </a:r>
          </a:p>
          <a:p>
            <a:pPr marL="191494" indent="-191494">
              <a:buFont typeface="Wingdings" pitchFamily="2" charset="2"/>
              <a:buChar char="§"/>
            </a:pPr>
            <a:r>
              <a:rPr lang="en-US" dirty="0"/>
              <a:t>Is there a common understanding between Marketing and Sales around the process and the stages of lead qualification?  </a:t>
            </a:r>
          </a:p>
          <a:p>
            <a:pPr marL="191494" indent="-191494">
              <a:buFont typeface="Wingdings" pitchFamily="2" charset="2"/>
              <a:buChar char="§"/>
            </a:pPr>
            <a:r>
              <a:rPr lang="en-US" dirty="0"/>
              <a:t>How do handoffs occur between Marketing and Sales?</a:t>
            </a:r>
            <a:endParaRPr lang="en-US" baseline="0" dirty="0" smtClean="0"/>
          </a:p>
          <a:p>
            <a:pPr marL="191494" indent="-191494" defTabSz="957468">
              <a:buFont typeface="Wingdings" pitchFamily="2" charset="2"/>
              <a:buChar char="§"/>
              <a:defRPr/>
            </a:pPr>
            <a:r>
              <a:rPr lang="en-US" dirty="0" smtClean="0"/>
              <a:t>What campaign and lead metrics are important to you?</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27</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548208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0" lvl="1" indent="0" defTabSz="841535">
              <a:spcBef>
                <a:spcPts val="452"/>
              </a:spcBef>
              <a:buNone/>
              <a:defRPr/>
            </a:pPr>
            <a:r>
              <a:rPr lang="en-US" b="1" dirty="0" smtClean="0"/>
              <a:t>Teaching Points:</a:t>
            </a:r>
          </a:p>
          <a:p>
            <a:pPr marL="239367" indent="-239367" defTabSz="841535">
              <a:spcBef>
                <a:spcPts val="452"/>
              </a:spcBef>
              <a:buFont typeface="Wingdings" pitchFamily="2" charset="2"/>
              <a:buChar char="§"/>
              <a:defRPr/>
            </a:pPr>
            <a:r>
              <a:rPr lang="en-US" sz="1300" dirty="0"/>
              <a:t>A campaign is a marketing project that you want to plan, manage, and track within Salesforce. It can be a conference, webinar, print advertisement, email, or other type of marketing program. </a:t>
            </a:r>
          </a:p>
          <a:p>
            <a:pPr marL="239367" indent="-239367" defTabSz="841535">
              <a:spcBef>
                <a:spcPts val="452"/>
              </a:spcBef>
              <a:buFont typeface="Wingdings" pitchFamily="2" charset="2"/>
              <a:buChar char="§"/>
              <a:defRPr/>
            </a:pPr>
            <a:r>
              <a:rPr lang="en-US" sz="1300" dirty="0"/>
              <a:t>The campaign stores information, such as start date, end date, expected revenue, budgeted cost, and actual cost.</a:t>
            </a:r>
          </a:p>
          <a:p>
            <a:pPr marL="239367" indent="-239367">
              <a:spcBef>
                <a:spcPts val="452"/>
              </a:spcBef>
              <a:buFont typeface="Wingdings" pitchFamily="2" charset="2"/>
              <a:buChar char="§"/>
            </a:pPr>
            <a:r>
              <a:rPr lang="en-US" sz="1300" dirty="0"/>
              <a:t>Tracking campaigns enables Marketing and Sales to understand what marketing efforts drive pipeline and revenue.</a:t>
            </a:r>
          </a:p>
          <a:p>
            <a:pPr marL="239367" lvl="1" indent="-239367">
              <a:spcBef>
                <a:spcPts val="452"/>
              </a:spcBef>
            </a:pPr>
            <a:r>
              <a:rPr lang="en-US" sz="1300" dirty="0"/>
              <a:t>A campaign has related campaign members who are the target of the campaign. A campaign member can be a lead, contact, or person account. The campaign member stores information such as name, company, and status.</a:t>
            </a:r>
          </a:p>
          <a:p>
            <a:pPr marL="239367" indent="-239367">
              <a:buFont typeface="Wingdings" pitchFamily="2" charset="2"/>
              <a:buChar char="§"/>
            </a:pPr>
            <a:r>
              <a:rPr lang="en-US" dirty="0" smtClean="0"/>
              <a:t>Campaign member object helps you capture information that allows you to analyze your marketing reach.</a:t>
            </a:r>
          </a:p>
          <a:p>
            <a:pPr marL="239367" indent="-239367">
              <a:buFont typeface="Wingdings" pitchFamily="2" charset="2"/>
              <a:buChar char="§"/>
            </a:pPr>
            <a:r>
              <a:rPr lang="en-US" dirty="0" smtClean="0"/>
              <a:t>You can customize what you capture about campaign</a:t>
            </a:r>
            <a:r>
              <a:rPr lang="en-US" baseline="0" dirty="0" smtClean="0"/>
              <a:t> members </a:t>
            </a:r>
            <a:r>
              <a:rPr lang="en-US" dirty="0" smtClean="0"/>
              <a:t>so you can analyze success and design campaigns more effectively. For</a:t>
            </a:r>
            <a:r>
              <a:rPr lang="en-US" baseline="0" dirty="0" smtClean="0"/>
              <a:t> example, you might want to capture </a:t>
            </a:r>
            <a:r>
              <a:rPr lang="en-US" sz="1300" dirty="0"/>
              <a:t>geography, industry, title, etc. </a:t>
            </a:r>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28</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007257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0" lvl="1" indent="0" defTabSz="957468">
              <a:buNone/>
              <a:defRPr/>
            </a:pPr>
            <a:r>
              <a:rPr lang="en-US" b="1" dirty="0" smtClean="0"/>
              <a:t>Teaching Points:</a:t>
            </a:r>
          </a:p>
          <a:p>
            <a:pPr marL="239367" indent="-239367" defTabSz="957468">
              <a:buFont typeface="Wingdings" pitchFamily="2" charset="2"/>
              <a:buChar char="§"/>
              <a:defRPr/>
            </a:pPr>
            <a:r>
              <a:rPr lang="en-US" dirty="0"/>
              <a:t>Campaign hierarchy allows Marketing to group campaigns together within a specific program. This enables Marketing to analyze related marketing efforts more efficiently.</a:t>
            </a:r>
            <a:endParaRPr lang="en-US" dirty="0" smtClean="0"/>
          </a:p>
          <a:p>
            <a:pPr marL="239367" indent="-239367" defTabSz="957468">
              <a:buFont typeface="Wingdings" pitchFamily="2" charset="2"/>
              <a:buChar char="§"/>
              <a:defRPr/>
            </a:pPr>
            <a:r>
              <a:rPr lang="en-US" dirty="0"/>
              <a:t>The Campaigns object contains several standard fields that are used for campaign hierarchy.  E.g., the “Total Leads in Hierarchy” field displays the total number of leads for the parent campaign and all campaigns below it in the campaign hierarchy.</a:t>
            </a:r>
          </a:p>
          <a:p>
            <a:pPr marL="239367" indent="-239367">
              <a:buFont typeface="Wingdings" pitchFamily="2" charset="2"/>
              <a:buChar char="§"/>
            </a:pPr>
            <a:r>
              <a:rPr lang="en-US" dirty="0"/>
              <a:t>To run multiple campaigns under one program and calculate the highlighted statistics about the campaigns in the hierarchy, add the campaign hierarchy fields to the page layout for program campaigns. Then set the field-level security to visible for these hierarchy fields.</a:t>
            </a:r>
          </a:p>
          <a:p>
            <a:pPr defTabSz="957468">
              <a:defRPr/>
            </a:pPr>
            <a:endParaRPr lang="en-US" dirty="0"/>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29</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534929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57213"/>
            <a:ext cx="7335837" cy="4125912"/>
          </a:xfrm>
        </p:spPr>
      </p:sp>
      <p:sp>
        <p:nvSpPr>
          <p:cNvPr id="3" name="Notes Placeholder 2"/>
          <p:cNvSpPr>
            <a:spLocks noGrp="1"/>
          </p:cNvSpPr>
          <p:nvPr>
            <p:ph type="body" idx="1"/>
          </p:nvPr>
        </p:nvSpPr>
        <p:spPr/>
        <p:txBody>
          <a:bodyPr>
            <a:normAutofit fontScale="92500" lnSpcReduction="20000"/>
          </a:bodyPr>
          <a:lstStyle/>
          <a:p>
            <a:pPr marL="0" lvl="1" indent="0" defTabSz="873052">
              <a:buNone/>
              <a:defRPr/>
            </a:pPr>
            <a:r>
              <a:rPr lang="en-US" b="1" dirty="0" smtClean="0"/>
              <a:t>Teaching Points:</a:t>
            </a:r>
          </a:p>
          <a:p>
            <a:pPr marL="191494" indent="-191494" defTabSz="873052">
              <a:buFont typeface="Wingdings" pitchFamily="2" charset="2"/>
              <a:buChar char="§"/>
              <a:defRPr/>
            </a:pPr>
            <a:r>
              <a:rPr lang="en-US" sz="1300" dirty="0"/>
              <a:t>Campaign influence allows marketing to track the influence of multiple campaigns on a single opportunity. </a:t>
            </a:r>
          </a:p>
          <a:p>
            <a:pPr marL="191494" indent="-191494" defTabSz="873052">
              <a:buFont typeface="Wingdings" pitchFamily="2" charset="2"/>
              <a:buChar char="§"/>
              <a:defRPr/>
            </a:pPr>
            <a:r>
              <a:rPr lang="en-US" sz="1300" dirty="0"/>
              <a:t>The Primary Campaign Source field on an opportunity detail page allows you to designate the most influential campaign for that opportunity.</a:t>
            </a:r>
          </a:p>
          <a:p>
            <a:pPr marL="191494" indent="-191494">
              <a:buFont typeface="Wingdings" pitchFamily="2" charset="2"/>
              <a:buChar char="§"/>
            </a:pPr>
            <a:r>
              <a:rPr lang="en-US" sz="1300" dirty="0"/>
              <a:t>Influential campaigns can be associated to opportunities manually or automatically. It's the most recent campaign before it's converted OR takes the contacts primary campaign source</a:t>
            </a:r>
          </a:p>
          <a:p>
            <a:pPr marL="191494" indent="-191494" defTabSz="873052">
              <a:buFont typeface="Wingdings" pitchFamily="2" charset="2"/>
              <a:buChar char="§"/>
              <a:defRPr/>
            </a:pPr>
            <a:r>
              <a:rPr lang="en-US" sz="1300" dirty="0"/>
              <a:t>When using Campaign Influence, the opportunity is automatically added to the primary campaign.</a:t>
            </a:r>
          </a:p>
          <a:p>
            <a:pPr marL="191494" indent="-191494" defTabSz="873052">
              <a:buFont typeface="Wingdings" pitchFamily="2" charset="2"/>
              <a:buChar char="§"/>
              <a:defRPr/>
            </a:pPr>
            <a:r>
              <a:rPr lang="en-US" sz="1300" dirty="0"/>
              <a:t>If enabled, automatic association will add influential campaigns to opportunities when the campaign is related to a contact that is assigned a contact role on the opportunity prior to the opportunity close date. </a:t>
            </a:r>
          </a:p>
          <a:p>
            <a:pPr marL="191494" indent="-191494" defTabSz="873052">
              <a:defRPr/>
            </a:pPr>
            <a:endParaRPr lang="en-US" sz="1300" dirty="0"/>
          </a:p>
          <a:p>
            <a:pPr marL="191494" indent="-191494" defTabSz="873052">
              <a:buFont typeface="Wingdings" pitchFamily="2" charset="2"/>
              <a:buChar char="§"/>
              <a:defRPr/>
            </a:pPr>
            <a:r>
              <a:rPr lang="en-US" sz="1300" dirty="0"/>
              <a:t>You can specify additional automatic association criteria, including a campaign influence time frame that limits the amount of time a campaign can influence a new opportunity after the campaign first associated date and before the opportunity created date. </a:t>
            </a:r>
          </a:p>
          <a:p>
            <a:pPr marL="191494" indent="-191494" defTabSz="873052">
              <a:buFont typeface="Wingdings" pitchFamily="2" charset="2"/>
              <a:buChar char="§"/>
              <a:defRPr/>
            </a:pPr>
            <a:r>
              <a:rPr lang="en-US" sz="1300" dirty="0"/>
              <a:t>Campaign influence time frame sets the maximum number of days between the campaign first associated date and the opportunity created date, during which a campaign is considered influential. </a:t>
            </a:r>
            <a:r>
              <a:rPr lang="en-US" dirty="0"/>
              <a:t>Campaigns in which a contact became a member within the last 60 days will be added to the campaign influence related list. </a:t>
            </a:r>
            <a:endParaRPr lang="en-US" sz="1300" dirty="0"/>
          </a:p>
          <a:p>
            <a:pPr marL="191494" indent="-191494" defTabSz="873052">
              <a:buFont typeface="Wingdings" pitchFamily="2" charset="2"/>
              <a:buChar char="§"/>
              <a:defRPr/>
            </a:pPr>
            <a:r>
              <a:rPr lang="en-US" sz="1300" dirty="0"/>
              <a:t>Influential campaigns can also be added to opportunities manually by clicking the Add Campaign button in the Campaign Influence related list.</a:t>
            </a:r>
          </a:p>
          <a:p>
            <a:pPr marL="191494" indent="-191494" defTabSz="873052">
              <a:buFont typeface="Wingdings" pitchFamily="2" charset="2"/>
              <a:buChar char="§"/>
              <a:defRPr/>
            </a:pPr>
            <a:r>
              <a:rPr lang="en-US" sz="1300" dirty="0"/>
              <a:t>Use the Campaigns with Influenced Opportunities campaign report to view opportunities that have been influenced by multiple campaigns.</a:t>
            </a:r>
          </a:p>
          <a:p>
            <a:pPr marL="239367" indent="-239367" defTabSz="873052">
              <a:buFont typeface="Wingdings" pitchFamily="2" charset="2"/>
              <a:buChar char="§"/>
              <a:defRPr/>
            </a:pPr>
            <a:endParaRPr lang="en-US" sz="1300" dirty="0"/>
          </a:p>
        </p:txBody>
      </p:sp>
      <p:sp>
        <p:nvSpPr>
          <p:cNvPr id="4" name="Header Placeholder 3"/>
          <p:cNvSpPr>
            <a:spLocks noGrp="1"/>
          </p:cNvSpPr>
          <p:nvPr>
            <p:ph type="hdr" sz="quarter" idx="10"/>
          </p:nvPr>
        </p:nvSpPr>
        <p:spPr/>
        <p:txBody>
          <a:bodyPr/>
          <a:lstStyle/>
          <a:p>
            <a:pPr>
              <a:defRPr/>
            </a:pPr>
            <a:r>
              <a:rPr lang="en-US" dirty="0" smtClean="0"/>
              <a:t>Course Name</a:t>
            </a:r>
            <a:endParaRPr lang="en-US" dirty="0"/>
          </a:p>
        </p:txBody>
      </p:sp>
      <p:sp>
        <p:nvSpPr>
          <p:cNvPr id="5" name="Footer Placeholder 4"/>
          <p:cNvSpPr>
            <a:spLocks noGrp="1"/>
          </p:cNvSpPr>
          <p:nvPr>
            <p:ph type="ftr" sz="quarter" idx="11"/>
          </p:nvPr>
        </p:nvSpPr>
        <p:spPr/>
        <p:txBody>
          <a:bodyPr/>
          <a:lstStyle/>
          <a:p>
            <a:r>
              <a:rPr lang="en-US" dirty="0" smtClean="0">
                <a:latin typeface="Salesforce Sans" panose="020B0505020202020203" pitchFamily="34" charset="0"/>
              </a:rPr>
              <a:t>© Copyright 2010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30</a:t>
            </a:fld>
            <a:endParaRPr lang="en-US" dirty="0"/>
          </a:p>
        </p:txBody>
      </p:sp>
    </p:spTree>
    <p:extLst>
      <p:ext uri="{BB962C8B-B14F-4D97-AF65-F5344CB8AC3E}">
        <p14:creationId xmlns:p14="http://schemas.microsoft.com/office/powerpoint/2010/main" val="3362351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57213"/>
            <a:ext cx="7335837" cy="4125912"/>
          </a:xfrm>
        </p:spPr>
      </p:sp>
      <p:sp>
        <p:nvSpPr>
          <p:cNvPr id="3" name="Notes Placeholder 2"/>
          <p:cNvSpPr>
            <a:spLocks noGrp="1"/>
          </p:cNvSpPr>
          <p:nvPr>
            <p:ph type="body" idx="1"/>
          </p:nvPr>
        </p:nvSpPr>
        <p:spPr/>
        <p:txBody>
          <a:bodyPr>
            <a:normAutofit/>
          </a:bodyPr>
          <a:lstStyle/>
          <a:p>
            <a:pPr marL="0" lvl="1" indent="0" defTabSz="873052">
              <a:buNone/>
              <a:defRPr/>
            </a:pPr>
            <a:r>
              <a:rPr lang="en-US" b="1" dirty="0" smtClean="0"/>
              <a:t>Teaching Points:</a:t>
            </a:r>
          </a:p>
          <a:p>
            <a:pPr marL="239367" indent="-239367" defTabSz="873052">
              <a:defRPr/>
            </a:pPr>
            <a:r>
              <a:rPr lang="en-US" sz="1300" dirty="0"/>
              <a:t>Determine who in the organization should have access to campaigns.</a:t>
            </a:r>
            <a:endParaRPr lang="en-US" sz="1300" b="1" dirty="0"/>
          </a:p>
          <a:p>
            <a:pPr marL="239367" indent="-239367">
              <a:buFont typeface="Wingdings" pitchFamily="2" charset="2"/>
              <a:buChar char="§"/>
            </a:pPr>
            <a:r>
              <a:rPr lang="en-US" sz="1300" dirty="0"/>
              <a:t>Set the organization-wide defaults for the Campaigns object. </a:t>
            </a:r>
          </a:p>
          <a:p>
            <a:pPr marL="239367" indent="-239367">
              <a:buFont typeface="Wingdings" pitchFamily="2" charset="2"/>
              <a:buChar char="§"/>
            </a:pPr>
            <a:r>
              <a:rPr lang="en-US" sz="1300" dirty="0"/>
              <a:t>Set campaign sharing rules if needed.</a:t>
            </a:r>
            <a:endParaRPr lang="en-US" sz="1300" strike="sngStrike" dirty="0"/>
          </a:p>
          <a:p>
            <a:pPr marL="239367" indent="-239367">
              <a:buFont typeface="Wingdings" pitchFamily="2" charset="2"/>
              <a:buChar char="§"/>
            </a:pPr>
            <a:r>
              <a:rPr lang="en-US" sz="1300" dirty="0"/>
              <a:t>Set the profile permissions for the Campaigns object. </a:t>
            </a:r>
            <a:endParaRPr lang="en-US" sz="1300" i="1" dirty="0"/>
          </a:p>
          <a:p>
            <a:pPr marL="239367" indent="-239367">
              <a:buFont typeface="Wingdings" pitchFamily="2" charset="2"/>
              <a:buChar char="§"/>
            </a:pPr>
            <a:endParaRPr lang="en-US" sz="1300" b="1" dirty="0"/>
          </a:p>
          <a:p>
            <a:pPr marL="239367" indent="-239367"/>
            <a:r>
              <a:rPr lang="en-US" sz="1300" dirty="0"/>
              <a:t>Determine which users should have the Marketing User checkbox selected on their user records. This must be checked even if other profile CRED perms are set correctly!</a:t>
            </a:r>
          </a:p>
          <a:p>
            <a:pPr marL="239367" indent="-239367">
              <a:buFont typeface="Wingdings" pitchFamily="2" charset="2"/>
              <a:buChar char="§"/>
            </a:pPr>
            <a:r>
              <a:rPr lang="en-US" sz="1300" dirty="0"/>
              <a:t>This checkbox enables a user to create, edit, delete, and clone campaigns.</a:t>
            </a:r>
          </a:p>
          <a:p>
            <a:pPr marL="239367" indent="-239367">
              <a:buFont typeface="Wingdings" pitchFamily="2" charset="2"/>
              <a:buChar char="§"/>
            </a:pPr>
            <a:r>
              <a:rPr lang="en-US" sz="1300" dirty="0"/>
              <a:t>Manage campaign members.</a:t>
            </a:r>
          </a:p>
          <a:p>
            <a:pPr marL="239367" indent="-239367">
              <a:buFont typeface="Wingdings" pitchFamily="2" charset="2"/>
              <a:buChar char="§"/>
            </a:pPr>
            <a:r>
              <a:rPr lang="en-US" sz="1300" dirty="0"/>
              <a:t>Edit advanced campaign setup. This assumes that the user has the necessary permissions in the profile.</a:t>
            </a:r>
          </a:p>
        </p:txBody>
      </p:sp>
      <p:sp>
        <p:nvSpPr>
          <p:cNvPr id="4" name="Header Placeholder 3"/>
          <p:cNvSpPr>
            <a:spLocks noGrp="1"/>
          </p:cNvSpPr>
          <p:nvPr>
            <p:ph type="hdr" sz="quarter" idx="10"/>
          </p:nvPr>
        </p:nvSpPr>
        <p:spPr/>
        <p:txBody>
          <a:bodyPr/>
          <a:lstStyle/>
          <a:p>
            <a:pPr>
              <a:defRPr/>
            </a:pPr>
            <a:r>
              <a:rPr lang="en-US" dirty="0" smtClean="0"/>
              <a:t>Course Name</a:t>
            </a:r>
            <a:endParaRPr lang="en-US" dirty="0"/>
          </a:p>
        </p:txBody>
      </p:sp>
      <p:sp>
        <p:nvSpPr>
          <p:cNvPr id="5" name="Footer Placeholder 4"/>
          <p:cNvSpPr>
            <a:spLocks noGrp="1"/>
          </p:cNvSpPr>
          <p:nvPr>
            <p:ph type="ftr" sz="quarter" idx="11"/>
          </p:nvPr>
        </p:nvSpPr>
        <p:spPr/>
        <p:txBody>
          <a:bodyPr/>
          <a:lstStyle/>
          <a:p>
            <a:r>
              <a:rPr lang="en-US" dirty="0" smtClean="0">
                <a:latin typeface="Salesforce Sans" panose="020B0505020202020203" pitchFamily="34" charset="0"/>
              </a:rPr>
              <a:t>© Copyright 2010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31</a:t>
            </a:fld>
            <a:endParaRPr lang="en-US" dirty="0"/>
          </a:p>
        </p:txBody>
      </p:sp>
    </p:spTree>
    <p:extLst>
      <p:ext uri="{BB962C8B-B14F-4D97-AF65-F5344CB8AC3E}">
        <p14:creationId xmlns:p14="http://schemas.microsoft.com/office/powerpoint/2010/main" val="177130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0" lvl="1" indent="0" defTabSz="957468">
              <a:buNone/>
              <a:defRPr/>
            </a:pPr>
            <a:r>
              <a:rPr lang="en-US" b="1" dirty="0" smtClean="0"/>
              <a:t>Teaching Points:</a:t>
            </a:r>
          </a:p>
          <a:p>
            <a:r>
              <a:rPr lang="en-US" dirty="0" smtClean="0"/>
              <a:t>Use these </a:t>
            </a:r>
            <a:r>
              <a:rPr lang="en-US" dirty="0" err="1" smtClean="0"/>
              <a:t>AppExchange</a:t>
            </a:r>
            <a:r>
              <a:rPr lang="en-US" baseline="0" dirty="0" smtClean="0"/>
              <a:t> </a:t>
            </a:r>
            <a:r>
              <a:rPr lang="en-US" dirty="0" smtClean="0"/>
              <a:t>solutions for more complex</a:t>
            </a:r>
            <a:r>
              <a:rPr lang="en-US" baseline="0" dirty="0" smtClean="0"/>
              <a:t> marketing needs, such as:</a:t>
            </a:r>
          </a:p>
          <a:p>
            <a:pPr marL="239367" indent="-239367">
              <a:buFont typeface="Arial" pitchFamily="34" charset="0"/>
              <a:buChar char="•"/>
            </a:pPr>
            <a:r>
              <a:rPr lang="en-US" baseline="0" dirty="0" smtClean="0"/>
              <a:t>Tracking website page visits</a:t>
            </a:r>
          </a:p>
          <a:p>
            <a:pPr marL="239367" indent="-239367">
              <a:buFont typeface="Arial" pitchFamily="34" charset="0"/>
              <a:buChar char="•"/>
            </a:pPr>
            <a:r>
              <a:rPr lang="en-US" baseline="0" dirty="0" smtClean="0"/>
              <a:t>Search engine optimization</a:t>
            </a:r>
          </a:p>
          <a:p>
            <a:pPr marL="239367" indent="-239367">
              <a:buFont typeface="Arial" pitchFamily="34" charset="0"/>
              <a:buChar char="•"/>
            </a:pPr>
            <a:r>
              <a:rPr lang="en-US" baseline="0" dirty="0" smtClean="0"/>
              <a:t>Mass email campaigns</a:t>
            </a:r>
          </a:p>
          <a:p>
            <a:pPr marL="239367" indent="-239367">
              <a:buFont typeface="Arial" pitchFamily="34" charset="0"/>
              <a:buChar char="•"/>
            </a:pPr>
            <a:r>
              <a:rPr lang="en-US" baseline="0" dirty="0" smtClean="0"/>
              <a:t>Marketing automation</a:t>
            </a:r>
          </a:p>
          <a:p>
            <a:pPr>
              <a:buFont typeface="Arial" pitchFamily="34" charset="0"/>
              <a:buChar char="•"/>
            </a:pPr>
            <a:endParaRPr lang="en-US" baseline="0" dirty="0" smtClean="0"/>
          </a:p>
          <a:p>
            <a:pPr>
              <a:buFont typeface="Arial" pitchFamily="34" charset="0"/>
              <a:buNone/>
            </a:pPr>
            <a:r>
              <a:rPr lang="en-US" baseline="0" dirty="0" smtClean="0"/>
              <a:t>Mass email limits vary by edition –250 (PE), 500 (EE) and 1,000 (UE and PXE) per day.</a:t>
            </a:r>
          </a:p>
          <a:p>
            <a:pPr>
              <a:buFont typeface="Arial" pitchFamily="34" charset="0"/>
              <a:buChar char="•"/>
            </a:pPr>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32</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4274220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33</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90255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239367" indent="-239367"/>
            <a:endParaRPr lang="en-US" dirty="0">
              <a:solidFill>
                <a:schemeClr val="tx1"/>
              </a:solidFill>
            </a:endParaRP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6</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283073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r>
              <a:rPr lang="en-US" dirty="0" smtClean="0"/>
              <a:t>For</a:t>
            </a:r>
            <a:r>
              <a:rPr lang="en-US" baseline="0" dirty="0" smtClean="0"/>
              <a:t> each business requirement, ask the students what elements they would include in a solution. This may be a discussion about what considerations and factors should be considered in cases where there are multiple potential solutions.</a:t>
            </a:r>
          </a:p>
          <a:p>
            <a:endParaRPr lang="en-US" baseline="0" dirty="0" smtClean="0"/>
          </a:p>
          <a:p>
            <a:pPr marL="0" lvl="1" indent="0" defTabSz="1047738">
              <a:buNone/>
              <a:defRPr/>
            </a:pPr>
            <a:r>
              <a:rPr lang="en-US" dirty="0" smtClean="0"/>
              <a:t>Requirement:</a:t>
            </a:r>
            <a:r>
              <a:rPr lang="en-US" baseline="0" dirty="0" smtClean="0"/>
              <a:t> </a:t>
            </a:r>
            <a:r>
              <a:rPr lang="en-US" dirty="0"/>
              <a:t>The marketing director needs to know how different campaigns influence purchasing behavior</a:t>
            </a:r>
          </a:p>
          <a:p>
            <a:pPr marL="0" lvl="1" indent="0" defTabSz="1047738">
              <a:buNone/>
              <a:defRPr/>
            </a:pPr>
            <a:r>
              <a:rPr lang="en-US" dirty="0"/>
              <a:t>Solution: </a:t>
            </a:r>
          </a:p>
          <a:p>
            <a:pPr marL="239367" lvl="1" indent="-239367" defTabSz="1047738">
              <a:defRPr/>
            </a:pPr>
            <a:r>
              <a:rPr lang="en-US" i="0" baseline="0" dirty="0" smtClean="0"/>
              <a:t>Enable campaign influence and </a:t>
            </a:r>
            <a:r>
              <a:rPr lang="en-US" dirty="0"/>
              <a:t>configure influential campaigns to be automatically added to opportunities.</a:t>
            </a:r>
          </a:p>
          <a:p>
            <a:pPr marL="239367" lvl="1" indent="-239367" defTabSz="1047738">
              <a:defRPr/>
            </a:pPr>
            <a:r>
              <a:rPr lang="en-US" dirty="0"/>
              <a:t>Use the Campaigns with Influenced Opportunities campaign report to view opportunities that have been influenced by multiple campaigns.</a:t>
            </a:r>
          </a:p>
          <a:p>
            <a:pPr marL="0" lvl="1" indent="0" defTabSz="1047738">
              <a:buNone/>
              <a:defRPr/>
            </a:pPr>
            <a:endParaRPr lang="en-US" b="0" dirty="0" smtClean="0"/>
          </a:p>
          <a:p>
            <a:pPr marL="0" lvl="1" indent="0" defTabSz="1047738">
              <a:buNone/>
              <a:defRPr/>
            </a:pPr>
            <a:r>
              <a:rPr lang="en-US" dirty="0" smtClean="0"/>
              <a:t>Requirement:</a:t>
            </a:r>
            <a:r>
              <a:rPr lang="en-US" baseline="0" dirty="0" smtClean="0"/>
              <a:t> </a:t>
            </a:r>
            <a:r>
              <a:rPr lang="en-US" dirty="0"/>
              <a:t>The marketing director needs to know which campaigns have been most cost-effective.</a:t>
            </a:r>
          </a:p>
          <a:p>
            <a:pPr marL="0" lvl="1" indent="0" defTabSz="1047738">
              <a:buNone/>
              <a:defRPr/>
            </a:pPr>
            <a:r>
              <a:rPr lang="en-US" dirty="0"/>
              <a:t>Solution: </a:t>
            </a:r>
          </a:p>
          <a:p>
            <a:pPr marL="239367" indent="-239367">
              <a:buFont typeface="Wingdings" pitchFamily="2" charset="2"/>
              <a:buChar char="§"/>
            </a:pPr>
            <a:r>
              <a:rPr lang="en-US" dirty="0" smtClean="0"/>
              <a:t>To determine campaign ROI, compare total value of closed/won </a:t>
            </a:r>
            <a:r>
              <a:rPr lang="en-US" baseline="0" dirty="0" smtClean="0"/>
              <a:t>opportunities </a:t>
            </a:r>
            <a:r>
              <a:rPr lang="en-US" dirty="0" smtClean="0"/>
              <a:t>with the actual campaign cost.</a:t>
            </a:r>
          </a:p>
          <a:p>
            <a:pPr marL="239367" lvl="1" indent="-239367" defTabSz="1047738">
              <a:defRPr/>
            </a:pPr>
            <a:r>
              <a:rPr lang="en-US" b="0" dirty="0" smtClean="0"/>
              <a:t>Run the Campaign Revenue Report to analyze which closed</a:t>
            </a:r>
            <a:r>
              <a:rPr lang="en-US" b="0" baseline="0" dirty="0" smtClean="0"/>
              <a:t>-won </a:t>
            </a:r>
            <a:r>
              <a:rPr lang="en-US" b="0" dirty="0" smtClean="0"/>
              <a:t>opportunities resulted from which campaigns. </a:t>
            </a:r>
          </a:p>
          <a:p>
            <a:pPr marL="0" lvl="1" indent="0" defTabSz="1047738">
              <a:buNone/>
              <a:defRPr/>
            </a:pPr>
            <a:endParaRPr lang="en-US" b="0" dirty="0" smtClean="0"/>
          </a:p>
          <a:p>
            <a:pPr marL="0" lvl="1" indent="0" defTabSz="1047738">
              <a:buNone/>
              <a:defRPr/>
            </a:pPr>
            <a:r>
              <a:rPr lang="en-US" dirty="0" smtClean="0"/>
              <a:t>Requirement:</a:t>
            </a:r>
            <a:r>
              <a:rPr lang="en-US" baseline="0" dirty="0" smtClean="0"/>
              <a:t> </a:t>
            </a:r>
            <a:r>
              <a:rPr lang="en-US" dirty="0"/>
              <a:t>The marketing director wants to analyze who has responded to campaigns. </a:t>
            </a:r>
          </a:p>
          <a:p>
            <a:pPr marL="0" lvl="1" indent="0" defTabSz="1047738">
              <a:buNone/>
              <a:defRPr/>
            </a:pPr>
            <a:r>
              <a:rPr lang="en-US" dirty="0"/>
              <a:t>Solution: </a:t>
            </a:r>
          </a:p>
          <a:p>
            <a:pPr marL="239367" lvl="1" indent="-239367" defTabSz="1047738">
              <a:defRPr/>
            </a:pPr>
            <a:r>
              <a:rPr lang="en-US" dirty="0"/>
              <a:t>Add fields to the campaign member object to collect relevant information about prospects.</a:t>
            </a:r>
          </a:p>
          <a:p>
            <a:pPr marL="239367" indent="-239367">
              <a:buFont typeface="Wingdings" pitchFamily="2" charset="2"/>
              <a:buChar char="§"/>
            </a:pPr>
            <a:r>
              <a:rPr lang="en-US" dirty="0" smtClean="0"/>
              <a:t>Run the Campaigns Member</a:t>
            </a:r>
            <a:r>
              <a:rPr lang="en-US" baseline="0" dirty="0" smtClean="0"/>
              <a:t> </a:t>
            </a:r>
            <a:r>
              <a:rPr lang="en-US" dirty="0" smtClean="0"/>
              <a:t>Analysis</a:t>
            </a:r>
            <a:r>
              <a:rPr lang="en-US" baseline="0" dirty="0" smtClean="0"/>
              <a:t> report for </a:t>
            </a:r>
            <a:r>
              <a:rPr lang="en-US" dirty="0" smtClean="0"/>
              <a:t>summaries of information about leads</a:t>
            </a:r>
            <a:r>
              <a:rPr lang="en-US" baseline="0" dirty="0" smtClean="0"/>
              <a:t> and c</a:t>
            </a:r>
            <a:r>
              <a:rPr lang="en-US" dirty="0" smtClean="0"/>
              <a:t>ontacts who responded to campaigns.</a:t>
            </a:r>
          </a:p>
          <a:p>
            <a:pPr marL="239367" lvl="1" indent="-239367" defTabSz="957468">
              <a:defRPr/>
            </a:pPr>
            <a:r>
              <a:rPr lang="en-US" dirty="0"/>
              <a:t>Create target lists for future campaigns based on behavior, geography, industry, title, etc.</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34</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278882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0" lvl="1" indent="0" defTabSz="957468">
              <a:buNone/>
              <a:defRPr/>
            </a:pPr>
            <a:r>
              <a:rPr lang="en-US" b="1" dirty="0" smtClean="0"/>
              <a:t>Teaching Points:</a:t>
            </a:r>
          </a:p>
          <a:p>
            <a:pPr marL="239367" indent="-239367">
              <a:buFont typeface="Wingdings" pitchFamily="2" charset="2"/>
              <a:buChar char="§"/>
            </a:pPr>
            <a:r>
              <a:rPr lang="en-US" dirty="0"/>
              <a:t>Every company must come up with Lead Qualification criteria. Once this criteria is met, the lead can be converted. Converting a lead doesn’t mean that the opportunity will be won, but at least we know the prospect is serious. </a:t>
            </a:r>
          </a:p>
          <a:p>
            <a:pPr marL="239367" indent="-239367">
              <a:buFont typeface="Wingdings" pitchFamily="2" charset="2"/>
              <a:buChar char="§"/>
            </a:pPr>
            <a:r>
              <a:rPr lang="en-US" dirty="0"/>
              <a:t>Lead Qualification criteria example: If the customer has a budget, a need, and an executive sponsor, then the lead can be converted.</a:t>
            </a:r>
            <a:endParaRPr lang="en-US" dirty="0" smtClean="0"/>
          </a:p>
          <a:p>
            <a:endParaRPr lang="en-US" dirty="0" smtClean="0"/>
          </a:p>
          <a:p>
            <a:r>
              <a:rPr lang="en-US" dirty="0" smtClean="0"/>
              <a:t>When</a:t>
            </a:r>
            <a:r>
              <a:rPr lang="en-US" baseline="0" dirty="0" smtClean="0"/>
              <a:t> a lead is converted:</a:t>
            </a:r>
          </a:p>
          <a:p>
            <a:pPr marL="239367" indent="-239367">
              <a:buFont typeface="Wingdings" pitchFamily="2" charset="2"/>
              <a:buChar char="§"/>
            </a:pPr>
            <a:r>
              <a:rPr lang="en-US" baseline="0" dirty="0" smtClean="0"/>
              <a:t>A new contact is created.</a:t>
            </a:r>
          </a:p>
          <a:p>
            <a:pPr marL="239367" indent="-239367">
              <a:buFont typeface="Wingdings" pitchFamily="2" charset="2"/>
              <a:buChar char="§"/>
            </a:pPr>
            <a:r>
              <a:rPr lang="en-US" baseline="0" dirty="0" smtClean="0"/>
              <a:t>The contact is attached to an existing account that matches the Lead company or a new account.</a:t>
            </a:r>
          </a:p>
          <a:p>
            <a:pPr marL="239367" indent="-239367">
              <a:buFont typeface="Wingdings" pitchFamily="2" charset="2"/>
              <a:buChar char="§"/>
            </a:pPr>
            <a:r>
              <a:rPr lang="en-US" baseline="0" dirty="0" smtClean="0"/>
              <a:t>A new task is created.</a:t>
            </a:r>
          </a:p>
          <a:p>
            <a:pPr marL="239367" indent="-239367">
              <a:buFont typeface="Wingdings" pitchFamily="2" charset="2"/>
              <a:buChar char="§"/>
            </a:pPr>
            <a:r>
              <a:rPr lang="en-US" baseline="0" dirty="0" smtClean="0"/>
              <a:t>(Optional) A new task is created.</a:t>
            </a:r>
          </a:p>
          <a:p>
            <a:pPr marL="239367" indent="-239367">
              <a:buFont typeface="Wingdings" pitchFamily="2" charset="2"/>
              <a:buChar char="§"/>
            </a:pPr>
            <a:r>
              <a:rPr lang="en-US" baseline="0" dirty="0" smtClean="0"/>
              <a:t>(Optional) A new opportunity is created.</a:t>
            </a:r>
          </a:p>
          <a:p>
            <a:pPr marL="718101" lvl="1" indent="-239367">
              <a:buFont typeface="Courier New" pitchFamily="49" charset="0"/>
              <a:buChar char="o"/>
            </a:pPr>
            <a:r>
              <a:rPr lang="en-US" baseline="0" dirty="0" smtClean="0"/>
              <a:t>A new contact role is associated to the opportunity.</a:t>
            </a:r>
          </a:p>
          <a:p>
            <a:pPr marL="718101" lvl="1" indent="-239367">
              <a:buFont typeface="Courier New" pitchFamily="49" charset="0"/>
              <a:buChar char="o"/>
            </a:pPr>
            <a:r>
              <a:rPr lang="en-US" baseline="0" dirty="0" smtClean="0"/>
              <a:t>The campaigns associated with the new contact role are added to the Campaign Influence related list.</a:t>
            </a:r>
          </a:p>
          <a:p>
            <a:pPr marL="478734" lvl="1" indent="0">
              <a:buNone/>
            </a:pPr>
            <a:endParaRPr lang="en-US" baseline="0" dirty="0" smtClean="0"/>
          </a:p>
          <a:p>
            <a:r>
              <a:rPr lang="en-US" dirty="0" smtClean="0"/>
              <a:t>After conversion, the record is not available in lead tab but is</a:t>
            </a:r>
            <a:r>
              <a:rPr lang="en-US" baseline="0" dirty="0" smtClean="0"/>
              <a:t> </a:t>
            </a:r>
            <a:r>
              <a:rPr lang="en-US" dirty="0" smtClean="0"/>
              <a:t>only available through reporting.</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35</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734855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dirty="0" smtClean="0"/>
              <a:t>There's some of the thought process that needs to happen for the admin process related to lead conversion.</a:t>
            </a:r>
          </a:p>
          <a:p>
            <a:endParaRPr lang="en-US"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36</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67428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0" lvl="1" indent="0" defTabSz="957468">
              <a:buNone/>
              <a:defRPr/>
            </a:pPr>
            <a:r>
              <a:rPr lang="en-US" b="1" dirty="0" smtClean="0"/>
              <a:t>Teaching Points:</a:t>
            </a:r>
          </a:p>
          <a:p>
            <a:endParaRPr lang="en-US" b="1" baseline="0" dirty="0" smtClean="0"/>
          </a:p>
          <a:p>
            <a:r>
              <a:rPr lang="en-US" b="1" baseline="0" dirty="0" smtClean="0"/>
              <a:t>Require Validation for Converted Leads</a:t>
            </a:r>
            <a:r>
              <a:rPr lang="en-US" b="0" baseline="0" dirty="0" smtClean="0"/>
              <a:t> – </a:t>
            </a:r>
            <a:r>
              <a:rPr lang="en-US" dirty="0"/>
              <a:t>When users convert leads, enforce required field settings, field validation rules, workflow actions, and Apex triggers.</a:t>
            </a:r>
          </a:p>
          <a:p>
            <a:endParaRPr lang="en-US" baseline="0" dirty="0" smtClean="0"/>
          </a:p>
          <a:p>
            <a:r>
              <a:rPr lang="en-US" b="1" baseline="0" dirty="0" smtClean="0"/>
              <a:t>Preserve Lead Status – </a:t>
            </a:r>
            <a:r>
              <a:rPr lang="en-US" dirty="0"/>
              <a:t>Prevent the lead status from changing to the new lead owner's default value during lead conversion.</a:t>
            </a:r>
          </a:p>
          <a:p>
            <a:endParaRPr lang="en-US" baseline="0" dirty="0" smtClean="0"/>
          </a:p>
          <a:p>
            <a:r>
              <a:rPr lang="en-US" b="1" dirty="0"/>
              <a:t>The behavior used when applying assignment rules to manually created records.</a:t>
            </a:r>
          </a:p>
          <a:p>
            <a:pPr marL="239367" indent="-239367">
              <a:buFont typeface="Wingdings" pitchFamily="2" charset="2"/>
              <a:buChar char="§"/>
            </a:pPr>
            <a:r>
              <a:rPr lang="en-US" dirty="0"/>
              <a:t>Keep the existing record type</a:t>
            </a:r>
          </a:p>
          <a:p>
            <a:pPr marL="239367" indent="-239367">
              <a:buFont typeface="Wingdings" pitchFamily="2" charset="2"/>
              <a:buChar char="§"/>
            </a:pPr>
            <a:r>
              <a:rPr lang="en-US" dirty="0"/>
              <a:t>Override the existing record type with the assignee's default record type</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37</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919436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0" lvl="1" indent="0" defTabSz="957468">
              <a:buNone/>
              <a:defRPr/>
            </a:pPr>
            <a:r>
              <a:rPr lang="en-US" b="1" dirty="0" smtClean="0"/>
              <a:t>Teaching Points:</a:t>
            </a:r>
          </a:p>
          <a:p>
            <a:pPr marL="239367" indent="-239367">
              <a:buFont typeface="Wingdings" pitchFamily="2" charset="2"/>
              <a:buChar char="§"/>
            </a:pPr>
            <a:r>
              <a:rPr lang="en-GB" dirty="0" smtClean="0"/>
              <a:t>The matching type you select for an import is used to identify duplicates when you add new records with the import wizard, or to match records when you update existing ones. </a:t>
            </a:r>
            <a:endParaRPr lang="en-US" baseline="0" dirty="0" smtClean="0"/>
          </a:p>
          <a:p>
            <a:pPr marL="239367" indent="-239367"/>
            <a:endParaRPr lang="en-US" baseline="0"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38</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4216694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fontScale="77500" lnSpcReduction="20000"/>
          </a:bodyPr>
          <a:lstStyle/>
          <a:p>
            <a:pPr defTabSz="957468">
              <a:defRPr/>
            </a:pPr>
            <a:r>
              <a:rPr lang="en-US" b="1" dirty="0" smtClean="0"/>
              <a:t>Teaching Points:</a:t>
            </a:r>
          </a:p>
          <a:p>
            <a:r>
              <a:rPr lang="en-US" dirty="0" smtClean="0"/>
              <a:t>For</a:t>
            </a:r>
            <a:r>
              <a:rPr lang="en-US" baseline="0" dirty="0" smtClean="0"/>
              <a:t> each business requirement, ask the students what elements they would include in a solution. This may be a discussion about what considerations and factors should be considered in cases where there are multiple potential solutions.</a:t>
            </a:r>
          </a:p>
          <a:p>
            <a:endParaRPr lang="en-US" baseline="0" dirty="0" smtClean="0"/>
          </a:p>
          <a:p>
            <a:pPr marL="0" lvl="1" indent="0" defTabSz="1047738">
              <a:buNone/>
              <a:defRPr/>
            </a:pPr>
            <a:r>
              <a:rPr lang="en-US" dirty="0" smtClean="0"/>
              <a:t>Requirement:</a:t>
            </a:r>
            <a:r>
              <a:rPr lang="en-US" baseline="0" dirty="0" smtClean="0"/>
              <a:t> </a:t>
            </a:r>
            <a:r>
              <a:rPr lang="en-US" dirty="0"/>
              <a:t>Higher quality lead data would save time and result in more sales.</a:t>
            </a:r>
            <a:endParaRPr lang="en-US" sz="1100" dirty="0"/>
          </a:p>
          <a:p>
            <a:pPr marL="0" lvl="1" indent="0" defTabSz="1047738">
              <a:buNone/>
              <a:defRPr/>
            </a:pPr>
            <a:endParaRPr lang="en-US" dirty="0"/>
          </a:p>
          <a:p>
            <a:pPr marL="0" lvl="1" indent="0" defTabSz="1047738">
              <a:buNone/>
              <a:defRPr/>
            </a:pPr>
            <a:r>
              <a:rPr lang="en-US" dirty="0"/>
              <a:t>Solution: </a:t>
            </a:r>
          </a:p>
          <a:p>
            <a:pPr marL="239367" lvl="1" indent="-239367" defTabSz="1047738">
              <a:defRPr/>
            </a:pPr>
            <a:r>
              <a:rPr lang="en-US" b="0" dirty="0" smtClean="0"/>
              <a:t>Validation</a:t>
            </a:r>
            <a:r>
              <a:rPr lang="en-US" b="0" baseline="0" dirty="0" smtClean="0"/>
              <a:t> rules</a:t>
            </a:r>
          </a:p>
          <a:p>
            <a:pPr marL="239367" lvl="1" indent="-239367" defTabSz="1047738">
              <a:defRPr/>
            </a:pPr>
            <a:r>
              <a:rPr lang="en-US" b="0" dirty="0" smtClean="0"/>
              <a:t>Workflow</a:t>
            </a:r>
            <a:r>
              <a:rPr lang="en-US" b="0" baseline="0" dirty="0" smtClean="0"/>
              <a:t> field updates</a:t>
            </a:r>
            <a:endParaRPr lang="en-US" b="0" dirty="0" smtClean="0"/>
          </a:p>
          <a:p>
            <a:pPr marL="239367" lvl="1" indent="-239367" defTabSz="1047738">
              <a:defRPr/>
            </a:pPr>
            <a:r>
              <a:rPr lang="en-US" b="0" dirty="0" smtClean="0"/>
              <a:t>Data.com</a:t>
            </a:r>
          </a:p>
          <a:p>
            <a:pPr marL="239367" lvl="1" indent="-239367" defTabSz="1047738">
              <a:defRPr/>
            </a:pPr>
            <a:r>
              <a:rPr lang="en-US" b="0" dirty="0" smtClean="0"/>
              <a:t>De-duplication</a:t>
            </a:r>
            <a:r>
              <a:rPr lang="en-US" b="0" baseline="0" dirty="0" smtClean="0"/>
              <a:t> applications from the app exchange</a:t>
            </a:r>
          </a:p>
          <a:p>
            <a:pPr marL="239367" lvl="1" indent="-239367" defTabSz="1047738">
              <a:defRPr/>
            </a:pPr>
            <a:r>
              <a:rPr lang="en-US" b="0" baseline="0" dirty="0" smtClean="0"/>
              <a:t>Schedule data cleansing by administrator or specified user</a:t>
            </a:r>
            <a:endParaRPr lang="en-US" b="0" dirty="0" smtClean="0"/>
          </a:p>
          <a:p>
            <a:pPr marL="239367" lvl="1" indent="-239367" defTabSz="1047738">
              <a:defRPr/>
            </a:pPr>
            <a:r>
              <a:rPr lang="en-US" b="0" dirty="0" smtClean="0"/>
              <a:t>Build an Apex trigger to prevent a duplicate record from being saved when a lead is created or updated</a:t>
            </a:r>
          </a:p>
          <a:p>
            <a:pPr marL="0" lvl="1" indent="0" defTabSz="1047738">
              <a:buNone/>
              <a:defRPr/>
            </a:pPr>
            <a:endParaRPr lang="en-US" b="0" dirty="0" smtClean="0"/>
          </a:p>
          <a:p>
            <a:pPr marL="0" lvl="1" indent="0" defTabSz="1047738">
              <a:buNone/>
              <a:defRPr/>
            </a:pPr>
            <a:r>
              <a:rPr lang="en-US" dirty="0" smtClean="0"/>
              <a:t>Requirement:</a:t>
            </a:r>
            <a:r>
              <a:rPr lang="en-US" baseline="0" dirty="0" smtClean="0"/>
              <a:t> </a:t>
            </a:r>
            <a:r>
              <a:rPr lang="en-US" dirty="0"/>
              <a:t>The marketing team wants to automate lead processes to save time and ensure consistency.</a:t>
            </a:r>
          </a:p>
          <a:p>
            <a:pPr marL="0" lvl="1" indent="0" defTabSz="1047738">
              <a:buNone/>
              <a:defRPr/>
            </a:pPr>
            <a:r>
              <a:rPr lang="en-US" dirty="0"/>
              <a:t>Solution: </a:t>
            </a:r>
          </a:p>
          <a:p>
            <a:pPr marL="239367" indent="-239367">
              <a:lnSpc>
                <a:spcPct val="115000"/>
              </a:lnSpc>
              <a:buFont typeface="Wingdings" pitchFamily="2" charset="2"/>
              <a:buChar char="§"/>
            </a:pPr>
            <a:r>
              <a:rPr lang="en-US" dirty="0">
                <a:ea typeface="Calibri"/>
                <a:cs typeface="Times New Roman"/>
              </a:rPr>
              <a:t>Set up Web-to-lead automatically capture leads from your website and use auto-response rules to automatically reply to leads</a:t>
            </a:r>
          </a:p>
          <a:p>
            <a:pPr marL="239367" indent="-239367">
              <a:lnSpc>
                <a:spcPct val="115000"/>
              </a:lnSpc>
              <a:buFont typeface="Wingdings" pitchFamily="2" charset="2"/>
              <a:buChar char="§"/>
              <a:defRPr/>
            </a:pPr>
            <a:r>
              <a:rPr lang="en-US" dirty="0"/>
              <a:t>Lead assignment queues.</a:t>
            </a:r>
          </a:p>
          <a:p>
            <a:pPr marL="239367" indent="-239367">
              <a:lnSpc>
                <a:spcPct val="115000"/>
              </a:lnSpc>
              <a:buFont typeface="Wingdings" pitchFamily="2" charset="2"/>
              <a:buChar char="§"/>
              <a:defRPr/>
            </a:pPr>
            <a:r>
              <a:rPr lang="en-US" dirty="0"/>
              <a:t>Workflow rule to assign follow-up tasks, field updates, and alerts.</a:t>
            </a:r>
          </a:p>
          <a:p>
            <a:pPr marL="239367" indent="-239367">
              <a:lnSpc>
                <a:spcPct val="115000"/>
              </a:lnSpc>
              <a:buFont typeface="Wingdings" pitchFamily="2" charset="2"/>
              <a:buChar char="§"/>
              <a:defRPr/>
            </a:pPr>
            <a:r>
              <a:rPr lang="en-US" dirty="0"/>
              <a:t>Workflow to create </a:t>
            </a:r>
            <a:r>
              <a:rPr lang="en-US" dirty="0">
                <a:ea typeface="Calibri"/>
                <a:cs typeface="Times New Roman"/>
              </a:rPr>
              <a:t>field updates or transfer leads.</a:t>
            </a:r>
          </a:p>
          <a:p>
            <a:pPr marL="0" lvl="1" indent="0" defTabSz="1047738">
              <a:buNone/>
              <a:defRPr/>
            </a:pPr>
            <a:endParaRPr lang="en-US" dirty="0"/>
          </a:p>
          <a:p>
            <a:pPr marL="0" lvl="1" indent="0" defTabSz="1047738">
              <a:buNone/>
              <a:defRPr/>
            </a:pPr>
            <a:r>
              <a:rPr lang="en-US" dirty="0" smtClean="0"/>
              <a:t>Requirement:</a:t>
            </a:r>
            <a:r>
              <a:rPr lang="en-US" baseline="0" dirty="0" smtClean="0"/>
              <a:t> </a:t>
            </a:r>
            <a:r>
              <a:rPr lang="en-US" dirty="0"/>
              <a:t>Marketing and sales want to generate more leads.</a:t>
            </a:r>
            <a:endParaRPr lang="en-US" sz="1100" dirty="0"/>
          </a:p>
          <a:p>
            <a:pPr marL="0" lvl="1" indent="0" defTabSz="1047738">
              <a:buNone/>
              <a:defRPr/>
            </a:pPr>
            <a:r>
              <a:rPr lang="en-US" dirty="0"/>
              <a:t>Solution: </a:t>
            </a:r>
          </a:p>
          <a:p>
            <a:pPr marL="239367" indent="-239367" defTabSz="957468">
              <a:buFont typeface="Wingdings" pitchFamily="2" charset="2"/>
              <a:buChar char="§"/>
              <a:defRPr/>
            </a:pPr>
            <a:r>
              <a:rPr lang="en-US" sz="1500" dirty="0"/>
              <a:t>Prospect with Data.com.</a:t>
            </a:r>
          </a:p>
          <a:p>
            <a:pPr marL="239367" indent="-239367">
              <a:buFont typeface="Wingdings" pitchFamily="2" charset="2"/>
              <a:buChar char="§"/>
            </a:pPr>
            <a:r>
              <a:rPr lang="en-US" sz="1500" dirty="0"/>
              <a:t>Capture contact information from people who fill out your web-to lead forms.</a:t>
            </a:r>
          </a:p>
          <a:p>
            <a:pPr marL="0" lvl="1" indent="0" defTabSz="1047738">
              <a:buNone/>
              <a:defRPr/>
            </a:pPr>
            <a:endParaRPr lang="en-US" b="0" dirty="0" smtClean="0"/>
          </a:p>
          <a:p>
            <a:pPr marL="0" lvl="1" indent="0" defTabSz="1047738">
              <a:buNone/>
              <a:defRPr/>
            </a:pPr>
            <a:r>
              <a:rPr lang="en-US" dirty="0" smtClean="0"/>
              <a:t>Requirement:</a:t>
            </a:r>
            <a:r>
              <a:rPr lang="en-US" baseline="0" dirty="0" smtClean="0"/>
              <a:t> </a:t>
            </a:r>
            <a:r>
              <a:rPr lang="en-US" dirty="0"/>
              <a:t>Marketing managers want better visibility into the lead cycle.</a:t>
            </a:r>
            <a:endParaRPr lang="en-US" b="0" dirty="0" smtClean="0"/>
          </a:p>
          <a:p>
            <a:pPr marL="0" lvl="1" indent="0" defTabSz="1047738">
              <a:buNone/>
              <a:defRPr/>
            </a:pPr>
            <a:r>
              <a:rPr lang="en-US" dirty="0"/>
              <a:t>Solution: </a:t>
            </a:r>
          </a:p>
          <a:p>
            <a:pPr marL="239367" lvl="1" indent="-239367" defTabSz="1047738">
              <a:defRPr/>
            </a:pPr>
            <a:r>
              <a:rPr lang="en-US" dirty="0" smtClean="0"/>
              <a:t>Use the l</a:t>
            </a:r>
            <a:r>
              <a:rPr lang="en-US" dirty="0" smtClean="0">
                <a:ea typeface="Calibri"/>
                <a:cs typeface="Times New Roman"/>
              </a:rPr>
              <a:t>ead status field to improve </a:t>
            </a:r>
            <a:r>
              <a:rPr lang="en-US" dirty="0"/>
              <a:t>visibility and better </a:t>
            </a:r>
            <a:r>
              <a:rPr lang="en-US" dirty="0" smtClean="0">
                <a:ea typeface="Calibri"/>
                <a:cs typeface="Times New Roman"/>
              </a:rPr>
              <a:t>manage leads through stages of the lead lifecycle.</a:t>
            </a:r>
            <a:endParaRPr lang="en-US" dirty="0" smtClean="0"/>
          </a:p>
          <a:p>
            <a:pPr marL="239367" lvl="1" indent="-239367" defTabSz="1047738">
              <a:defRPr/>
            </a:pPr>
            <a:r>
              <a:rPr lang="en-US" b="0" dirty="0" smtClean="0"/>
              <a:t>Monitor the time it takes to convert leads with the Lead Lifetime report. </a:t>
            </a:r>
          </a:p>
          <a:p>
            <a:pPr marL="0" lvl="1" indent="0" defTabSz="1047738">
              <a:buNone/>
              <a:defRPr/>
            </a:pPr>
            <a:endParaRPr lang="en-US" b="0" dirty="0" smtClean="0"/>
          </a:p>
          <a:p>
            <a:pPr marL="0" lvl="1" indent="0" defTabSz="1047738">
              <a:buNone/>
              <a:defRPr/>
            </a:pPr>
            <a:r>
              <a:rPr lang="en-US" dirty="0" smtClean="0"/>
              <a:t>Requirement:</a:t>
            </a:r>
            <a:r>
              <a:rPr lang="en-US" baseline="0" dirty="0" smtClean="0"/>
              <a:t> </a:t>
            </a:r>
            <a:r>
              <a:rPr lang="en-US" dirty="0">
                <a:ea typeface="Calibri"/>
                <a:cs typeface="Times New Roman"/>
              </a:rPr>
              <a:t>Managers want to make sure reps focus on the hottest leads first.</a:t>
            </a:r>
            <a:endParaRPr lang="en-US" b="0" dirty="0" smtClean="0"/>
          </a:p>
          <a:p>
            <a:pPr marL="0" lvl="1" indent="0" defTabSz="1047738">
              <a:buNone/>
              <a:defRPr/>
            </a:pPr>
            <a:r>
              <a:rPr lang="en-US" b="0" dirty="0" smtClean="0"/>
              <a:t>Solution:</a:t>
            </a:r>
          </a:p>
          <a:p>
            <a:pPr marL="239367" lvl="1" indent="-239367" defTabSz="1047738">
              <a:defRPr/>
            </a:pPr>
            <a:r>
              <a:rPr lang="en-US" b="0" dirty="0" smtClean="0"/>
              <a:t>Prioritize leads with lead scoring - Use a point system to assign values to characteristics that align with successful sales. Consider formula fields for basic demographic scoring. Visit the AppExchange to install the free lead scoring app from Salesforce.com.</a:t>
            </a:r>
          </a:p>
          <a:p>
            <a:pPr marL="239367" lvl="1" indent="-239367" defTabSz="1047738">
              <a:defRPr/>
            </a:pPr>
            <a:r>
              <a:rPr lang="en-US" b="0" dirty="0" smtClean="0"/>
              <a:t>Categorize scored leads - Once scored, you can categorize leads into levels of priority, such as A, B, and C. </a:t>
            </a:r>
          </a:p>
          <a:p>
            <a:pPr marL="239367" lvl="1" indent="-239367" defTabSz="1047738">
              <a:defRPr/>
            </a:pPr>
            <a:r>
              <a:rPr lang="en-US" b="0" dirty="0" smtClean="0"/>
              <a:t>Route leads using assignment rules - Route qualified leads to the appropriate inside sales rep for further qualification. Assign unqualified leads, such as category C leads, to a marketing queue to be nurtured until they're ready to buy. Also, be sure to create a rule without filters that routes leads to a default user, such as the marketing queue.</a:t>
            </a:r>
            <a:r>
              <a:rPr lang="en-US" b="0" baseline="0" dirty="0" smtClean="0"/>
              <a:t> </a:t>
            </a:r>
            <a:r>
              <a:rPr lang="en-US" b="0" dirty="0" smtClean="0"/>
              <a:t>That way, you can make sure no leads are lost because of gaps in your rules. </a:t>
            </a:r>
          </a:p>
          <a:p>
            <a:pPr marL="0" lvl="1" indent="0" defTabSz="1047738">
              <a:buNone/>
              <a:defRPr/>
            </a:pPr>
            <a:endParaRPr lang="en-US" b="0"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39</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913806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0" lvl="1" indent="0" defTabSz="957468">
              <a:buNone/>
              <a:defRPr/>
            </a:pPr>
            <a:r>
              <a:rPr lang="en-US" b="1" dirty="0" smtClean="0"/>
              <a:t>Teaching Points:</a:t>
            </a:r>
          </a:p>
          <a:p>
            <a:pPr marL="239367" indent="-239367" defTabSz="957468">
              <a:buFont typeface="Wingdings" pitchFamily="2" charset="2"/>
              <a:buChar char="§"/>
              <a:defRPr/>
            </a:pPr>
            <a:r>
              <a:rPr lang="en-US" dirty="0" smtClean="0"/>
              <a:t>Custom summary formulas only work in summary and matrix reports. </a:t>
            </a:r>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40</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139041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dirty="0" smtClean="0">
                <a:latin typeface="Salesforce Sans" panose="020B0505020202020203" pitchFamily="34" charset="0"/>
              </a:rPr>
              <a:t>© Copyright 2014 salesforce.com, </a:t>
            </a:r>
            <a:r>
              <a:rPr lang="en-US" sz="800" dirty="0" err="1" smtClean="0">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smtClean="0"/>
              <a:pPr algn="ctr"/>
              <a:t>41</a:t>
            </a:fld>
            <a:endParaRPr lang="en-US" sz="800" dirty="0"/>
          </a:p>
        </p:txBody>
      </p:sp>
      <p:sp>
        <p:nvSpPr>
          <p:cNvPr id="6" name="Header Placeholder 5"/>
          <p:cNvSpPr>
            <a:spLocks noGrp="1"/>
          </p:cNvSpPr>
          <p:nvPr>
            <p:ph type="hdr" sz="quarter" idx="12"/>
          </p:nvPr>
        </p:nvSpPr>
        <p:spPr/>
        <p:txBody>
          <a:bodyPr/>
          <a:lstStyle/>
          <a:p>
            <a:pPr algn="r"/>
            <a:r>
              <a:rPr lang="en-US" dirty="0" smtClean="0"/>
              <a:t>Preparing for Your Salesforce Sales Cloud Consultant Certification</a:t>
            </a:r>
            <a:endParaRPr lang="en-US" dirty="0"/>
          </a:p>
        </p:txBody>
      </p:sp>
    </p:spTree>
    <p:extLst>
      <p:ext uri="{BB962C8B-B14F-4D97-AF65-F5344CB8AC3E}">
        <p14:creationId xmlns:p14="http://schemas.microsoft.com/office/powerpoint/2010/main" val="2854570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endParaRPr lang="en-US" dirty="0" smtClean="0">
              <a:solidFill>
                <a:schemeClr val="tx1"/>
              </a:solidFill>
            </a:endParaRPr>
          </a:p>
        </p:txBody>
      </p:sp>
      <p:sp>
        <p:nvSpPr>
          <p:cNvPr id="4" name="Footer Placeholder 3"/>
          <p:cNvSpPr>
            <a:spLocks noGrp="1"/>
          </p:cNvSpPr>
          <p:nvPr>
            <p:ph type="ftr" sz="quarter" idx="10"/>
          </p:nvPr>
        </p:nvSpPr>
        <p:spPr/>
        <p:txBody>
          <a:bodyPr/>
          <a:lstStyle/>
          <a:p>
            <a:r>
              <a:rPr lang="en-US" sz="800" dirty="0">
                <a:solidFill>
                  <a:prstClr val="black"/>
                </a:solidFill>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solidFill>
                  <a:prstClr val="black"/>
                </a:solidFill>
              </a:rPr>
              <a:pPr algn="ctr"/>
              <a:t>42</a:t>
            </a:fld>
            <a:endParaRPr lang="en-US" sz="800" dirty="0">
              <a:solidFill>
                <a:prstClr val="black"/>
              </a:solidFill>
            </a:endParaRPr>
          </a:p>
        </p:txBody>
      </p:sp>
      <p:sp>
        <p:nvSpPr>
          <p:cNvPr id="6" name="Header Placeholder 5"/>
          <p:cNvSpPr>
            <a:spLocks noGrp="1"/>
          </p:cNvSpPr>
          <p:nvPr>
            <p:ph type="hdr" sz="quarter" idx="12"/>
          </p:nvPr>
        </p:nvSpPr>
        <p:spPr/>
        <p:txBody>
          <a:bodyPr/>
          <a:lstStyle/>
          <a:p>
            <a:pPr algn="r"/>
            <a:r>
              <a:rPr lang="en-US" sz="800" dirty="0">
                <a:solidFill>
                  <a:prstClr val="black"/>
                </a:solidFill>
              </a:rPr>
              <a:t>Course Title Goes Here</a:t>
            </a:r>
          </a:p>
        </p:txBody>
      </p:sp>
    </p:spTree>
    <p:extLst>
      <p:ext uri="{BB962C8B-B14F-4D97-AF65-F5344CB8AC3E}">
        <p14:creationId xmlns:p14="http://schemas.microsoft.com/office/powerpoint/2010/main" val="159433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a:buFontTx/>
              <a:buNone/>
            </a:pPr>
            <a:r>
              <a:rPr lang="en-US" b="1" dirty="0" smtClean="0"/>
              <a:t>Suggestions</a:t>
            </a:r>
            <a:r>
              <a:rPr lang="en-US" b="1" baseline="0" dirty="0" smtClean="0"/>
              <a:t>:</a:t>
            </a:r>
          </a:p>
          <a:p>
            <a:pPr>
              <a:buNone/>
            </a:pPr>
            <a:r>
              <a:rPr lang="en-US" dirty="0" smtClean="0">
                <a:ea typeface="Segoe UI" pitchFamily="34" charset="0"/>
              </a:rPr>
              <a:t>Ask</a:t>
            </a:r>
            <a:r>
              <a:rPr lang="en-US" baseline="0" dirty="0" smtClean="0">
                <a:ea typeface="Segoe UI" pitchFamily="34" charset="0"/>
              </a:rPr>
              <a:t> the students what questions they might ask the client about existing sales processes and opportunity management.</a:t>
            </a:r>
          </a:p>
          <a:p>
            <a:pPr>
              <a:buNone/>
            </a:pPr>
            <a:endParaRPr lang="en-US" dirty="0" smtClean="0">
              <a:ea typeface="Segoe UI" pitchFamily="34" charset="0"/>
            </a:endParaRPr>
          </a:p>
          <a:p>
            <a:pPr marL="191494" indent="-191494"/>
            <a:r>
              <a:rPr lang="en-US" dirty="0" smtClean="0">
                <a:ea typeface="Segoe UI" pitchFamily="34" charset="0"/>
              </a:rPr>
              <a:t>Potential discovery questions: </a:t>
            </a:r>
          </a:p>
          <a:p>
            <a:pPr marL="191494" indent="-191494">
              <a:buFont typeface="Wingdings" pitchFamily="2" charset="2"/>
              <a:buChar char="§"/>
            </a:pPr>
            <a:r>
              <a:rPr lang="en-US" dirty="0" smtClean="0"/>
              <a:t>What sales strategy do you use?</a:t>
            </a:r>
          </a:p>
          <a:p>
            <a:pPr marL="191494" indent="-191494">
              <a:buFont typeface="Wingdings" pitchFamily="2" charset="2"/>
              <a:buChar char="§"/>
            </a:pPr>
            <a:r>
              <a:rPr lang="en-US" dirty="0" smtClean="0"/>
              <a:t>Do have a </a:t>
            </a:r>
            <a:r>
              <a:rPr lang="en-US" dirty="0"/>
              <a:t>standardized</a:t>
            </a:r>
            <a:r>
              <a:rPr lang="en-US" dirty="0" smtClean="0"/>
              <a:t> sales methodology?</a:t>
            </a:r>
          </a:p>
          <a:p>
            <a:pPr marL="191494" indent="-191494">
              <a:buFont typeface="Wingdings" pitchFamily="2" charset="2"/>
              <a:buChar char="§"/>
            </a:pPr>
            <a:r>
              <a:rPr lang="en-US" dirty="0" smtClean="0"/>
              <a:t>Can you walk me through your sales process?</a:t>
            </a:r>
          </a:p>
          <a:p>
            <a:pPr marL="191494" indent="-191494">
              <a:buFont typeface="Wingdings" pitchFamily="2" charset="2"/>
              <a:buChar char="§"/>
            </a:pPr>
            <a:r>
              <a:rPr lang="en-US" dirty="0" smtClean="0">
                <a:ea typeface="Segoe UI" pitchFamily="34" charset="0"/>
              </a:rPr>
              <a:t>What business </a:t>
            </a:r>
            <a:r>
              <a:rPr lang="en-US" dirty="0">
                <a:ea typeface="Segoe UI" pitchFamily="34" charset="0"/>
              </a:rPr>
              <a:t>processes</a:t>
            </a:r>
            <a:r>
              <a:rPr lang="en-US" dirty="0" smtClean="0">
                <a:ea typeface="Segoe UI" pitchFamily="34" charset="0"/>
              </a:rPr>
              <a:t> do you want to enforce?</a:t>
            </a:r>
            <a:endParaRPr lang="en-US" dirty="0" smtClean="0"/>
          </a:p>
          <a:p>
            <a:pPr marL="191494" indent="-191494">
              <a:buFont typeface="Wingdings" pitchFamily="2" charset="2"/>
              <a:buChar char="§"/>
            </a:pPr>
            <a:r>
              <a:rPr lang="en-US" dirty="0" smtClean="0"/>
              <a:t>What metrics do you need to measure success?</a:t>
            </a:r>
          </a:p>
          <a:p>
            <a:pPr marL="191494" indent="-191494">
              <a:buFont typeface="Wingdings" pitchFamily="2" charset="2"/>
              <a:buChar char="§"/>
            </a:pPr>
            <a:r>
              <a:rPr lang="en-US" dirty="0" smtClean="0">
                <a:ea typeface="Segoe UI" pitchFamily="34" charset="0"/>
              </a:rPr>
              <a:t>How do your sales strategy and sales methodology work together?</a:t>
            </a:r>
          </a:p>
          <a:p>
            <a:pPr marL="191494" indent="-191494">
              <a:buFont typeface="Wingdings" pitchFamily="2" charset="2"/>
              <a:buChar char="§"/>
            </a:pPr>
            <a:r>
              <a:rPr lang="en-US" dirty="0" smtClean="0">
                <a:ea typeface="Segoe UI" pitchFamily="34" charset="0"/>
              </a:rPr>
              <a:t>Do you have more </a:t>
            </a:r>
            <a:r>
              <a:rPr lang="en-US" dirty="0">
                <a:ea typeface="Segoe UI" pitchFamily="34" charset="0"/>
              </a:rPr>
              <a:t>than</a:t>
            </a:r>
            <a:r>
              <a:rPr lang="en-US" dirty="0" smtClean="0">
                <a:ea typeface="Segoe UI" pitchFamily="34" charset="0"/>
              </a:rPr>
              <a:t> one sales process? What are the stages?</a:t>
            </a:r>
          </a:p>
          <a:p>
            <a:pPr marL="191494" indent="-191494">
              <a:buFont typeface="Wingdings" pitchFamily="2" charset="2"/>
              <a:buChar char="§"/>
            </a:pPr>
            <a:r>
              <a:rPr lang="en-US" dirty="0" smtClean="0">
                <a:ea typeface="Segoe UI" pitchFamily="34" charset="0"/>
              </a:rPr>
              <a:t>Where would you like to see improvements in your processes?</a:t>
            </a:r>
          </a:p>
          <a:p>
            <a:pPr marL="191494" indent="-191494">
              <a:buFont typeface="Wingdings" pitchFamily="2" charset="2"/>
              <a:buChar char="§"/>
            </a:pPr>
            <a:r>
              <a:rPr lang="en-US" dirty="0" smtClean="0">
                <a:ea typeface="Segoe UI" pitchFamily="34" charset="0"/>
              </a:rPr>
              <a:t>How are you measuring sales effectiveness?</a:t>
            </a:r>
          </a:p>
          <a:p>
            <a:endParaRPr lang="en-US" dirty="0" smtClean="0"/>
          </a:p>
          <a:p>
            <a:endParaRPr lang="en-US" dirty="0" smtClean="0"/>
          </a:p>
          <a:p>
            <a:endParaRPr lang="en-US" dirty="0" smtClean="0"/>
          </a:p>
          <a:p>
            <a:pPr marL="0" lvl="1" indent="-228571" defTabSz="914287">
              <a:buNone/>
              <a:defRPr/>
            </a:pPr>
            <a:r>
              <a:rPr lang="en-US" dirty="0"/>
              <a:t>Discuss common sales KPIs and how they would measure success using features in Salesforce.</a:t>
            </a:r>
          </a:p>
          <a:p>
            <a:pPr marL="0" lvl="1" indent="-228571" defTabSz="914287">
              <a:buNone/>
              <a:defRPr/>
            </a:pPr>
            <a:endParaRPr lang="en-US" b="1" dirty="0" smtClean="0"/>
          </a:p>
          <a:p>
            <a:pPr marL="0" lvl="1" indent="-228571" defTabSz="914287">
              <a:defRPr/>
            </a:pPr>
            <a:r>
              <a:rPr lang="en-US" dirty="0"/>
              <a:t>Decrease time to close – stage duration, average sales cycle length, activity history</a:t>
            </a:r>
          </a:p>
          <a:p>
            <a:pPr marL="0" lvl="1" indent="-228571" defTabSz="914287">
              <a:defRPr/>
            </a:pPr>
            <a:r>
              <a:rPr lang="en-US" dirty="0"/>
              <a:t>Increase win rate – won opportunities vs. lost opportunities, reasons opportunities are lost, quote to win ratio</a:t>
            </a:r>
          </a:p>
          <a:p>
            <a:pPr marL="0" lvl="1" indent="-228571" defTabSz="914287">
              <a:defRPr/>
            </a:pPr>
            <a:r>
              <a:rPr lang="en-US" dirty="0"/>
              <a:t>Close large deals – opportunity amount, stage</a:t>
            </a:r>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43</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97171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dirty="0"/>
              <a:t>The Salesforce.com Certified Consultant program is designed for consultants who have experience implementing Salesforce Sales Cloud solutions. </a:t>
            </a:r>
            <a:endParaRPr lang="en-US" dirty="0" smtClean="0"/>
          </a:p>
          <a:p>
            <a:pPr defTabSz="957468">
              <a:defRPr/>
            </a:pPr>
            <a:endParaRPr lang="en-US" dirty="0" smtClean="0"/>
          </a:p>
          <a:p>
            <a:pPr defTabSz="957468">
              <a:defRPr/>
            </a:pPr>
            <a:r>
              <a:rPr lang="en-US" dirty="0" smtClean="0"/>
              <a:t>Certified Sales Cloud Consultants are able to design and implement Sales Cloud solutions that meet business requirements, are maintainable and scalable, and contribute to long-term customer success. </a:t>
            </a:r>
          </a:p>
          <a:p>
            <a:endParaRPr lang="en-US" dirty="0">
              <a:solidFill>
                <a:schemeClr val="tx1"/>
              </a:solidFill>
            </a:endParaRP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7</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308882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r>
              <a:rPr lang="en-US" dirty="0" smtClean="0"/>
              <a:t>For</a:t>
            </a:r>
            <a:r>
              <a:rPr lang="en-US" baseline="0" dirty="0" smtClean="0"/>
              <a:t> each business requirement, ask the students what elements they would include in a solution. This may be a discussion about what considerations and factors should be considered in cases where there are multiple potential solutions.</a:t>
            </a:r>
          </a:p>
          <a:p>
            <a:endParaRPr lang="en-US" dirty="0" smtClean="0"/>
          </a:p>
          <a:p>
            <a:r>
              <a:rPr lang="en-US" dirty="0" smtClean="0"/>
              <a:t>Requirement:</a:t>
            </a:r>
            <a:r>
              <a:rPr lang="en-US" baseline="0" dirty="0" smtClean="0"/>
              <a:t> </a:t>
            </a:r>
            <a:r>
              <a:rPr lang="en-US" dirty="0"/>
              <a:t>The sales team needs to follow different processes and track different information depending on the whether the sales deal is new or a renewal</a:t>
            </a:r>
            <a:r>
              <a:rPr lang="en-US" sz="1100" dirty="0"/>
              <a:t>.</a:t>
            </a:r>
            <a:endParaRPr lang="en-US" dirty="0" smtClean="0"/>
          </a:p>
          <a:p>
            <a:pPr defTabSz="957468">
              <a:defRPr/>
            </a:pPr>
            <a:r>
              <a:rPr lang="en-US" dirty="0" smtClean="0"/>
              <a:t>Solution:</a:t>
            </a:r>
            <a:r>
              <a:rPr lang="en-US" baseline="0" dirty="0" smtClean="0"/>
              <a:t> </a:t>
            </a:r>
            <a:r>
              <a:rPr lang="en-US" i="0" dirty="0" smtClean="0"/>
              <a:t>Create different record types, sales processes, and page layouts for New and Renewal. Assign</a:t>
            </a:r>
            <a:r>
              <a:rPr lang="en-US" i="0" baseline="0" dirty="0" smtClean="0"/>
              <a:t> the sales processes to the corresponding page layouts.</a:t>
            </a:r>
            <a:endParaRPr lang="en-US" dirty="0" smtClean="0"/>
          </a:p>
          <a:p>
            <a:endParaRPr lang="en-US" dirty="0" smtClean="0"/>
          </a:p>
          <a:p>
            <a:pPr defTabSz="957468">
              <a:defRPr/>
            </a:pPr>
            <a:r>
              <a:rPr lang="en-US" dirty="0" smtClean="0"/>
              <a:t>Requirement:</a:t>
            </a:r>
            <a:r>
              <a:rPr lang="en-US" baseline="0" dirty="0" smtClean="0"/>
              <a:t> </a:t>
            </a:r>
            <a:r>
              <a:rPr lang="en-US" dirty="0"/>
              <a:t>For opportunities that are greater than $1M, sales reps cannot advance the opportunity to the next stage until it has been approved by the regional sales manager.</a:t>
            </a:r>
            <a:endParaRPr lang="en-US" dirty="0" smtClean="0"/>
          </a:p>
          <a:p>
            <a:r>
              <a:rPr lang="en-US" dirty="0" smtClean="0"/>
              <a:t>Solution:</a:t>
            </a:r>
            <a:endParaRPr lang="en-US" baseline="0" dirty="0" smtClean="0"/>
          </a:p>
          <a:p>
            <a:pPr marL="482059" lvl="1" indent="-239367" defTabSz="957468">
              <a:buFont typeface="+mj-lt"/>
              <a:buAutoNum type="arabicPeriod"/>
              <a:defRPr/>
            </a:pPr>
            <a:r>
              <a:rPr lang="en-US" baseline="0" dirty="0" smtClean="0"/>
              <a:t>Create a custom “Approved” checkbox field on the opportunity to track if the opportunity has been approved. Set the field-level security to read-only for sales reps.</a:t>
            </a:r>
          </a:p>
          <a:p>
            <a:pPr marL="482059" lvl="1" indent="-239367">
              <a:buFont typeface="+mj-lt"/>
              <a:buAutoNum type="arabicPeriod"/>
            </a:pPr>
            <a:r>
              <a:rPr lang="en-US" baseline="0" dirty="0" smtClean="0"/>
              <a:t>Create a validation rule to ensure that the Stage field cannot advance unless the “Approved” checkbox field is set to True.</a:t>
            </a:r>
          </a:p>
          <a:p>
            <a:pPr marL="242692" lvl="1" indent="0">
              <a:buNone/>
            </a:pPr>
            <a:r>
              <a:rPr lang="en-US" baseline="0" dirty="0" smtClean="0"/>
              <a:t>OR</a:t>
            </a:r>
          </a:p>
          <a:p>
            <a:pPr marL="482059" lvl="1" indent="-239367" defTabSz="957468">
              <a:buFont typeface="+mj-lt"/>
              <a:buAutoNum type="arabicPeriod"/>
              <a:defRPr/>
            </a:pPr>
            <a:r>
              <a:rPr lang="en-US" baseline="0" dirty="0" smtClean="0"/>
              <a:t>Create a single step approval process that requires approval from the regional sales manager.</a:t>
            </a:r>
            <a:br>
              <a:rPr lang="en-US" baseline="0" dirty="0" smtClean="0"/>
            </a:br>
            <a:r>
              <a:rPr lang="en-US" baseline="0" dirty="0" smtClean="0"/>
              <a:t>Set the entry criteria to use the approval process if the opportunity Amount is greater than $1M.</a:t>
            </a:r>
            <a:br>
              <a:rPr lang="en-US" baseline="0" dirty="0" smtClean="0"/>
            </a:br>
            <a:r>
              <a:rPr lang="en-US" baseline="0" dirty="0" smtClean="0"/>
              <a:t>Set the final approval actions to set the “Approved” checkbox field to True.</a:t>
            </a:r>
          </a:p>
          <a:p>
            <a:pPr marL="482059" lvl="1" indent="-239367">
              <a:buFont typeface="+mj-lt"/>
              <a:buAutoNum type="arabicPeriod"/>
            </a:pPr>
            <a:endParaRPr lang="en-US" dirty="0" smtClean="0"/>
          </a:p>
          <a:p>
            <a:pPr marL="0" lvl="1" indent="0" defTabSz="1047738">
              <a:buNone/>
              <a:defRPr/>
            </a:pPr>
            <a:endParaRPr lang="en-US" b="1" dirty="0"/>
          </a:p>
          <a:p>
            <a:pPr defTabSz="957468">
              <a:defRPr/>
            </a:pPr>
            <a:r>
              <a:rPr lang="en-US" dirty="0" smtClean="0"/>
              <a:t>Requirement:</a:t>
            </a:r>
            <a:r>
              <a:rPr lang="en-US" baseline="0" dirty="0" smtClean="0"/>
              <a:t> </a:t>
            </a:r>
            <a:r>
              <a:rPr lang="en-US" dirty="0"/>
              <a:t>When an opportunity moves to the Need Analysis stage, sales reps need to schedule a meeting with the customer.</a:t>
            </a:r>
            <a:endParaRPr lang="en-US" dirty="0" smtClean="0"/>
          </a:p>
          <a:p>
            <a:r>
              <a:rPr lang="en-US" dirty="0" smtClean="0"/>
              <a:t>Solution:</a:t>
            </a:r>
            <a:r>
              <a:rPr lang="en-US" baseline="0" dirty="0" smtClean="0"/>
              <a:t> Use a workflow rule </a:t>
            </a:r>
            <a:r>
              <a:rPr lang="en-US" b="0" baseline="0" dirty="0" smtClean="0">
                <a:solidFill>
                  <a:srgbClr val="000000"/>
                </a:solidFill>
                <a:cs typeface="Arial" pitchFamily="-112" charset="0"/>
                <a:sym typeface="Arial" pitchFamily="-112" charset="0"/>
              </a:rPr>
              <a:t>to </a:t>
            </a:r>
            <a:r>
              <a:rPr lang="en-US" dirty="0" smtClean="0"/>
              <a:t>assign a task to the sales rep. </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44</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98166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613" y="530225"/>
            <a:ext cx="7451726" cy="4191000"/>
          </a:xfrm>
        </p:spPr>
      </p:sp>
      <p:sp>
        <p:nvSpPr>
          <p:cNvPr id="3" name="Notes Placeholder 2"/>
          <p:cNvSpPr>
            <a:spLocks noGrp="1"/>
          </p:cNvSpPr>
          <p:nvPr>
            <p:ph type="body" idx="1"/>
          </p:nvPr>
        </p:nvSpPr>
        <p:spPr/>
        <p:txBody>
          <a:bodyPr>
            <a:normAutofit/>
          </a:bodyPr>
          <a:lstStyle/>
          <a:p>
            <a:pPr marL="0" lvl="1" indent="0" defTabSz="1047738">
              <a:buNone/>
              <a:defRPr/>
            </a:pPr>
            <a:endParaRPr lang="en-US" i="0" baseline="0"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45</a:t>
            </a:fld>
            <a:endParaRPr lang="en-US" sz="800" dirty="0"/>
          </a:p>
        </p:txBody>
      </p:sp>
      <p:sp>
        <p:nvSpPr>
          <p:cNvPr id="8" name="Header Placeholder 16"/>
          <p:cNvSpPr>
            <a:spLocks noGrp="1"/>
          </p:cNvSpPr>
          <p:nvPr>
            <p:ph type="hdr" sz="quarter"/>
          </p:nvPr>
        </p:nvSpPr>
        <p:spPr>
          <a:xfrm>
            <a:off x="3982720" y="9335386"/>
            <a:ext cx="3169920" cy="249533"/>
          </a:xfrm>
          <a:prstGeom prst="rect">
            <a:avLst/>
          </a:prstGeom>
        </p:spPr>
        <p:txBody>
          <a:bodyPr vert="horz" lIns="95735" tIns="47867" rIns="95735" bIns="47867" rtlCol="0"/>
          <a:lstStyle>
            <a:lvl1pPr algn="l">
              <a:defRPr sz="1300">
                <a:latin typeface="Arial" pitchFamily="34" charset="0"/>
                <a:cs typeface="Arial" pitchFamily="34" charset="0"/>
              </a:defRPr>
            </a:lvl1pPr>
          </a:lstStyle>
          <a:p>
            <a:pPr algn="r"/>
            <a:r>
              <a:rPr lang="en-US" sz="800" dirty="0">
                <a:latin typeface="Salesforce Sans" panose="020B0505020202020203" pitchFamily="34" charset="0"/>
              </a:rPr>
              <a:t>ADM251 Sales Cloud Administration</a:t>
            </a:r>
          </a:p>
        </p:txBody>
      </p:sp>
    </p:spTree>
    <p:extLst>
      <p:ext uri="{BB962C8B-B14F-4D97-AF65-F5344CB8AC3E}">
        <p14:creationId xmlns:p14="http://schemas.microsoft.com/office/powerpoint/2010/main" val="125417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0" lvl="1" indent="0" defTabSz="957468">
              <a:buNone/>
              <a:defRPr/>
            </a:pPr>
            <a:r>
              <a:rPr lang="en-US" b="1" dirty="0" smtClean="0"/>
              <a:t>Teaching Points:</a:t>
            </a:r>
          </a:p>
          <a:p>
            <a:pPr marL="239367" indent="-239367" defTabSz="957468">
              <a:buFont typeface="Wingdings" pitchFamily="2" charset="2"/>
              <a:buChar char="§"/>
              <a:defRPr/>
            </a:pPr>
            <a:r>
              <a:rPr lang="en-US" baseline="0" dirty="0" smtClean="0"/>
              <a:t>When forecasting, you can di</a:t>
            </a:r>
            <a:r>
              <a:rPr lang="en-US" dirty="0" smtClean="0"/>
              <a:t>splay the expected opportunity</a:t>
            </a:r>
            <a:r>
              <a:rPr lang="en-US" baseline="0" dirty="0" smtClean="0"/>
              <a:t> </a:t>
            </a:r>
            <a:r>
              <a:rPr lang="en-US" dirty="0" smtClean="0"/>
              <a:t>revenue or quantity separately for each product family.</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46</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17637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613" y="530225"/>
            <a:ext cx="7451726" cy="4191000"/>
          </a:xfrm>
        </p:spPr>
      </p:sp>
      <p:sp>
        <p:nvSpPr>
          <p:cNvPr id="3" name="Notes Placeholder 2"/>
          <p:cNvSpPr>
            <a:spLocks noGrp="1"/>
          </p:cNvSpPr>
          <p:nvPr>
            <p:ph type="body" idx="1"/>
          </p:nvPr>
        </p:nvSpPr>
        <p:spPr/>
        <p:txBody>
          <a:bodyPr>
            <a:normAutofit/>
          </a:bodyPr>
          <a:lstStyle/>
          <a:p>
            <a:r>
              <a:rPr lang="en-US" b="1" dirty="0" smtClean="0"/>
              <a:t>Teaching Points:</a:t>
            </a:r>
            <a:endParaRPr lang="en-US" dirty="0" smtClean="0"/>
          </a:p>
          <a:p>
            <a:pPr marL="239367" indent="-239367">
              <a:buFont typeface="Wingdings" pitchFamily="2" charset="2"/>
              <a:buChar char="§"/>
            </a:pPr>
            <a:r>
              <a:rPr lang="en-US" dirty="0" smtClean="0"/>
              <a:t>Products added to an opportunity must come from a single price book.  The price book entry options available to select will match the currency set on the opportunity. </a:t>
            </a:r>
          </a:p>
          <a:p>
            <a:pPr marL="239367" indent="-239367">
              <a:buFont typeface="Wingdings" pitchFamily="2" charset="2"/>
              <a:buChar char="§"/>
            </a:pPr>
            <a:r>
              <a:rPr lang="en-US" dirty="0" smtClean="0"/>
              <a:t>Once product line items are added to an opportunity, you can no longer manually control the amount of the opportunity. The sum of the Opportunity Products auto-populates the Opportunity Amount field. </a:t>
            </a:r>
          </a:p>
          <a:p>
            <a:pPr>
              <a:buFont typeface="Wingdings" pitchFamily="2" charset="2"/>
              <a:buChar char="§"/>
            </a:pPr>
            <a:endParaRPr lang="en-US" dirty="0" smtClean="0"/>
          </a:p>
          <a:p>
            <a:pPr>
              <a:buFont typeface="Wingdings" pitchFamily="2" charset="2"/>
              <a:buNone/>
            </a:pPr>
            <a:r>
              <a:rPr lang="en-US" dirty="0" smtClean="0"/>
              <a:t>An administrator, you can customize Salesforce to:</a:t>
            </a:r>
          </a:p>
          <a:p>
            <a:pPr marL="239367" indent="-239367">
              <a:buFont typeface="Wingdings" pitchFamily="2" charset="2"/>
              <a:buChar char="§"/>
            </a:pPr>
            <a:r>
              <a:rPr lang="en-US" dirty="0"/>
              <a:t>Prompt</a:t>
            </a:r>
            <a:r>
              <a:rPr lang="en-US" dirty="0" smtClean="0"/>
              <a:t> users to select a product when they create an opportunity (Setup | Customize | Opportunity | Settings).</a:t>
            </a:r>
          </a:p>
          <a:p>
            <a:pPr marL="239367" indent="-239367">
              <a:buFont typeface="Wingdings" pitchFamily="2" charset="2"/>
              <a:buChar char="§"/>
            </a:pPr>
            <a:r>
              <a:rPr lang="en-US" dirty="0" smtClean="0"/>
              <a:t>Force users to add products when an opportunity is edited using a validation rule, for example when the opportunity stage is moved</a:t>
            </a:r>
            <a:r>
              <a:rPr lang="en-US" baseline="0" dirty="0" smtClean="0"/>
              <a:t> past Needs Analysis</a:t>
            </a:r>
            <a:r>
              <a:rPr lang="en-US" dirty="0" smtClean="0"/>
              <a:t>.</a:t>
            </a:r>
          </a:p>
          <a:p>
            <a:pPr>
              <a:buFont typeface="Wingdings" pitchFamily="2" charset="2"/>
              <a:buChar char="§"/>
            </a:pPr>
            <a:endParaRPr lang="en-US" dirty="0" smtClean="0"/>
          </a:p>
          <a:p>
            <a:pPr>
              <a:buFont typeface="Wingdings" pitchFamily="2" charset="2"/>
              <a:buNone/>
            </a:pPr>
            <a:r>
              <a:rPr lang="en-US" b="1" dirty="0" smtClean="0"/>
              <a:t>Extra materials:</a:t>
            </a:r>
          </a:p>
          <a:p>
            <a:pPr marL="239367" indent="-239367">
              <a:buFont typeface="Wingdings" pitchFamily="2" charset="2"/>
              <a:buChar char="§"/>
            </a:pPr>
            <a:r>
              <a:rPr lang="en-US" dirty="0" smtClean="0"/>
              <a:t>Sometimes Opportunity Products are referred to as Opportunity Line Items or Product Line items – they refer to the same object. </a:t>
            </a:r>
          </a:p>
          <a:p>
            <a:pPr marL="239367" indent="-239367">
              <a:buFont typeface="Wingdings" pitchFamily="2" charset="2"/>
              <a:buChar char="§"/>
            </a:pPr>
            <a:endParaRPr lang="en-US" dirty="0" smtClean="0"/>
          </a:p>
          <a:p>
            <a:pPr marL="239367" indent="-239367">
              <a:buFont typeface="Wingdings" pitchFamily="2" charset="2"/>
              <a:buChar char="§"/>
            </a:pPr>
            <a:endParaRPr lang="en-US" dirty="0" smtClean="0"/>
          </a:p>
          <a:p>
            <a:endParaRPr lang="en-US" dirty="0"/>
          </a:p>
        </p:txBody>
      </p:sp>
      <p:sp>
        <p:nvSpPr>
          <p:cNvPr id="5" name="Header Placeholder 5"/>
          <p:cNvSpPr>
            <a:spLocks noGrp="1"/>
          </p:cNvSpPr>
          <p:nvPr>
            <p:ph type="hdr" sz="quarter"/>
          </p:nvPr>
        </p:nvSpPr>
        <p:spPr>
          <a:xfrm>
            <a:off x="4657061" y="9273397"/>
            <a:ext cx="2495579" cy="311522"/>
          </a:xfrm>
        </p:spPr>
        <p:txBody>
          <a:bodyPr/>
          <a:lstStyle/>
          <a:p>
            <a:pPr algn="r"/>
            <a:r>
              <a:rPr lang="en-US" sz="800" dirty="0"/>
              <a:t>Sales Cloud Administration: Products, Quotes, Orders, and Collaborative Forecasts</a:t>
            </a:r>
          </a:p>
        </p:txBody>
      </p:sp>
      <p:sp>
        <p:nvSpPr>
          <p:cNvPr id="6" name="Footer Placeholder 3"/>
          <p:cNvSpPr>
            <a:spLocks noGrp="1"/>
          </p:cNvSpPr>
          <p:nvPr>
            <p:ph type="ftr" sz="quarter" idx="4"/>
          </p:nvPr>
        </p:nvSpPr>
        <p:spPr>
          <a:xfrm>
            <a:off x="162560" y="9335254"/>
            <a:ext cx="3169920" cy="244293"/>
          </a:xfrm>
        </p:spPr>
        <p:txBody>
          <a:bodyPr/>
          <a:lstStyle/>
          <a:p>
            <a:r>
              <a:rPr lang="en-US" sz="800" dirty="0">
                <a:latin typeface="Salesforce Sans" panose="020B0505020202020203" pitchFamily="34" charset="0"/>
              </a:rPr>
              <a:t>© Copyright 2014 salesforce.com, inc.</a:t>
            </a:r>
          </a:p>
        </p:txBody>
      </p:sp>
      <p:sp>
        <p:nvSpPr>
          <p:cNvPr id="7" name="Slide Number Placeholder 4"/>
          <p:cNvSpPr>
            <a:spLocks noGrp="1"/>
          </p:cNvSpPr>
          <p:nvPr>
            <p:ph type="sldNum" sz="quarter" idx="5"/>
          </p:nvPr>
        </p:nvSpPr>
        <p:spPr>
          <a:xfrm>
            <a:off x="3413760" y="9335256"/>
            <a:ext cx="487680" cy="240194"/>
          </a:xfrm>
        </p:spPr>
        <p:txBody>
          <a:bodyPr/>
          <a:lstStyle/>
          <a:p>
            <a:pPr algn="ctr"/>
            <a:fld id="{1106E636-74D1-4F76-97EA-8A06AB44A63A}" type="slidenum">
              <a:rPr lang="en-US" sz="800"/>
              <a:pPr algn="ctr"/>
              <a:t>47</a:t>
            </a:fld>
            <a:endParaRPr lang="en-US" sz="800" dirty="0"/>
          </a:p>
        </p:txBody>
      </p:sp>
    </p:spTree>
    <p:extLst>
      <p:ext uri="{BB962C8B-B14F-4D97-AF65-F5344CB8AC3E}">
        <p14:creationId xmlns:p14="http://schemas.microsoft.com/office/powerpoint/2010/main" val="317200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613" y="530225"/>
            <a:ext cx="7451726" cy="4191000"/>
          </a:xfrm>
        </p:spPr>
      </p:sp>
      <p:sp>
        <p:nvSpPr>
          <p:cNvPr id="3" name="Notes Placeholder 2"/>
          <p:cNvSpPr>
            <a:spLocks noGrp="1"/>
          </p:cNvSpPr>
          <p:nvPr>
            <p:ph type="body" idx="1"/>
          </p:nvPr>
        </p:nvSpPr>
        <p:spPr/>
        <p:txBody>
          <a:bodyPr>
            <a:normAutofit/>
          </a:bodyPr>
          <a:lstStyle/>
          <a:p>
            <a:r>
              <a:rPr lang="en-US" b="1" dirty="0" smtClean="0"/>
              <a:t>Teaching Points:</a:t>
            </a:r>
          </a:p>
          <a:p>
            <a:pPr marL="239367" indent="-239367">
              <a:buFont typeface="Wingdings" pitchFamily="2" charset="2"/>
              <a:buChar char="§"/>
            </a:pPr>
            <a:r>
              <a:rPr lang="en-US" dirty="0" smtClean="0"/>
              <a:t>A quote is a record showing proposed prices for products and services. A quote is created from an opportunity and its products.  </a:t>
            </a:r>
          </a:p>
          <a:p>
            <a:pPr marL="239367" indent="-239367"/>
            <a:endParaRPr lang="en-US" dirty="0" smtClean="0"/>
          </a:p>
          <a:p>
            <a:pPr marL="239367" indent="-239367">
              <a:buFont typeface="Wingdings" pitchFamily="2" charset="2"/>
              <a:buChar char="§"/>
            </a:pPr>
            <a:r>
              <a:rPr lang="en-US" dirty="0" smtClean="0"/>
              <a:t>When a quote is saved:</a:t>
            </a:r>
          </a:p>
          <a:p>
            <a:pPr lvl="2" indent="-239367">
              <a:buFont typeface="Courier New" pitchFamily="49" charset="0"/>
              <a:buChar char="o"/>
            </a:pPr>
            <a:r>
              <a:rPr lang="en-US" dirty="0" smtClean="0"/>
              <a:t>A unique quote number is added.</a:t>
            </a:r>
          </a:p>
          <a:p>
            <a:pPr lvl="2" indent="-239367">
              <a:buFont typeface="Courier New" pitchFamily="49" charset="0"/>
              <a:buChar char="o"/>
            </a:pPr>
            <a:r>
              <a:rPr lang="en-US" dirty="0" smtClean="0"/>
              <a:t>Any products on the opportunity are copied to the quote as line items.</a:t>
            </a:r>
          </a:p>
          <a:p>
            <a:pPr lvl="2" indent="-239367">
              <a:buFont typeface="Courier New" pitchFamily="49" charset="0"/>
              <a:buChar char="o"/>
            </a:pPr>
            <a:r>
              <a:rPr lang="en-US" dirty="0" smtClean="0"/>
              <a:t>The grand total is recalculated based on any taxes or shipping information you entered.</a:t>
            </a:r>
          </a:p>
          <a:p>
            <a:endParaRPr lang="en-US" dirty="0" smtClean="0"/>
          </a:p>
          <a:p>
            <a:pPr marL="239367" indent="-239367">
              <a:buFont typeface="Wingdings" pitchFamily="2" charset="2"/>
              <a:buChar char="§"/>
            </a:pPr>
            <a:r>
              <a:rPr lang="en-US" dirty="0" smtClean="0"/>
              <a:t>Multiple quotes can exist on an opportunity, but only one quote can be synced to an opportunity at a time.</a:t>
            </a:r>
          </a:p>
          <a:p>
            <a:pPr marL="239367" indent="-239367">
              <a:buFont typeface="Wingdings" pitchFamily="2" charset="2"/>
              <a:buChar char="§"/>
            </a:pPr>
            <a:r>
              <a:rPr lang="en-US" dirty="0" smtClean="0"/>
              <a:t>When you sync a quote to an opportunity for the first time, the products on the quote are copied to the opportunity. </a:t>
            </a:r>
          </a:p>
          <a:p>
            <a:pPr marL="239367" indent="-239367">
              <a:buFont typeface="Wingdings" pitchFamily="2" charset="2"/>
              <a:buChar char="§"/>
            </a:pPr>
            <a:r>
              <a:rPr lang="en-US" dirty="0" smtClean="0"/>
              <a:t>If you change the quote that syncs to the opportunity, the opportunity will be updated with the products and prices listed on the synced quote.</a:t>
            </a:r>
          </a:p>
          <a:p>
            <a:pPr marL="239367" indent="-239367"/>
            <a:endParaRPr lang="en-US" dirty="0" smtClean="0"/>
          </a:p>
          <a:p>
            <a:pPr marL="239367" indent="-239367">
              <a:buFont typeface="Wingdings" pitchFamily="2" charset="2"/>
              <a:buChar char="§"/>
            </a:pPr>
            <a:r>
              <a:rPr lang="en-US" dirty="0" smtClean="0"/>
              <a:t>Quotes syncing lets you link a quote to the opportunity it was created from and synchronize all updates between the two records. </a:t>
            </a:r>
          </a:p>
          <a:p>
            <a:pPr marL="239367" indent="-239367">
              <a:buFont typeface="Wingdings" pitchFamily="2" charset="2"/>
              <a:buChar char="§"/>
            </a:pPr>
            <a:r>
              <a:rPr lang="en-US" dirty="0" smtClean="0"/>
              <a:t>When a quote and an opportunity are synced, any change to line items in the quote will sync with products on the opportunity, and vice versa.    </a:t>
            </a:r>
          </a:p>
          <a:p>
            <a:pPr marL="239367" indent="-239367">
              <a:buFont typeface="Wingdings" pitchFamily="2" charset="2"/>
              <a:buChar char="§"/>
            </a:pPr>
            <a:r>
              <a:rPr lang="en-US" dirty="0" smtClean="0"/>
              <a:t>If you’ve made any changes to the quote since you created it from the opportunity, the opportunity will be updated when you sync. </a:t>
            </a:r>
          </a:p>
          <a:p>
            <a:pPr marL="239367" indent="-239367">
              <a:buFont typeface="Wingdings" pitchFamily="2" charset="2"/>
              <a:buChar char="§"/>
            </a:pPr>
            <a:endParaRPr lang="en-US" dirty="0" smtClean="0"/>
          </a:p>
          <a:p>
            <a:pPr marL="239367" indent="-239367">
              <a:buFont typeface="Wingdings" pitchFamily="2" charset="2"/>
              <a:buChar char="§"/>
            </a:pPr>
            <a:r>
              <a:rPr lang="en-US" dirty="0" smtClean="0"/>
              <a:t>When your quote is complete, generate a PDF using the “Create PDF” button at the top of the quote, and email it to your customer. </a:t>
            </a:r>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48</a:t>
            </a:fld>
            <a:endParaRPr lang="en-US" sz="800" dirty="0"/>
          </a:p>
        </p:txBody>
      </p:sp>
      <p:sp>
        <p:nvSpPr>
          <p:cNvPr id="8" name="Header Placeholder 16"/>
          <p:cNvSpPr>
            <a:spLocks noGrp="1"/>
          </p:cNvSpPr>
          <p:nvPr>
            <p:ph type="hdr" sz="quarter"/>
          </p:nvPr>
        </p:nvSpPr>
        <p:spPr>
          <a:xfrm>
            <a:off x="3982720" y="9335386"/>
            <a:ext cx="3169920" cy="249533"/>
          </a:xfrm>
          <a:prstGeom prst="rect">
            <a:avLst/>
          </a:prstGeom>
        </p:spPr>
        <p:txBody>
          <a:bodyPr vert="horz" lIns="95735" tIns="47867" rIns="95735" bIns="47867" rtlCol="0"/>
          <a:lstStyle>
            <a:lvl1pPr algn="l">
              <a:defRPr sz="1300">
                <a:latin typeface="Arial" pitchFamily="34" charset="0"/>
                <a:cs typeface="Arial" pitchFamily="34" charset="0"/>
              </a:defRPr>
            </a:lvl1pPr>
          </a:lstStyle>
          <a:p>
            <a:pPr algn="r"/>
            <a:r>
              <a:rPr lang="en-US" sz="800" dirty="0">
                <a:latin typeface="Salesforce Sans" panose="020B0505020202020203" pitchFamily="34" charset="0"/>
              </a:rPr>
              <a:t>ADM251 Sales Cloud Administration</a:t>
            </a:r>
          </a:p>
        </p:txBody>
      </p:sp>
    </p:spTree>
    <p:extLst>
      <p:ext uri="{BB962C8B-B14F-4D97-AF65-F5344CB8AC3E}">
        <p14:creationId xmlns:p14="http://schemas.microsoft.com/office/powerpoint/2010/main" val="271477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613" y="530225"/>
            <a:ext cx="7451726" cy="4191000"/>
          </a:xfrm>
        </p:spPr>
      </p:sp>
      <p:sp>
        <p:nvSpPr>
          <p:cNvPr id="3" name="Notes Placeholder 2"/>
          <p:cNvSpPr>
            <a:spLocks noGrp="1"/>
          </p:cNvSpPr>
          <p:nvPr>
            <p:ph type="body" idx="1"/>
          </p:nvPr>
        </p:nvSpPr>
        <p:spPr/>
        <p:txBody>
          <a:bodyPr>
            <a:normAutofit/>
          </a:bodyPr>
          <a:lstStyle/>
          <a:p>
            <a:pPr marL="0" lvl="1" indent="0" defTabSz="1047738">
              <a:buNone/>
              <a:defRPr/>
            </a:pPr>
            <a:r>
              <a:rPr lang="en-US" b="1" dirty="0" smtClean="0"/>
              <a:t>Teaching Points:</a:t>
            </a:r>
          </a:p>
          <a:p>
            <a:r>
              <a:rPr lang="en-US" dirty="0" smtClean="0"/>
              <a:t>Solution:</a:t>
            </a:r>
          </a:p>
          <a:p>
            <a:pPr marL="482059" lvl="1" indent="-239367">
              <a:buFont typeface="+mj-lt"/>
              <a:buAutoNum type="arabicPeriod"/>
            </a:pPr>
            <a:r>
              <a:rPr lang="en-US" dirty="0" smtClean="0"/>
              <a:t>Implement products</a:t>
            </a:r>
            <a:r>
              <a:rPr lang="en-US" baseline="0" dirty="0" smtClean="0"/>
              <a:t> and price books.</a:t>
            </a:r>
          </a:p>
          <a:p>
            <a:pPr marL="482059" lvl="1" indent="-239367">
              <a:buFont typeface="+mj-lt"/>
              <a:buAutoNum type="arabicPeriod"/>
            </a:pPr>
            <a:r>
              <a:rPr lang="en-US" baseline="0" dirty="0" smtClean="0"/>
              <a:t>Enable quotes.</a:t>
            </a:r>
          </a:p>
          <a:p>
            <a:pPr marL="482059" lvl="1" indent="-239367">
              <a:buFont typeface="+mj-lt"/>
              <a:buAutoNum type="arabicPeriod"/>
            </a:pPr>
            <a:r>
              <a:rPr lang="en-US" baseline="0" dirty="0" smtClean="0"/>
              <a:t>Help the client define a quote generation process that includes generating multiple quotes, syncing quotes, and generating a PDF to email to the customer.</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49</a:t>
            </a:fld>
            <a:endParaRPr lang="en-US" sz="800" dirty="0"/>
          </a:p>
        </p:txBody>
      </p:sp>
      <p:sp>
        <p:nvSpPr>
          <p:cNvPr id="8" name="Header Placeholder 16"/>
          <p:cNvSpPr>
            <a:spLocks noGrp="1"/>
          </p:cNvSpPr>
          <p:nvPr>
            <p:ph type="hdr" sz="quarter"/>
          </p:nvPr>
        </p:nvSpPr>
        <p:spPr>
          <a:xfrm>
            <a:off x="3982720" y="9335386"/>
            <a:ext cx="3169920" cy="249533"/>
          </a:xfrm>
          <a:prstGeom prst="rect">
            <a:avLst/>
          </a:prstGeom>
        </p:spPr>
        <p:txBody>
          <a:bodyPr vert="horz" lIns="95735" tIns="47867" rIns="95735" bIns="47867" rtlCol="0"/>
          <a:lstStyle>
            <a:lvl1pPr algn="l">
              <a:defRPr sz="1300">
                <a:latin typeface="Arial" pitchFamily="34" charset="0"/>
                <a:cs typeface="Arial" pitchFamily="34" charset="0"/>
              </a:defRPr>
            </a:lvl1pPr>
          </a:lstStyle>
          <a:p>
            <a:pPr algn="r"/>
            <a:r>
              <a:rPr lang="en-US" sz="800" dirty="0">
                <a:latin typeface="Salesforce Sans" panose="020B0505020202020203" pitchFamily="34" charset="0"/>
              </a:rPr>
              <a:t>ADM251 Sales Cloud Administration</a:t>
            </a:r>
          </a:p>
        </p:txBody>
      </p:sp>
    </p:spTree>
    <p:extLst>
      <p:ext uri="{BB962C8B-B14F-4D97-AF65-F5344CB8AC3E}">
        <p14:creationId xmlns:p14="http://schemas.microsoft.com/office/powerpoint/2010/main" val="1637665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50</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4189252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endParaRPr lang="en-US" dirty="0" smtClean="0">
              <a:solidFill>
                <a:schemeClr val="tx1"/>
              </a:solidFill>
            </a:endParaRPr>
          </a:p>
        </p:txBody>
      </p:sp>
      <p:sp>
        <p:nvSpPr>
          <p:cNvPr id="4" name="Footer Placeholder 3"/>
          <p:cNvSpPr>
            <a:spLocks noGrp="1"/>
          </p:cNvSpPr>
          <p:nvPr>
            <p:ph type="ftr" sz="quarter" idx="10"/>
          </p:nvPr>
        </p:nvSpPr>
        <p:spPr/>
        <p:txBody>
          <a:bodyPr/>
          <a:lstStyle/>
          <a:p>
            <a:r>
              <a:rPr lang="en-US" sz="800" dirty="0">
                <a:solidFill>
                  <a:prstClr val="black"/>
                </a:solidFill>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solidFill>
                  <a:prstClr val="black"/>
                </a:solidFill>
              </a:rPr>
              <a:pPr algn="ctr"/>
              <a:t>51</a:t>
            </a:fld>
            <a:endParaRPr lang="en-US" sz="800" dirty="0">
              <a:solidFill>
                <a:prstClr val="black"/>
              </a:solidFill>
            </a:endParaRPr>
          </a:p>
        </p:txBody>
      </p:sp>
      <p:sp>
        <p:nvSpPr>
          <p:cNvPr id="6" name="Header Placeholder 5"/>
          <p:cNvSpPr>
            <a:spLocks noGrp="1"/>
          </p:cNvSpPr>
          <p:nvPr>
            <p:ph type="hdr" sz="quarter" idx="12"/>
          </p:nvPr>
        </p:nvSpPr>
        <p:spPr/>
        <p:txBody>
          <a:bodyPr/>
          <a:lstStyle/>
          <a:p>
            <a:pPr algn="r"/>
            <a:r>
              <a:rPr lang="en-US" sz="800" dirty="0">
                <a:solidFill>
                  <a:prstClr val="black"/>
                </a:solidFill>
              </a:rPr>
              <a:t>Course Title Goes Here</a:t>
            </a:r>
          </a:p>
        </p:txBody>
      </p:sp>
    </p:spTree>
    <p:extLst>
      <p:ext uri="{BB962C8B-B14F-4D97-AF65-F5344CB8AC3E}">
        <p14:creationId xmlns:p14="http://schemas.microsoft.com/office/powerpoint/2010/main" val="1006584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a:buFontTx/>
              <a:buNone/>
            </a:pPr>
            <a:r>
              <a:rPr lang="en-US" b="1" dirty="0" smtClean="0"/>
              <a:t>Suggestions</a:t>
            </a:r>
            <a:r>
              <a:rPr lang="en-US" b="1" baseline="0" dirty="0" smtClean="0"/>
              <a:t>:</a:t>
            </a:r>
          </a:p>
          <a:p>
            <a:pPr>
              <a:buNone/>
            </a:pPr>
            <a:r>
              <a:rPr lang="en-US" dirty="0" smtClean="0">
                <a:ea typeface="Segoe UI" pitchFamily="34" charset="0"/>
              </a:rPr>
              <a:t>Ask</a:t>
            </a:r>
            <a:r>
              <a:rPr lang="en-US" baseline="0" dirty="0" smtClean="0">
                <a:ea typeface="Segoe UI" pitchFamily="34" charset="0"/>
              </a:rPr>
              <a:t> the students what questions they might ask the client to discover forecasting business requirements.</a:t>
            </a:r>
          </a:p>
          <a:p>
            <a:pPr>
              <a:buNone/>
            </a:pPr>
            <a:endParaRPr lang="en-US" dirty="0" smtClean="0">
              <a:ea typeface="Segoe UI" pitchFamily="34" charset="0"/>
            </a:endParaRPr>
          </a:p>
          <a:p>
            <a:pPr>
              <a:buNone/>
            </a:pPr>
            <a:r>
              <a:rPr lang="en-US" dirty="0" smtClean="0">
                <a:ea typeface="Segoe UI" pitchFamily="34" charset="0"/>
              </a:rPr>
              <a:t>Potential discovery questions: </a:t>
            </a:r>
          </a:p>
          <a:p>
            <a:pPr>
              <a:buFont typeface="Wingdings" pitchFamily="2" charset="2"/>
              <a:buChar char="§"/>
            </a:pPr>
            <a:r>
              <a:rPr lang="en-US" dirty="0" smtClean="0">
                <a:ea typeface="Segoe UI" pitchFamily="34" charset="0"/>
              </a:rPr>
              <a:t>Do you want to forecast</a:t>
            </a:r>
            <a:r>
              <a:rPr lang="en-US" baseline="0" dirty="0" smtClean="0">
                <a:ea typeface="Segoe UI" pitchFamily="34" charset="0"/>
              </a:rPr>
              <a:t> by revenue, quantity, or both?</a:t>
            </a:r>
          </a:p>
          <a:p>
            <a:pPr>
              <a:buFont typeface="Wingdings" pitchFamily="2" charset="2"/>
              <a:buChar char="§"/>
            </a:pPr>
            <a:r>
              <a:rPr lang="en-US" baseline="0" dirty="0" smtClean="0">
                <a:ea typeface="Segoe UI" pitchFamily="34" charset="0"/>
              </a:rPr>
              <a:t>Do you want to forecast based on the roll-up of opportunities?</a:t>
            </a:r>
          </a:p>
          <a:p>
            <a:pPr>
              <a:buFont typeface="Wingdings" pitchFamily="2" charset="2"/>
              <a:buChar char="§"/>
            </a:pPr>
            <a:r>
              <a:rPr lang="en-US" baseline="0" dirty="0" smtClean="0">
                <a:ea typeface="Segoe UI" pitchFamily="34" charset="0"/>
              </a:rPr>
              <a:t>Do you want to forecast by product family?</a:t>
            </a:r>
          </a:p>
          <a:p>
            <a:pPr>
              <a:buFont typeface="Wingdings" pitchFamily="2" charset="2"/>
              <a:buChar char="§"/>
            </a:pPr>
            <a:r>
              <a:rPr lang="en-US" baseline="0" dirty="0" smtClean="0">
                <a:ea typeface="Segoe UI" pitchFamily="34" charset="0"/>
              </a:rPr>
              <a:t>Do you want to include opportunity splits in the forecast?</a:t>
            </a:r>
          </a:p>
          <a:p>
            <a:pPr>
              <a:buFont typeface="Wingdings" pitchFamily="2" charset="2"/>
              <a:buChar char="§"/>
            </a:pPr>
            <a:r>
              <a:rPr lang="en-US" baseline="0" dirty="0" smtClean="0">
                <a:ea typeface="Segoe UI" pitchFamily="34" charset="0"/>
              </a:rPr>
              <a:t>Do you want to forecast based on opportunity currency fields other than Amount?</a:t>
            </a:r>
          </a:p>
          <a:p>
            <a:pPr>
              <a:buFont typeface="Wingdings" pitchFamily="2" charset="2"/>
              <a:buChar char="§"/>
            </a:pPr>
            <a:r>
              <a:rPr lang="en-US" baseline="0" dirty="0" smtClean="0">
                <a:ea typeface="Segoe UI" pitchFamily="34" charset="0"/>
              </a:rPr>
              <a:t>Do you want to forecast quarterly or monthly?</a:t>
            </a:r>
          </a:p>
          <a:p>
            <a:pPr>
              <a:buFont typeface="Wingdings" pitchFamily="2" charset="2"/>
              <a:buChar char="§"/>
            </a:pPr>
            <a:r>
              <a:rPr lang="en-US" baseline="0" dirty="0" smtClean="0">
                <a:ea typeface="Segoe UI" pitchFamily="34" charset="0"/>
              </a:rPr>
              <a:t>Do you want to track quotas and the percentage of quota attainment?</a:t>
            </a:r>
            <a:endParaRPr lang="en-US" dirty="0" smtClean="0">
              <a:ea typeface="Segoe UI" pitchFamily="34" charset="0"/>
            </a:endParaRP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52</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658672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613" y="530225"/>
            <a:ext cx="7451726" cy="4191000"/>
          </a:xfrm>
        </p:spPr>
      </p:sp>
      <p:sp>
        <p:nvSpPr>
          <p:cNvPr id="3" name="Notes Placeholder 2"/>
          <p:cNvSpPr>
            <a:spLocks noGrp="1"/>
          </p:cNvSpPr>
          <p:nvPr>
            <p:ph type="body" idx="1"/>
          </p:nvPr>
        </p:nvSpPr>
        <p:spPr/>
        <p:txBody>
          <a:bodyPr>
            <a:normAutofit/>
          </a:bodyPr>
          <a:lstStyle/>
          <a:p>
            <a:pPr defTabSz="957349" eaLnBrk="0" fontAlgn="base" hangingPunct="0">
              <a:spcBef>
                <a:spcPct val="30000"/>
              </a:spcBef>
              <a:spcAft>
                <a:spcPct val="0"/>
              </a:spcAft>
              <a:defRPr/>
            </a:pPr>
            <a:r>
              <a:rPr lang="en-US" b="1" baseline="0" dirty="0" smtClean="0"/>
              <a:t>Teaching Points:</a:t>
            </a:r>
          </a:p>
          <a:p>
            <a:r>
              <a:rPr lang="en-US" baseline="0" dirty="0" smtClean="0"/>
              <a:t>Let’s assume that Matt Wilson has three opportunities in the sales pipeline.</a:t>
            </a:r>
          </a:p>
          <a:p>
            <a:pPr marL="239338" indent="-239338">
              <a:buFont typeface="Wingdings" pitchFamily="2" charset="2"/>
              <a:buChar char="§"/>
            </a:pPr>
            <a:r>
              <a:rPr lang="en-US" baseline="0" dirty="0" smtClean="0"/>
              <a:t>For each opportunity record, Matt captures the opportunity amount in the </a:t>
            </a:r>
            <a:r>
              <a:rPr lang="en-US" b="1" baseline="0" dirty="0" smtClean="0"/>
              <a:t>Amount</a:t>
            </a:r>
            <a:r>
              <a:rPr lang="en-US" baseline="0" dirty="0" smtClean="0"/>
              <a:t> field. </a:t>
            </a:r>
            <a:r>
              <a:rPr lang="en-US" b="0" i="1" baseline="0" dirty="0" smtClean="0"/>
              <a:t>Revenue Forecast </a:t>
            </a:r>
            <a:r>
              <a:rPr lang="en-US" baseline="0" dirty="0" smtClean="0"/>
              <a:t>is the total amount of opportunities in the sales pipeline. In this example, Matt’s revenue forecast is $70,000.</a:t>
            </a:r>
          </a:p>
          <a:p>
            <a:pPr marL="239338" indent="-239338">
              <a:buFont typeface="Wingdings" pitchFamily="2" charset="2"/>
              <a:buChar char="§"/>
            </a:pPr>
            <a:r>
              <a:rPr lang="en-US" baseline="0" dirty="0" smtClean="0"/>
              <a:t>Matt uses the opportunity </a:t>
            </a:r>
            <a:r>
              <a:rPr lang="en-US" b="1" baseline="0" dirty="0" smtClean="0"/>
              <a:t>Quantity</a:t>
            </a:r>
            <a:r>
              <a:rPr lang="en-US" baseline="0" dirty="0" smtClean="0"/>
              <a:t> field to capture the number of units being sold. </a:t>
            </a:r>
            <a:r>
              <a:rPr lang="en-US" i="1" u="none" baseline="0" dirty="0" smtClean="0"/>
              <a:t>Quantity forecast</a:t>
            </a:r>
            <a:r>
              <a:rPr lang="en-US" baseline="0" dirty="0" smtClean="0"/>
              <a:t> is the total number of units across opportunities in the sales pipeline. In this example, Matt’s quantity forecast is 60 units. </a:t>
            </a:r>
            <a:endParaRPr lang="en-US" strike="sngStrike" dirty="0" smtClean="0"/>
          </a:p>
          <a:p>
            <a:pPr marL="239338" indent="-239338">
              <a:buFont typeface="Wingdings" pitchFamily="2" charset="2"/>
              <a:buChar char="§"/>
            </a:pPr>
            <a:r>
              <a:rPr lang="en-US" baseline="0" dirty="0" smtClean="0"/>
              <a:t>The </a:t>
            </a:r>
            <a:r>
              <a:rPr lang="en-US" b="1" baseline="0" dirty="0" smtClean="0"/>
              <a:t>Close Date</a:t>
            </a:r>
            <a:r>
              <a:rPr lang="en-US" baseline="0" dirty="0" smtClean="0"/>
              <a:t> field determines the </a:t>
            </a:r>
            <a:r>
              <a:rPr lang="en-US" i="1" baseline="0" dirty="0" smtClean="0"/>
              <a:t>Forecast Period</a:t>
            </a:r>
            <a:r>
              <a:rPr lang="en-US" baseline="0" dirty="0" smtClean="0"/>
              <a:t>. </a:t>
            </a:r>
          </a:p>
          <a:p>
            <a:pPr marL="239338" indent="-239338">
              <a:buFont typeface="Wingdings" pitchFamily="2" charset="2"/>
              <a:buChar char="§"/>
            </a:pPr>
            <a:r>
              <a:rPr lang="en-US" baseline="0" dirty="0" smtClean="0"/>
              <a:t>The </a:t>
            </a:r>
            <a:r>
              <a:rPr lang="en-US" b="1" baseline="0" dirty="0" smtClean="0"/>
              <a:t>Stage </a:t>
            </a:r>
            <a:r>
              <a:rPr lang="en-US" baseline="0" dirty="0" smtClean="0"/>
              <a:t>field determines the value of the </a:t>
            </a:r>
            <a:r>
              <a:rPr lang="en-US" b="1" baseline="0" dirty="0" smtClean="0"/>
              <a:t>Forecast Category</a:t>
            </a:r>
            <a:r>
              <a:rPr lang="en-US" baseline="0" dirty="0" smtClean="0"/>
              <a:t>. </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53</a:t>
            </a:fld>
            <a:endParaRPr lang="en-US" sz="800" dirty="0"/>
          </a:p>
        </p:txBody>
      </p:sp>
      <p:sp>
        <p:nvSpPr>
          <p:cNvPr id="8" name="Header Placeholder 16"/>
          <p:cNvSpPr>
            <a:spLocks noGrp="1"/>
          </p:cNvSpPr>
          <p:nvPr>
            <p:ph type="hdr" sz="quarter"/>
          </p:nvPr>
        </p:nvSpPr>
        <p:spPr>
          <a:xfrm>
            <a:off x="3982720" y="9335386"/>
            <a:ext cx="3169920" cy="249533"/>
          </a:xfrm>
          <a:prstGeom prst="rect">
            <a:avLst/>
          </a:prstGeom>
        </p:spPr>
        <p:txBody>
          <a:bodyPr vert="horz" lIns="95735" tIns="47867" rIns="95735" bIns="47867" rtlCol="0"/>
          <a:lstStyle>
            <a:lvl1pPr algn="l">
              <a:defRPr sz="1300">
                <a:latin typeface="Arial" pitchFamily="34" charset="0"/>
                <a:cs typeface="Arial" pitchFamily="34" charset="0"/>
              </a:defRPr>
            </a:lvl1pPr>
          </a:lstStyle>
          <a:p>
            <a:pPr algn="r"/>
            <a:r>
              <a:rPr lang="en-US" sz="800" dirty="0">
                <a:latin typeface="Salesforce Sans" panose="020B0505020202020203" pitchFamily="34" charset="0"/>
              </a:rPr>
              <a:t>ADM251 Sales Cloud Administration</a:t>
            </a:r>
          </a:p>
        </p:txBody>
      </p:sp>
    </p:spTree>
    <p:extLst>
      <p:ext uri="{BB962C8B-B14F-4D97-AF65-F5344CB8AC3E}">
        <p14:creationId xmlns:p14="http://schemas.microsoft.com/office/powerpoint/2010/main" val="3550110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r>
              <a:rPr lang="en-US" b="1" dirty="0" smtClean="0"/>
              <a:t>Instructor Notes</a:t>
            </a:r>
          </a:p>
          <a:p>
            <a:r>
              <a:rPr lang="en-US" b="0" dirty="0" smtClean="0"/>
              <a:t>The</a:t>
            </a:r>
            <a:r>
              <a:rPr lang="en-US" b="0" baseline="0" dirty="0" smtClean="0"/>
              <a:t> ### represents the students’ individual org numbers. This number may be 3, 4, or 5 digits depending on where and when you are teaching this course. </a:t>
            </a:r>
            <a:endParaRPr lang="en-US" b="0" dirty="0" smtClean="0"/>
          </a:p>
          <a:p>
            <a:endParaRPr lang="en-US" dirty="0" smtClean="0"/>
          </a:p>
          <a:p>
            <a:r>
              <a:rPr lang="en-US" dirty="0" smtClean="0"/>
              <a:t>The default password is salesprep2014</a:t>
            </a:r>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8</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959039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baseline="0" dirty="0" smtClean="0"/>
              <a:t>Teaching Points:</a:t>
            </a:r>
          </a:p>
          <a:p>
            <a:pPr defTabSz="957468">
              <a:defRPr/>
            </a:pPr>
            <a:r>
              <a:rPr lang="en-US" dirty="0" smtClean="0"/>
              <a:t>Forecast categories group opportunities together based on opportunity stage. An administrator defines which opportunity stages map to each forecast category. </a:t>
            </a:r>
            <a:r>
              <a:rPr lang="en-US" baseline="0" dirty="0" smtClean="0"/>
              <a:t> </a:t>
            </a:r>
            <a:r>
              <a:rPr lang="en-US" dirty="0"/>
              <a:t>The Forecast Category values are Pipeline, Best Case, Commit, Closed, and Omitted.</a:t>
            </a:r>
          </a:p>
          <a:p>
            <a:pPr defTabSz="957468">
              <a:defRPr/>
            </a:pPr>
            <a:endParaRPr lang="en-US" baseline="0" dirty="0" smtClean="0"/>
          </a:p>
          <a:p>
            <a:pPr defTabSz="957468">
              <a:defRPr/>
            </a:pPr>
            <a:r>
              <a:rPr lang="en-US" baseline="0" dirty="0" smtClean="0"/>
              <a:t>It is important for you to discuss the opportunity stage and forecast category with sales executives and managers.  Sales executives and managers can leverage this to manage their sales teams and ensure forecast accuracy.  For example, when a sales rep puts an opportunity in the Commit forecast category they are essentially signing it in blood that this deal will come through!</a:t>
            </a:r>
          </a:p>
          <a:p>
            <a:pPr>
              <a:spcBef>
                <a:spcPts val="452"/>
              </a:spcBef>
            </a:pPr>
            <a:endParaRPr lang="en-US" dirty="0"/>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54</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302445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spcBef>
                <a:spcPts val="452"/>
              </a:spcBef>
              <a:defRPr/>
            </a:pPr>
            <a:r>
              <a:rPr lang="en-US" b="1" baseline="0" dirty="0" smtClean="0"/>
              <a:t>Teaching Points:</a:t>
            </a:r>
          </a:p>
          <a:p>
            <a:pPr marL="239367" indent="-239367" defTabSz="957468">
              <a:spcBef>
                <a:spcPts val="452"/>
              </a:spcBef>
              <a:buFont typeface="Wingdings" pitchFamily="2" charset="2"/>
              <a:buChar char="§"/>
              <a:defRPr/>
            </a:pPr>
            <a:r>
              <a:rPr lang="en-US" dirty="0" smtClean="0"/>
              <a:t>Opportunities in the Omitted forecast category are not included in the forecast,</a:t>
            </a:r>
            <a:r>
              <a:rPr lang="en-US" baseline="0" dirty="0" smtClean="0"/>
              <a:t> </a:t>
            </a:r>
            <a:r>
              <a:rPr lang="en-US" dirty="0" smtClean="0"/>
              <a:t>since these are typically lost opportunities.</a:t>
            </a:r>
            <a:endParaRPr lang="en-US" dirty="0"/>
          </a:p>
          <a:p>
            <a:pPr marL="239367" indent="-239367">
              <a:spcBef>
                <a:spcPts val="452"/>
              </a:spcBef>
              <a:buFont typeface="Wingdings" pitchFamily="2" charset="2"/>
              <a:buChar char="§"/>
            </a:pPr>
            <a:r>
              <a:rPr lang="en-US" dirty="0"/>
              <a:t>When using Customizable Forecasting, the </a:t>
            </a:r>
            <a:r>
              <a:rPr lang="en-US" b="1" dirty="0"/>
              <a:t>Expected Revenue</a:t>
            </a:r>
            <a:r>
              <a:rPr lang="en-US" dirty="0"/>
              <a:t> field </a:t>
            </a:r>
            <a:r>
              <a:rPr lang="en-US" i="1" dirty="0"/>
              <a:t>cannot</a:t>
            </a:r>
            <a:r>
              <a:rPr lang="en-US" dirty="0"/>
              <a:t> be displayed on the forecast.</a:t>
            </a:r>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55</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1165281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239367" indent="-239367" defTabSz="957468">
              <a:defRPr/>
            </a:pPr>
            <a:r>
              <a:rPr lang="en-US" b="1" baseline="0" dirty="0" smtClean="0"/>
              <a:t>Teaching Points:</a:t>
            </a:r>
          </a:p>
          <a:p>
            <a:pPr marL="239367" indent="-239367" defTabSz="957468">
              <a:buFont typeface="Wingdings" pitchFamily="2" charset="2"/>
              <a:buChar char="§"/>
              <a:defRPr/>
            </a:pPr>
            <a:r>
              <a:rPr lang="en-US" dirty="0" smtClean="0"/>
              <a:t>These capabilities are common to both Customizable Forecasting and Collaborative Forecasts.</a:t>
            </a:r>
          </a:p>
          <a:p>
            <a:pPr marL="239367" indent="-239367" defTabSz="957468">
              <a:buFont typeface="Wingdings" pitchFamily="2" charset="2"/>
              <a:buChar char="§"/>
              <a:defRPr/>
            </a:pPr>
            <a:r>
              <a:rPr lang="en-US" dirty="0" smtClean="0"/>
              <a:t>When talking about adjustments, Customizable</a:t>
            </a:r>
            <a:r>
              <a:rPr lang="en-US" baseline="0" dirty="0" smtClean="0"/>
              <a:t> Forecasting using the term “override,” whereas Collaborative Forecasts uses the term “adjust.”</a:t>
            </a:r>
          </a:p>
          <a:p>
            <a:pPr marL="239367" indent="-239367" defTabSz="957468">
              <a:buFont typeface="Wingdings" pitchFamily="2" charset="2"/>
              <a:buChar char="§"/>
              <a:defRPr/>
            </a:pPr>
            <a:r>
              <a:rPr lang="en-US" dirty="0"/>
              <a:t>Forecasts use static exchange rates – they do not use dated exchange rates from Advanced Currency Management.</a:t>
            </a:r>
            <a:endParaRPr lang="en-US" baseline="0"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56</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75590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57</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890613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spcBef>
                <a:spcPts val="452"/>
              </a:spcBef>
              <a:defRPr/>
            </a:pPr>
            <a:r>
              <a:rPr lang="en-US" b="1" baseline="0" dirty="0" smtClean="0"/>
              <a:t>Teaching Points:</a:t>
            </a:r>
          </a:p>
          <a:p>
            <a:pPr marL="239367" indent="-239367">
              <a:spcBef>
                <a:spcPts val="452"/>
              </a:spcBef>
            </a:pPr>
            <a:r>
              <a:rPr lang="en-US" dirty="0"/>
              <a:t>These are the questions you should ask when deciding which forecasting option to implement at your client.</a:t>
            </a:r>
          </a:p>
          <a:p>
            <a:pPr marL="239367" indent="-239367">
              <a:spcBef>
                <a:spcPts val="452"/>
              </a:spcBef>
              <a:buFont typeface="+mj-lt"/>
              <a:buAutoNum type="arabicPeriod"/>
            </a:pPr>
            <a:r>
              <a:rPr lang="en-US" dirty="0"/>
              <a:t>Which forecasting option is enabled in your client’s organization?</a:t>
            </a:r>
            <a:br>
              <a:rPr lang="en-US" dirty="0"/>
            </a:br>
            <a:r>
              <a:rPr lang="en-US" dirty="0"/>
              <a:t>Collaborative Forecasts became generally available in Winter ’12. Customers with orgs provisioned in Winter ‘12 or later have Collaborative Forecasts enabled by default. Customers with orgs provisioned before Winter ’12 have Customizable Forecasting enabled by default.</a:t>
            </a:r>
          </a:p>
          <a:p>
            <a:pPr marL="239367" indent="-239367">
              <a:spcBef>
                <a:spcPts val="452"/>
              </a:spcBef>
              <a:buFont typeface="+mj-lt"/>
              <a:buAutoNum type="arabicPeriod"/>
            </a:pPr>
            <a:r>
              <a:rPr lang="en-US" dirty="0"/>
              <a:t>If your client currently has Customizable Forecasting enabled, should they migrate to Collaborative Forecasts?</a:t>
            </a:r>
            <a:br>
              <a:rPr lang="en-US" dirty="0"/>
            </a:br>
            <a:r>
              <a:rPr lang="en-US" dirty="0"/>
              <a:t>In the Summer ’14 Release Notes, salesforce.com announced that Customizable Forecasting is no longer in development. Instead, they are focusing their development efforts on Collaborative Forecasts. While they are continuing to support Customizable Forecasting, they have no plans to further develop it. Customers who want to work with the most current and developing forecasting features should consider migrating to Collaborative Forecasts.</a:t>
            </a:r>
          </a:p>
          <a:p>
            <a:pPr marL="239367" indent="-239367">
              <a:spcBef>
                <a:spcPts val="452"/>
              </a:spcBef>
              <a:buFont typeface="+mj-lt"/>
              <a:buAutoNum type="arabicPeriod"/>
            </a:pPr>
            <a:endParaRPr lang="en-US" dirty="0"/>
          </a:p>
          <a:p>
            <a:pPr>
              <a:spcBef>
                <a:spcPts val="452"/>
              </a:spcBef>
            </a:pPr>
            <a:r>
              <a:rPr lang="en-US" dirty="0"/>
              <a:t>Now we’ll take a look at the differences between Customizable Forecasting and Collaborative Forecasts. This will help you decide whether or not your customer can migrate from Customizable Forecasting to Collaborative Forecasts.</a:t>
            </a:r>
          </a:p>
          <a:p>
            <a:pPr marL="239367" indent="-239367">
              <a:spcBef>
                <a:spcPts val="452"/>
              </a:spcBef>
            </a:pPr>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58</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816922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fontScale="92500"/>
          </a:bodyPr>
          <a:lstStyle/>
          <a:p>
            <a:pPr defTabSz="957349">
              <a:defRPr/>
            </a:pPr>
            <a:r>
              <a:rPr lang="en-US" b="1" dirty="0" smtClean="0"/>
              <a:t>Teaching Points:</a:t>
            </a:r>
          </a:p>
          <a:p>
            <a:r>
              <a:rPr lang="en-US" baseline="0" dirty="0" smtClean="0"/>
              <a:t>There are two different ways to roll opportunities up to the forecast: cumulatively, or individually.  </a:t>
            </a:r>
          </a:p>
          <a:p>
            <a:endParaRPr lang="en-US" baseline="0" dirty="0" smtClean="0"/>
          </a:p>
          <a:p>
            <a:pPr defTabSz="957468"/>
            <a:r>
              <a:rPr lang="en-US" baseline="0" dirty="0" smtClean="0"/>
              <a:t>Customizable Forecasting only allows forecasts to roll up cumulatively. </a:t>
            </a:r>
            <a:r>
              <a:rPr lang="en-US" dirty="0"/>
              <a:t>With </a:t>
            </a:r>
            <a:r>
              <a:rPr lang="en-US" b="1" dirty="0"/>
              <a:t>Cumulative</a:t>
            </a:r>
            <a:r>
              <a:rPr lang="en-US" dirty="0"/>
              <a:t> Forecast Rollups:</a:t>
            </a:r>
            <a:endParaRPr lang="en-US" baseline="0" dirty="0" smtClean="0"/>
          </a:p>
          <a:p>
            <a:pPr marL="191494" indent="-191494" defTabSz="957468" eaLnBrk="0" fontAlgn="base" hangingPunct="0">
              <a:spcAft>
                <a:spcPct val="0"/>
              </a:spcAft>
              <a:buFont typeface="Wingdings" panose="05000000000000000000" pitchFamily="2" charset="2"/>
              <a:buChar char="§"/>
              <a:defRPr/>
            </a:pPr>
            <a:r>
              <a:rPr lang="en-US" dirty="0"/>
              <a:t>Forecast columns show cumulative amounts from the opportunities in the named forecast category, as well as subsequent categories in the sales funnel. </a:t>
            </a:r>
            <a:endParaRPr lang="en-US" baseline="0" dirty="0" smtClean="0"/>
          </a:p>
          <a:p>
            <a:pPr marL="191494" indent="-191494" defTabSz="957468" eaLnBrk="0" fontAlgn="base" hangingPunct="0">
              <a:spcAft>
                <a:spcPct val="0"/>
              </a:spcAft>
              <a:buFont typeface="Wingdings" panose="05000000000000000000" pitchFamily="2" charset="2"/>
              <a:buChar char="§"/>
              <a:defRPr/>
            </a:pPr>
            <a:r>
              <a:rPr lang="en-US" baseline="0" dirty="0" smtClean="0"/>
              <a:t>The </a:t>
            </a:r>
            <a:r>
              <a:rPr lang="en-US" sz="900" dirty="0"/>
              <a:t>Pipeline column contains amounts for all open opportunities (excluding Omitted). </a:t>
            </a:r>
          </a:p>
          <a:p>
            <a:pPr marL="191494" indent="-191494">
              <a:buFont typeface="Wingdings" panose="05000000000000000000" pitchFamily="2" charset="2"/>
              <a:buChar char="§"/>
            </a:pPr>
            <a:r>
              <a:rPr lang="en-US" dirty="0"/>
              <a:t>Cumulative Forecast Rollups make it easier for sales teams to see the total numbers they’re likely to bring in, saving them from combining the category totals themselves.</a:t>
            </a:r>
          </a:p>
          <a:p>
            <a:endParaRPr lang="en-US" baseline="0" dirty="0" smtClean="0"/>
          </a:p>
          <a:p>
            <a:r>
              <a:rPr lang="en-US" baseline="0" dirty="0" smtClean="0"/>
              <a:t>As of Summer ‘15, organizations using Collaborative Forecasts can choose one of two ways for opportunities to roll up to forecast categories: cumulatively or individually.</a:t>
            </a:r>
          </a:p>
          <a:p>
            <a:pPr marL="191494" indent="-191494">
              <a:buFont typeface="Wingdings" panose="05000000000000000000" pitchFamily="2" charset="2"/>
              <a:buChar char="§"/>
            </a:pPr>
            <a:r>
              <a:rPr lang="en-US" dirty="0">
                <a:solidFill>
                  <a:schemeClr val="bg1"/>
                </a:solidFill>
              </a:rPr>
              <a:t>The </a:t>
            </a:r>
            <a:r>
              <a:rPr lang="en-US" b="1" dirty="0">
                <a:solidFill>
                  <a:schemeClr val="bg1"/>
                </a:solidFill>
              </a:rPr>
              <a:t>individual</a:t>
            </a:r>
            <a:r>
              <a:rPr lang="en-US" dirty="0">
                <a:solidFill>
                  <a:schemeClr val="bg1"/>
                </a:solidFill>
              </a:rPr>
              <a:t> forecast method, which rolls up the opportunities from each individual forecast category into separate forecast amounts for each category. </a:t>
            </a:r>
            <a:br>
              <a:rPr lang="en-US" dirty="0">
                <a:solidFill>
                  <a:schemeClr val="bg1"/>
                </a:solidFill>
              </a:rPr>
            </a:br>
            <a:r>
              <a:rPr lang="en-US" dirty="0">
                <a:solidFill>
                  <a:schemeClr val="bg1"/>
                </a:solidFill>
              </a:rPr>
              <a:t>E.g., </a:t>
            </a:r>
            <a:r>
              <a:rPr lang="en-US" dirty="0"/>
              <a:t>Best Case only reflects amounts in the Best Case category.</a:t>
            </a:r>
            <a:endParaRPr lang="en-US" dirty="0">
              <a:solidFill>
                <a:schemeClr val="bg1"/>
              </a:solidFill>
            </a:endParaRPr>
          </a:p>
          <a:p>
            <a:pPr marL="191494" indent="-191494">
              <a:buFont typeface="Wingdings" panose="05000000000000000000" pitchFamily="2" charset="2"/>
              <a:buChar char="§"/>
            </a:pPr>
            <a:r>
              <a:rPr lang="en-US" dirty="0"/>
              <a:t>With individual forecast category rollups, each total and subtotal represents opportunities from only one of the individual forecast categories. </a:t>
            </a:r>
          </a:p>
          <a:p>
            <a:pPr marL="191494" indent="-191494">
              <a:buFont typeface="Wingdings" panose="05000000000000000000" pitchFamily="2" charset="2"/>
              <a:buChar char="§"/>
            </a:pPr>
            <a:r>
              <a:rPr lang="en-US" dirty="0"/>
              <a:t>If forecast users want to know the total that they’re going to actually bring for the month or quarter, they need to add the Best Case, Commit, and Closed forecast amounts together themselves.</a:t>
            </a:r>
          </a:p>
          <a:p>
            <a:pPr marL="191494" indent="-191494">
              <a:buFont typeface="Wingdings" panose="05000000000000000000" pitchFamily="2" charset="2"/>
              <a:buChar char="§"/>
            </a:pPr>
            <a:r>
              <a:rPr lang="en-US" dirty="0"/>
              <a:t>Organizations that wish to use Forecast Historical Trending must use individual forecast rollups.</a:t>
            </a:r>
          </a:p>
          <a:p>
            <a:pPr defTabSz="957468">
              <a:defRPr/>
            </a:pPr>
            <a:endParaRPr lang="en-US" dirty="0"/>
          </a:p>
          <a:p>
            <a:pPr>
              <a:spcBef>
                <a:spcPct val="50000"/>
              </a:spcBef>
            </a:pPr>
            <a:r>
              <a:rPr lang="en-US" dirty="0" smtClean="0">
                <a:solidFill>
                  <a:schemeClr val="tx1"/>
                </a:solidFill>
              </a:rPr>
              <a:t>Only Collaborative Forecasts allows you to change the forecast category names for the organization. For</a:t>
            </a:r>
            <a:r>
              <a:rPr lang="en-US" baseline="0" dirty="0" smtClean="0">
                <a:solidFill>
                  <a:schemeClr val="tx1"/>
                </a:solidFill>
              </a:rPr>
              <a:t> example, you could change the “Omitted” forecast category to “Lost.”</a:t>
            </a:r>
            <a:endParaRPr lang="en-US" dirty="0" smtClean="0">
              <a:solidFill>
                <a:schemeClr val="tx1"/>
              </a:solidFill>
            </a:endParaRPr>
          </a:p>
          <a:p>
            <a:pPr marL="239338" indent="-239338" defTabSz="957468">
              <a:defRPr/>
            </a:pPr>
            <a:endParaRPr lang="en-US" dirty="0" smtClean="0"/>
          </a:p>
          <a:p>
            <a:pPr marL="239338" indent="-239338" defTabSz="957468">
              <a:defRPr/>
            </a:pPr>
            <a:r>
              <a:rPr lang="en-US" dirty="0" smtClean="0"/>
              <a:t>Remember that opportunities in the Omitted forecast category are not included in the forecast, since these are lost opportunities. This is true for both Customizable</a:t>
            </a:r>
            <a:r>
              <a:rPr lang="en-US" baseline="0" dirty="0" smtClean="0"/>
              <a:t> Forecasting and Collaborative Forecasts.</a:t>
            </a:r>
          </a:p>
          <a:p>
            <a:endParaRPr lang="en-US" baseline="0" dirty="0" smtClean="0"/>
          </a:p>
          <a:p>
            <a:r>
              <a:rPr lang="en-US" b="1" dirty="0"/>
              <a:t>Extra material: </a:t>
            </a:r>
          </a:p>
          <a:p>
            <a:pPr marL="299209" indent="-299209">
              <a:buFont typeface="Wingdings" panose="05000000000000000000" pitchFamily="2" charset="2"/>
              <a:buChar char="§"/>
            </a:pPr>
            <a:r>
              <a:rPr lang="en-US" dirty="0">
                <a:solidFill>
                  <a:schemeClr val="bg1"/>
                </a:solidFill>
              </a:rPr>
              <a:t>Prior to Summer ‘15, cumulative rollups were only available in Customizable Forecasting. </a:t>
            </a:r>
          </a:p>
          <a:p>
            <a:pPr marL="239338" indent="-239338" defTabSz="957468">
              <a:defRPr/>
            </a:pPr>
            <a:endParaRPr lang="en-US" baseline="0"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59</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922273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pPr marL="239338" indent="-239338"/>
            <a:r>
              <a:rPr lang="en-US" dirty="0" smtClean="0"/>
              <a:t>Customizable Forecasting:</a:t>
            </a:r>
          </a:p>
          <a:p>
            <a:pPr marL="239338" indent="-239338">
              <a:buFont typeface="Wingdings" pitchFamily="2" charset="2"/>
              <a:buChar char="§"/>
            </a:pPr>
            <a:r>
              <a:rPr lang="en-US" baseline="0" dirty="0" smtClean="0"/>
              <a:t>In the example, Matt Wilson submitted his September forecast two times (1 week apart).</a:t>
            </a:r>
          </a:p>
          <a:p>
            <a:pPr marL="239338" indent="-239338">
              <a:buFont typeface="Wingdings" pitchFamily="2" charset="2"/>
              <a:buChar char="§"/>
            </a:pPr>
            <a:r>
              <a:rPr lang="en-US" baseline="0" dirty="0" smtClean="0"/>
              <a:t>Salesforce captures the forecast totals each time he submits the forecast.</a:t>
            </a:r>
          </a:p>
          <a:p>
            <a:pPr marL="239338" indent="-239338">
              <a:buFont typeface="Wingdings" pitchFamily="2" charset="2"/>
              <a:buChar char="§"/>
            </a:pPr>
            <a:r>
              <a:rPr lang="en-US" baseline="0" dirty="0" smtClean="0"/>
              <a:t>The forecast history displays his historical data. </a:t>
            </a:r>
          </a:p>
          <a:p>
            <a:pPr marL="239338" indent="-239338">
              <a:buFont typeface="Wingdings" pitchFamily="2" charset="2"/>
              <a:buChar char="§"/>
            </a:pPr>
            <a:endParaRPr lang="en-US" dirty="0" smtClean="0"/>
          </a:p>
          <a:p>
            <a:pPr marL="239338" indent="-239338"/>
            <a:r>
              <a:rPr lang="en-US" dirty="0" smtClean="0"/>
              <a:t>Collaborative Forecasts:</a:t>
            </a:r>
          </a:p>
          <a:p>
            <a:pPr marL="239338" indent="-239338">
              <a:buFont typeface="Wingdings" pitchFamily="2" charset="2"/>
              <a:buChar char="§"/>
            </a:pPr>
            <a:r>
              <a:rPr lang="en-US" baseline="0" dirty="0" smtClean="0"/>
              <a:t>The example shows a forecasting historical trending report for Matt Wilson.</a:t>
            </a:r>
          </a:p>
          <a:p>
            <a:pPr marL="239338" indent="-239338">
              <a:buFont typeface="Wingdings" pitchFamily="2" charset="2"/>
              <a:buChar char="§"/>
            </a:pPr>
            <a:r>
              <a:rPr lang="en-US" dirty="0"/>
              <a:t>The report shows the historical forecast amount for today and 1 week ago.</a:t>
            </a:r>
          </a:p>
          <a:p>
            <a:pPr marL="239338" indent="-239338">
              <a:buFont typeface="Wingdings" pitchFamily="2" charset="2"/>
              <a:buChar char="§"/>
            </a:pPr>
            <a:r>
              <a:rPr lang="en-US" dirty="0"/>
              <a:t>The report also shows the change between these values.</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60</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4108677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r>
              <a:rPr lang="en-US" dirty="0"/>
              <a:t>Customizable Forecasting:</a:t>
            </a:r>
          </a:p>
          <a:p>
            <a:pPr marL="239367" indent="-239367">
              <a:buFont typeface="Wingdings" pitchFamily="2" charset="2"/>
              <a:buChar char="§"/>
            </a:pPr>
            <a:r>
              <a:rPr lang="en-US" dirty="0"/>
              <a:t>There are five standard reports in the Forecast Reports.</a:t>
            </a:r>
          </a:p>
          <a:p>
            <a:pPr marL="239367" indent="-239367">
              <a:buFont typeface="Wingdings" pitchFamily="2" charset="2"/>
              <a:buChar char="§"/>
            </a:pPr>
            <a:r>
              <a:rPr lang="en-US" dirty="0"/>
              <a:t>You can create your own custom reports using one of the standard report types.</a:t>
            </a:r>
          </a:p>
          <a:p>
            <a:pPr marL="239367" indent="-239367">
              <a:buFont typeface="Wingdings" pitchFamily="2" charset="2"/>
              <a:buChar char="§"/>
            </a:pPr>
            <a:r>
              <a:rPr lang="en-US" dirty="0"/>
              <a:t>You cannot create custom report types.</a:t>
            </a:r>
          </a:p>
          <a:p>
            <a:endParaRPr lang="en-US" dirty="0"/>
          </a:p>
          <a:p>
            <a:r>
              <a:rPr lang="en-US" dirty="0"/>
              <a:t>Collaborative Forecasts: </a:t>
            </a:r>
          </a:p>
          <a:p>
            <a:pPr marL="239367" indent="-239367" defTabSz="957468">
              <a:buFont typeface="Wingdings" pitchFamily="2" charset="2"/>
              <a:buChar char="§"/>
              <a:defRPr/>
            </a:pPr>
            <a:r>
              <a:rPr lang="en-US" dirty="0" smtClean="0"/>
              <a:t>You can create a custom report type for Forecasting Items and include related Opportunity Products, Opportunity Splits, or Opportunities.</a:t>
            </a:r>
          </a:p>
          <a:p>
            <a:pPr marL="239367" indent="-239367" defTabSz="957468">
              <a:buFont typeface="Wingdings" pitchFamily="2" charset="2"/>
              <a:buChar char="§"/>
              <a:defRPr/>
            </a:pPr>
            <a:r>
              <a:rPr lang="en-US" dirty="0" smtClean="0"/>
              <a:t>You can create a custom report type for Forecasting Quotas and include related Forecasting Items.</a:t>
            </a:r>
            <a:r>
              <a:rPr lang="en-US" baseline="0" dirty="0" smtClean="0"/>
              <a:t> </a:t>
            </a:r>
            <a:r>
              <a:rPr lang="en-US" b="0" baseline="0" dirty="0" smtClean="0"/>
              <a:t>This allows you to use both forecasting and quota fields in the report.</a:t>
            </a:r>
            <a:endParaRPr lang="en-US" dirty="0" smtClean="0"/>
          </a:p>
          <a:p>
            <a:pPr marL="239367" indent="-239367" defTabSz="957468">
              <a:buFont typeface="Wingdings" pitchFamily="2" charset="2"/>
              <a:buChar char="§"/>
              <a:defRPr/>
            </a:pPr>
            <a:endParaRPr lang="en-US" dirty="0" smtClean="0"/>
          </a:p>
          <a:p>
            <a:endParaRPr lang="en-US" dirty="0"/>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61</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9711989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3826" name="Rectangle 2"/>
          <p:cNvSpPr>
            <a:spLocks noGrp="1" noRot="1" noChangeAspect="1" noChangeArrowheads="1" noTextEdit="1"/>
          </p:cNvSpPr>
          <p:nvPr>
            <p:ph type="sldImg"/>
          </p:nvPr>
        </p:nvSpPr>
        <p:spPr>
          <a:xfrm>
            <a:off x="138113" y="460375"/>
            <a:ext cx="7038975" cy="3959225"/>
          </a:xfrm>
          <a:ln/>
        </p:spPr>
      </p:sp>
      <p:sp>
        <p:nvSpPr>
          <p:cNvPr id="1613827" name="Rectangle 3"/>
          <p:cNvSpPr>
            <a:spLocks noGrp="1" noChangeArrowheads="1"/>
          </p:cNvSpPr>
          <p:nvPr>
            <p:ph type="body" idx="1"/>
          </p:nvPr>
        </p:nvSpPr>
        <p:spPr/>
        <p:txBody>
          <a:bodyPr/>
          <a:lstStyle/>
          <a:p>
            <a:r>
              <a:rPr lang="en-US" b="1" dirty="0" smtClean="0">
                <a:solidFill>
                  <a:srgbClr val="000000"/>
                </a:solidFill>
                <a:latin typeface="Arial" pitchFamily="-112" charset="0"/>
                <a:ea typeface="Arial" pitchFamily="-112" charset="0"/>
                <a:cs typeface="Arial" pitchFamily="-112" charset="0"/>
                <a:sym typeface="Arial" pitchFamily="-112" charset="0"/>
              </a:rPr>
              <a:t>Teaching Points:</a:t>
            </a:r>
            <a:br>
              <a:rPr lang="en-US" b="1" dirty="0" smtClean="0">
                <a:solidFill>
                  <a:srgbClr val="000000"/>
                </a:solidFill>
                <a:latin typeface="Arial" pitchFamily="-112" charset="0"/>
                <a:ea typeface="Arial" pitchFamily="-112" charset="0"/>
                <a:cs typeface="Arial" pitchFamily="-112" charset="0"/>
                <a:sym typeface="Arial" pitchFamily="-112" charset="0"/>
              </a:rPr>
            </a:br>
            <a:r>
              <a:rPr lang="en-US" b="0" dirty="0" smtClean="0">
                <a:solidFill>
                  <a:srgbClr val="000000"/>
                </a:solidFill>
                <a:latin typeface="Arial" pitchFamily="-112" charset="0"/>
                <a:ea typeface="Arial" pitchFamily="-112" charset="0"/>
                <a:cs typeface="Arial" pitchFamily="-112" charset="0"/>
                <a:sym typeface="Arial" pitchFamily="-112" charset="0"/>
              </a:rPr>
              <a:t>It</a:t>
            </a:r>
            <a:r>
              <a:rPr lang="en-US" b="0" baseline="0" dirty="0" smtClean="0">
                <a:solidFill>
                  <a:srgbClr val="000000"/>
                </a:solidFill>
                <a:latin typeface="Arial" pitchFamily="-112" charset="0"/>
                <a:ea typeface="Arial" pitchFamily="-112" charset="0"/>
                <a:cs typeface="Arial" pitchFamily="-112" charset="0"/>
                <a:sym typeface="Arial" pitchFamily="-112" charset="0"/>
              </a:rPr>
              <a:t> might help to talk about reporting snapshots using a time-lapse photography analogy. What you are essentially doing is taking a picture of the data in a source report at regular intervals. Each row from the source report is saved in a target object (custom object), just like each photo would be saved on a memory card. The “historical”  records can then be later analyzed in reports, just like you would later view your photos in a slideshow.</a:t>
            </a:r>
            <a:endParaRPr lang="en-US" dirty="0" smtClean="0"/>
          </a:p>
          <a:p>
            <a:r>
              <a:rPr lang="en-US" dirty="0" smtClean="0"/>
              <a:t>Reporting snapshots can be run daily, weekly or monthly.  The point in time that a snapshot is taken is reflected</a:t>
            </a:r>
            <a:r>
              <a:rPr lang="en-US" baseline="0" dirty="0" smtClean="0"/>
              <a:t> in the Created Date of the records in the target object. When you build reports on the target object, use the Created Date to filter or group the records to analyze the data by period.</a:t>
            </a:r>
            <a:endParaRPr lang="en-US" dirty="0" smtClean="0"/>
          </a:p>
          <a:p>
            <a:endParaRPr lang="en-US" b="1" dirty="0" smtClean="0">
              <a:solidFill>
                <a:srgbClr val="000000"/>
              </a:solidFill>
              <a:latin typeface="Arial" pitchFamily="-112" charset="0"/>
              <a:ea typeface="Arial" pitchFamily="-112" charset="0"/>
              <a:cs typeface="Arial" pitchFamily="-112" charset="0"/>
              <a:sym typeface="Arial" pitchFamily="-112" charset="0"/>
            </a:endParaRPr>
          </a:p>
        </p:txBody>
      </p:sp>
      <p:sp>
        <p:nvSpPr>
          <p:cNvPr id="8" name="Slide Number Placeholder 6"/>
          <p:cNvSpPr>
            <a:spLocks noGrp="1"/>
          </p:cNvSpPr>
          <p:nvPr>
            <p:ph type="sldNum" sz="quarter" idx="5"/>
          </p:nvPr>
        </p:nvSpPr>
        <p:spPr>
          <a:xfrm>
            <a:off x="3413761" y="9335255"/>
            <a:ext cx="487680" cy="240194"/>
          </a:xfrm>
        </p:spPr>
        <p:txBody>
          <a:bodyPr/>
          <a:lstStyle/>
          <a:p>
            <a:pPr algn="ctr"/>
            <a:fld id="{1106E636-74D1-4F76-97EA-8A06AB44A63A}" type="slidenum">
              <a:rPr lang="en-US" sz="800"/>
              <a:pPr algn="ctr"/>
              <a:t>62</a:t>
            </a:fld>
            <a:endParaRPr lang="en-US" sz="800" dirty="0"/>
          </a:p>
        </p:txBody>
      </p:sp>
      <p:sp>
        <p:nvSpPr>
          <p:cNvPr id="9" name="Footer Placeholder 7"/>
          <p:cNvSpPr>
            <a:spLocks noGrp="1"/>
          </p:cNvSpPr>
          <p:nvPr>
            <p:ph type="ftr" sz="quarter" idx="4"/>
          </p:nvPr>
        </p:nvSpPr>
        <p:spPr>
          <a:xfrm>
            <a:off x="162561" y="9335254"/>
            <a:ext cx="3169920" cy="244293"/>
          </a:xfrm>
        </p:spPr>
        <p:txBody>
          <a:bodyPr/>
          <a:lstStyle/>
          <a:p>
            <a:r>
              <a:rPr lang="en-US" sz="800" dirty="0" smtClean="0"/>
              <a:t>© Copyright 2016 salesforce.com, </a:t>
            </a:r>
            <a:r>
              <a:rPr lang="en-US" sz="800" dirty="0" err="1" smtClean="0"/>
              <a:t>inc.</a:t>
            </a:r>
            <a:endParaRPr lang="en-US" sz="800" dirty="0"/>
          </a:p>
        </p:txBody>
      </p:sp>
      <p:sp>
        <p:nvSpPr>
          <p:cNvPr id="10" name="Header Placeholder 8"/>
          <p:cNvSpPr>
            <a:spLocks noGrp="1"/>
          </p:cNvSpPr>
          <p:nvPr>
            <p:ph type="hdr" sz="quarter"/>
          </p:nvPr>
        </p:nvSpPr>
        <p:spPr>
          <a:xfrm>
            <a:off x="3982720" y="9335255"/>
            <a:ext cx="3169920" cy="249663"/>
          </a:xfrm>
        </p:spPr>
        <p:txBody>
          <a:bodyPr/>
          <a:lstStyle/>
          <a:p>
            <a:pPr algn="r"/>
            <a:r>
              <a:rPr lang="en-US" sz="800" dirty="0"/>
              <a:t>Administration Essentials for Experienced Admins</a:t>
            </a:r>
          </a:p>
        </p:txBody>
      </p:sp>
    </p:spTree>
    <p:extLst>
      <p:ext uri="{BB962C8B-B14F-4D97-AF65-F5344CB8AC3E}">
        <p14:creationId xmlns:p14="http://schemas.microsoft.com/office/powerpoint/2010/main" val="37566450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pPr marL="239367" indent="-239367">
              <a:buFont typeface="Wingdings" pitchFamily="2" charset="2"/>
              <a:buChar char="§"/>
            </a:pPr>
            <a:r>
              <a:rPr lang="en-US" baseline="0" dirty="0" smtClean="0"/>
              <a:t>When using Customizable Forecasting, you can define the fiscal year using standard fiscal years or custom fiscal years. </a:t>
            </a:r>
          </a:p>
          <a:p>
            <a:pPr marL="239367" indent="-239367" defTabSz="957468">
              <a:buFont typeface="Wingdings" pitchFamily="2" charset="2"/>
              <a:buChar char="§"/>
              <a:defRPr/>
            </a:pPr>
            <a:r>
              <a:rPr lang="en-US" dirty="0" smtClean="0"/>
              <a:t>Customizable</a:t>
            </a:r>
            <a:r>
              <a:rPr lang="en-US" baseline="0" dirty="0" smtClean="0"/>
              <a:t> Forecasting works with Territory Management. It does not work with </a:t>
            </a:r>
            <a:r>
              <a:rPr lang="en-US" dirty="0" smtClean="0"/>
              <a:t>Territory Management 2.0</a:t>
            </a:r>
            <a:r>
              <a:rPr lang="en-US" baseline="0" dirty="0" smtClean="0"/>
              <a:t>.</a:t>
            </a:r>
          </a:p>
          <a:p>
            <a:pPr marL="482059" lvl="1" indent="-239367" defTabSz="957468">
              <a:buFont typeface="Courier New" pitchFamily="49" charset="0"/>
              <a:buChar char="o"/>
              <a:defRPr/>
            </a:pPr>
            <a:r>
              <a:rPr lang="en-US" dirty="0"/>
              <a:t>Starting with Winter ’15, Territory Management 2.0 can be enabled by administrators in </a:t>
            </a:r>
            <a:r>
              <a:rPr lang="en-US" i="1" dirty="0"/>
              <a:t>new</a:t>
            </a:r>
            <a:r>
              <a:rPr lang="en-US" dirty="0"/>
              <a:t> Salesforce organizations. Organizations created before Winter ’15 need to call salesforce.com to enable Territory Management 2.0.</a:t>
            </a:r>
          </a:p>
          <a:p>
            <a:pPr marL="482059" lvl="1" indent="-239367" defTabSz="957468">
              <a:buFont typeface="Courier New" pitchFamily="49" charset="0"/>
              <a:buChar char="o"/>
              <a:defRPr/>
            </a:pPr>
            <a:r>
              <a:rPr lang="en-US" dirty="0" smtClean="0"/>
              <a:t>Disabling Customizable Forecasting automatically disables Territory Management in your organization. </a:t>
            </a:r>
            <a:endParaRPr lang="en-US" dirty="0" smtClean="0">
              <a:solidFill>
                <a:srgbClr val="000000"/>
              </a:solidFill>
              <a:ea typeface="Arial" pitchFamily="-112" charset="0"/>
              <a:cs typeface="Arial" pitchFamily="-112" charset="0"/>
              <a:sym typeface="Arial" pitchFamily="-112" charset="0"/>
            </a:endParaRPr>
          </a:p>
          <a:p>
            <a:pPr marL="239367" indent="-239367">
              <a:spcBef>
                <a:spcPts val="452"/>
              </a:spcBef>
              <a:buFont typeface="Wingdings" pitchFamily="2" charset="2"/>
              <a:buChar char="§"/>
            </a:pPr>
            <a:r>
              <a:rPr lang="en-US" dirty="0" smtClean="0"/>
              <a:t>With Customizable Forecasting, you can allow administrators and forecast managers to manually</a:t>
            </a:r>
            <a:r>
              <a:rPr lang="en-US" baseline="0" dirty="0" smtClean="0"/>
              <a:t> share forecast data (using the Sharing button). Like with all manual sharing, you can share with Public Groups, Roles, Roles and Subordinates, and Users.</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63</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49097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9</a:t>
            </a:fld>
            <a:endParaRPr lang="en-US" sz="800" dirty="0"/>
          </a:p>
        </p:txBody>
      </p:sp>
      <p:sp>
        <p:nvSpPr>
          <p:cNvPr id="6" name="Header Placeholder 5"/>
          <p:cNvSpPr>
            <a:spLocks noGrp="1"/>
          </p:cNvSpPr>
          <p:nvPr>
            <p:ph type="hdr" sz="quarter" idx="12"/>
          </p:nvPr>
        </p:nvSpPr>
        <p:spPr/>
        <p:txBody>
          <a:bodyPr/>
          <a:lstStyle/>
          <a:p>
            <a:pPr algn="r"/>
            <a:r>
              <a:rPr lang="en-US" dirty="0" smtClean="0"/>
              <a:t>Preparing for Your Salesforce Sales Cloud Consultant Certification</a:t>
            </a:r>
            <a:endParaRPr lang="en-US" dirty="0"/>
          </a:p>
        </p:txBody>
      </p:sp>
    </p:spTree>
    <p:extLst>
      <p:ext uri="{BB962C8B-B14F-4D97-AF65-F5344CB8AC3E}">
        <p14:creationId xmlns:p14="http://schemas.microsoft.com/office/powerpoint/2010/main" val="42483640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239367" indent="-239367" defTabSz="957468">
              <a:defRPr/>
            </a:pPr>
            <a:r>
              <a:rPr lang="en-US" b="1" dirty="0" smtClean="0"/>
              <a:t>Teaching Points:</a:t>
            </a:r>
          </a:p>
          <a:p>
            <a:pPr marL="239367" indent="-239367" defTabSz="957468">
              <a:defRPr/>
            </a:pPr>
            <a:r>
              <a:rPr lang="en-US" b="0" dirty="0" smtClean="0"/>
              <a:t>There are three types of opportunity</a:t>
            </a:r>
            <a:r>
              <a:rPr lang="en-US" b="0" baseline="0" dirty="0" smtClean="0"/>
              <a:t> splits:</a:t>
            </a:r>
            <a:endParaRPr lang="en-US" b="0" dirty="0" smtClean="0"/>
          </a:p>
          <a:p>
            <a:pPr marL="239367" indent="-239367">
              <a:buFont typeface="Wingdings" pitchFamily="2" charset="2"/>
              <a:buChar char="§"/>
            </a:pPr>
            <a:r>
              <a:rPr lang="en-US" dirty="0" smtClean="0"/>
              <a:t>Revenue splits total 100% of the opportunity amount. Use Revenue splits to credit team members who are directly responsible for opportunity revenue</a:t>
            </a:r>
          </a:p>
          <a:p>
            <a:pPr marL="239367" indent="-239367" defTabSz="957468">
              <a:buFont typeface="Wingdings" pitchFamily="2" charset="2"/>
              <a:buChar char="§"/>
              <a:defRPr/>
            </a:pPr>
            <a:r>
              <a:rPr lang="en-US" dirty="0" smtClean="0"/>
              <a:t>Overlay splits total any percentage of the opportunity amount. Use Overlay splits to credit supporting team members. Overlay splits can total percentages over 100%.</a:t>
            </a:r>
          </a:p>
          <a:p>
            <a:pPr marL="239367" indent="-239367">
              <a:buFont typeface="Wingdings" pitchFamily="2" charset="2"/>
              <a:buChar char="§"/>
            </a:pPr>
            <a:r>
              <a:rPr lang="en-US" dirty="0" smtClean="0"/>
              <a:t>Custom splits allow the split to be based on a standard or custom currency field on the opportunity.  The example</a:t>
            </a:r>
            <a:r>
              <a:rPr lang="en-US" baseline="0" dirty="0" smtClean="0"/>
              <a:t> show the Margin custom field. </a:t>
            </a:r>
            <a:r>
              <a:rPr lang="en-US" dirty="0" smtClean="0"/>
              <a:t>Split types can be based on most opportunity currency fields, including custom fields and roll-up summary fields, but not formula currency fields.</a:t>
            </a:r>
          </a:p>
          <a:p>
            <a:pPr marL="239367" indent="-239367"/>
            <a:endParaRPr lang="en-US" dirty="0" smtClean="0"/>
          </a:p>
          <a:p>
            <a:r>
              <a:rPr lang="en-US" dirty="0" smtClean="0"/>
              <a:t>With Collaborative</a:t>
            </a:r>
            <a:r>
              <a:rPr lang="en-US" baseline="0" dirty="0" smtClean="0"/>
              <a:t> Forecasts, you can forecast on Revenue splits, Overlay splits, and </a:t>
            </a:r>
            <a:r>
              <a:rPr lang="en-US" dirty="0"/>
              <a:t>opportunity currency fields.</a:t>
            </a:r>
          </a:p>
          <a:p>
            <a:pPr lvl="1"/>
            <a:r>
              <a:rPr lang="en-US" dirty="0"/>
              <a:t>You can only forecast on revenue (not quantity).</a:t>
            </a:r>
          </a:p>
          <a:p>
            <a:pPr lvl="1"/>
            <a:r>
              <a:rPr lang="en-US" dirty="0" smtClean="0"/>
              <a:t>If you do not use opportunity splits on your opportunity currency fields, the</a:t>
            </a:r>
            <a:r>
              <a:rPr lang="en-US" baseline="0" dirty="0" smtClean="0"/>
              <a:t> opportunity </a:t>
            </a:r>
            <a:r>
              <a:rPr lang="en-US" dirty="0" smtClean="0"/>
              <a:t> owner automatically receives a 100% split for the field. Your forecast</a:t>
            </a:r>
            <a:r>
              <a:rPr lang="en-US" baseline="0" dirty="0" smtClean="0"/>
              <a:t> is the same as if there were no splits.</a:t>
            </a:r>
          </a:p>
          <a:p>
            <a:pPr lvl="1"/>
            <a:r>
              <a:rPr lang="en-US" dirty="0" smtClean="0"/>
              <a:t>If you use opportunity splits on your opportunity currency fields, your forecast includes the splits.</a:t>
            </a:r>
            <a:endParaRPr lang="en-US" dirty="0"/>
          </a:p>
          <a:p>
            <a:pPr defTabSz="957468">
              <a:defRPr/>
            </a:pPr>
            <a:endParaRPr lang="en-US" dirty="0" smtClean="0"/>
          </a:p>
          <a:p>
            <a:pPr lvl="1">
              <a:buNone/>
            </a:pPr>
            <a:r>
              <a:rPr lang="en-US" b="1" dirty="0"/>
              <a:t>Suggestions:</a:t>
            </a:r>
          </a:p>
          <a:p>
            <a:r>
              <a:rPr lang="en-US" baseline="0" dirty="0" smtClean="0"/>
              <a:t>Ask students for examples of other standard or custom opportunity currency fields that clients might want to forecast on?</a:t>
            </a:r>
          </a:p>
          <a:p>
            <a:r>
              <a:rPr lang="en-US" baseline="0" dirty="0" smtClean="0"/>
              <a:t>Possible answers: Expected Revenue (standard field), </a:t>
            </a:r>
            <a:r>
              <a:rPr lang="en-US" dirty="0" smtClean="0"/>
              <a:t>Monthly Recurring Revenue (custom field)</a:t>
            </a:r>
            <a:r>
              <a:rPr lang="en-US" baseline="0" dirty="0" smtClean="0"/>
              <a:t>,</a:t>
            </a:r>
            <a:r>
              <a:rPr lang="en-US" dirty="0" smtClean="0"/>
              <a:t> Annual Contract Value (custom field)</a:t>
            </a:r>
            <a:endParaRPr lang="en-US" dirty="0"/>
          </a:p>
          <a:p>
            <a:endParaRPr lang="en-US" dirty="0"/>
          </a:p>
          <a:p>
            <a:pPr marL="239367" indent="-239367"/>
            <a:endParaRPr lang="en-US"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64</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548864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65</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511289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r>
              <a:rPr lang="en-US" dirty="0" smtClean="0"/>
              <a:t>For</a:t>
            </a:r>
            <a:r>
              <a:rPr lang="en-US" baseline="0" dirty="0" smtClean="0"/>
              <a:t> each business requirement, ask the students whether they would recommend Customizable Forecasting or Collaborative Forecasts as the solution.</a:t>
            </a:r>
            <a:endParaRPr lang="en-US" dirty="0" smtClean="0"/>
          </a:p>
          <a:p>
            <a:endParaRPr lang="en-US" dirty="0" smtClean="0"/>
          </a:p>
          <a:p>
            <a:r>
              <a:rPr lang="en-US" dirty="0" smtClean="0"/>
              <a:t>Requirement:</a:t>
            </a:r>
            <a:r>
              <a:rPr lang="en-US" baseline="0" dirty="0" smtClean="0"/>
              <a:t> </a:t>
            </a:r>
            <a:r>
              <a:rPr lang="en-US" dirty="0"/>
              <a:t>The sales team wants the forecast to include probability in the revenue calculation</a:t>
            </a:r>
            <a:r>
              <a:rPr lang="en-US" dirty="0" smtClean="0"/>
              <a:t>.</a:t>
            </a:r>
          </a:p>
          <a:p>
            <a:pPr defTabSz="957468">
              <a:defRPr/>
            </a:pPr>
            <a:r>
              <a:rPr lang="en-US" dirty="0" smtClean="0"/>
              <a:t>Solution: Collaborative Forecasts –</a:t>
            </a:r>
            <a:r>
              <a:rPr lang="en-US" baseline="0" dirty="0" smtClean="0"/>
              <a:t> </a:t>
            </a:r>
            <a:r>
              <a:rPr lang="en-US" dirty="0" smtClean="0"/>
              <a:t>The </a:t>
            </a:r>
            <a:r>
              <a:rPr lang="en-US" b="1" dirty="0" smtClean="0"/>
              <a:t>Expected Revenue </a:t>
            </a:r>
            <a:r>
              <a:rPr lang="en-US" dirty="0" smtClean="0"/>
              <a:t>field is a standard opportunity field which multiplies the </a:t>
            </a:r>
            <a:r>
              <a:rPr lang="en-US" b="1" dirty="0" smtClean="0"/>
              <a:t>Amount</a:t>
            </a:r>
            <a:r>
              <a:rPr lang="en-US" dirty="0" smtClean="0"/>
              <a:t> and </a:t>
            </a:r>
            <a:r>
              <a:rPr lang="en-US" b="1" dirty="0" smtClean="0"/>
              <a:t>Probability</a:t>
            </a:r>
            <a:r>
              <a:rPr lang="en-US" dirty="0" smtClean="0"/>
              <a:t> fields. Use Collaborative</a:t>
            </a:r>
            <a:r>
              <a:rPr lang="en-US" baseline="0" dirty="0" smtClean="0"/>
              <a:t> Forecasts to display the Expected Revenue field in the forecast.</a:t>
            </a:r>
          </a:p>
          <a:p>
            <a:endParaRPr lang="en-US" dirty="0" smtClean="0"/>
          </a:p>
          <a:p>
            <a:pPr defTabSz="957468">
              <a:defRPr/>
            </a:pPr>
            <a:r>
              <a:rPr lang="en-US" dirty="0" smtClean="0"/>
              <a:t>Requirement:</a:t>
            </a:r>
            <a:r>
              <a:rPr lang="en-US" baseline="0" dirty="0" smtClean="0"/>
              <a:t> </a:t>
            </a:r>
            <a:r>
              <a:rPr lang="en-US" dirty="0" smtClean="0"/>
              <a:t>The sales</a:t>
            </a:r>
            <a:r>
              <a:rPr lang="en-US" baseline="0" dirty="0" smtClean="0"/>
              <a:t> team wants to f</a:t>
            </a:r>
            <a:r>
              <a:rPr lang="en-US" dirty="0" smtClean="0"/>
              <a:t>orecast based on the expected sales revenue and projected number of units sold each quarter.</a:t>
            </a:r>
          </a:p>
          <a:p>
            <a:r>
              <a:rPr lang="en-US" dirty="0" smtClean="0"/>
              <a:t>Solution: Customizable</a:t>
            </a:r>
            <a:r>
              <a:rPr lang="en-US" baseline="0" dirty="0" smtClean="0"/>
              <a:t> Forecasting OR Collaborative Forecasts. Both </a:t>
            </a:r>
            <a:r>
              <a:rPr lang="en-US" dirty="0" smtClean="0"/>
              <a:t>Customizable</a:t>
            </a:r>
            <a:r>
              <a:rPr lang="en-US" baseline="0" dirty="0" smtClean="0"/>
              <a:t> Forecasting and Collaborative Forecasts support this requirement. You would need to dig deeper into their requirements to understand which solution to implement.</a:t>
            </a:r>
            <a:endParaRPr lang="en-US" dirty="0" smtClean="0"/>
          </a:p>
          <a:p>
            <a:endParaRPr lang="en-US" dirty="0" smtClean="0"/>
          </a:p>
          <a:p>
            <a:pPr defTabSz="957468">
              <a:defRPr/>
            </a:pPr>
            <a:r>
              <a:rPr lang="en-US" dirty="0" smtClean="0"/>
              <a:t>Requirement:</a:t>
            </a:r>
            <a:r>
              <a:rPr lang="en-US" baseline="0" dirty="0" smtClean="0"/>
              <a:t> </a:t>
            </a:r>
            <a:r>
              <a:rPr lang="en-US" dirty="0" smtClean="0"/>
              <a:t>The sales team wants to track the percentage of quota attainment for sales reps and managers.</a:t>
            </a:r>
          </a:p>
          <a:p>
            <a:r>
              <a:rPr lang="en-US" dirty="0" smtClean="0"/>
              <a:t>Solution: Customizable</a:t>
            </a:r>
            <a:r>
              <a:rPr lang="en-US" baseline="0" dirty="0" smtClean="0"/>
              <a:t> Forecasting OR Collaborative Forecasts. Both </a:t>
            </a:r>
            <a:r>
              <a:rPr lang="en-US" dirty="0" smtClean="0"/>
              <a:t>Customizable</a:t>
            </a:r>
            <a:r>
              <a:rPr lang="en-US" baseline="0" dirty="0" smtClean="0"/>
              <a:t> Forecasting and Collaborative Forecasts support this requirement. You would need to dig deeper into their requirements to understand which solution to implement.</a:t>
            </a:r>
            <a:endParaRPr lang="en-US" dirty="0" smtClean="0"/>
          </a:p>
          <a:p>
            <a:r>
              <a:rPr lang="en-US" dirty="0" smtClean="0"/>
              <a:t> </a:t>
            </a:r>
          </a:p>
          <a:p>
            <a:r>
              <a:rPr lang="en-US" dirty="0" smtClean="0"/>
              <a:t>Requirement: The sales team wants to include opportunity</a:t>
            </a:r>
            <a:r>
              <a:rPr lang="en-US" baseline="0" dirty="0" smtClean="0"/>
              <a:t> </a:t>
            </a:r>
            <a:r>
              <a:rPr lang="en-US" dirty="0" smtClean="0"/>
              <a:t>revenue</a:t>
            </a:r>
            <a:r>
              <a:rPr lang="en-US" baseline="0" dirty="0" smtClean="0"/>
              <a:t> splits in the forecast.</a:t>
            </a:r>
            <a:endParaRPr lang="en-US" dirty="0" smtClean="0"/>
          </a:p>
          <a:p>
            <a:r>
              <a:rPr lang="en-US" dirty="0" smtClean="0"/>
              <a:t>Solution: Collaborative Forecasts</a:t>
            </a:r>
            <a:r>
              <a:rPr lang="en-US" baseline="0" dirty="0" smtClean="0"/>
              <a:t> – Use Collaborative Forecasts to display the </a:t>
            </a:r>
            <a:r>
              <a:rPr lang="en-US" dirty="0"/>
              <a:t>expected revenue including the opportunity revenue split amount.</a:t>
            </a:r>
            <a:endParaRPr lang="en-US" dirty="0" smtClean="0"/>
          </a:p>
          <a:p>
            <a:endParaRPr lang="en-US" dirty="0" smtClean="0"/>
          </a:p>
          <a:p>
            <a:pPr>
              <a:lnSpc>
                <a:spcPct val="90000"/>
              </a:lnSpc>
            </a:pPr>
            <a:r>
              <a:rPr lang="en-US" dirty="0" smtClean="0"/>
              <a:t>Requirement:</a:t>
            </a:r>
            <a:r>
              <a:rPr lang="en-US" baseline="0" dirty="0" smtClean="0"/>
              <a:t> </a:t>
            </a:r>
            <a:r>
              <a:rPr lang="en-US" sz="1000" kern="1200" dirty="0" smtClean="0">
                <a:solidFill>
                  <a:schemeClr val="tx1"/>
                </a:solidFill>
                <a:latin typeface="Salesforce Sans" panose="020B0505020202020203" pitchFamily="34" charset="0"/>
                <a:ea typeface="+mn-ea"/>
                <a:cs typeface="Arial" pitchFamily="34" charset="0"/>
              </a:rPr>
              <a:t>The sales team needs to run custom reports.</a:t>
            </a:r>
          </a:p>
          <a:p>
            <a:r>
              <a:rPr lang="en-US" dirty="0" smtClean="0"/>
              <a:t>Solution: Collaborative Forecasts</a:t>
            </a:r>
            <a:r>
              <a:rPr lang="en-US" baseline="0" dirty="0" smtClean="0"/>
              <a:t>  – Only </a:t>
            </a:r>
            <a:r>
              <a:rPr lang="en-US" dirty="0" smtClean="0"/>
              <a:t>Collaborative Forecasts</a:t>
            </a:r>
            <a:r>
              <a:rPr lang="en-US" baseline="0" dirty="0" smtClean="0"/>
              <a:t> supports custom report types.</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66</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8824670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endParaRPr lang="en-US" dirty="0" smtClean="0">
              <a:solidFill>
                <a:schemeClr val="tx1"/>
              </a:solidFill>
            </a:endParaRPr>
          </a:p>
        </p:txBody>
      </p:sp>
      <p:sp>
        <p:nvSpPr>
          <p:cNvPr id="4" name="Footer Placeholder 3"/>
          <p:cNvSpPr>
            <a:spLocks noGrp="1"/>
          </p:cNvSpPr>
          <p:nvPr>
            <p:ph type="ftr" sz="quarter" idx="10"/>
          </p:nvPr>
        </p:nvSpPr>
        <p:spPr/>
        <p:txBody>
          <a:bodyPr/>
          <a:lstStyle/>
          <a:p>
            <a:r>
              <a:rPr lang="en-US" sz="800" dirty="0">
                <a:solidFill>
                  <a:prstClr val="black"/>
                </a:solidFill>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solidFill>
                  <a:prstClr val="black"/>
                </a:solidFill>
              </a:rPr>
              <a:pPr algn="ctr"/>
              <a:t>68</a:t>
            </a:fld>
            <a:endParaRPr lang="en-US" sz="800" dirty="0">
              <a:solidFill>
                <a:prstClr val="black"/>
              </a:solidFill>
            </a:endParaRPr>
          </a:p>
        </p:txBody>
      </p:sp>
      <p:sp>
        <p:nvSpPr>
          <p:cNvPr id="6" name="Header Placeholder 5"/>
          <p:cNvSpPr>
            <a:spLocks noGrp="1"/>
          </p:cNvSpPr>
          <p:nvPr>
            <p:ph type="hdr" sz="quarter" idx="12"/>
          </p:nvPr>
        </p:nvSpPr>
        <p:spPr/>
        <p:txBody>
          <a:bodyPr/>
          <a:lstStyle/>
          <a:p>
            <a:pPr algn="r"/>
            <a:r>
              <a:rPr lang="en-US" sz="800" dirty="0">
                <a:solidFill>
                  <a:prstClr val="black"/>
                </a:solidFill>
              </a:rPr>
              <a:t>Course Title Goes Here</a:t>
            </a:r>
          </a:p>
        </p:txBody>
      </p:sp>
    </p:spTree>
    <p:extLst>
      <p:ext uri="{BB962C8B-B14F-4D97-AF65-F5344CB8AC3E}">
        <p14:creationId xmlns:p14="http://schemas.microsoft.com/office/powerpoint/2010/main" val="1813687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a:buFontTx/>
              <a:buNone/>
            </a:pPr>
            <a:r>
              <a:rPr lang="en-US" b="1" dirty="0" smtClean="0"/>
              <a:t>Suggestions</a:t>
            </a:r>
            <a:r>
              <a:rPr lang="en-US" b="1" baseline="0" dirty="0" smtClean="0"/>
              <a:t>:</a:t>
            </a:r>
          </a:p>
          <a:p>
            <a:pPr>
              <a:buNone/>
            </a:pPr>
            <a:r>
              <a:rPr lang="en-US" dirty="0" smtClean="0">
                <a:ea typeface="Segoe UI" pitchFamily="34" charset="0"/>
              </a:rPr>
              <a:t>Ask</a:t>
            </a:r>
            <a:r>
              <a:rPr lang="en-US" baseline="0" dirty="0" smtClean="0">
                <a:ea typeface="Segoe UI" pitchFamily="34" charset="0"/>
              </a:rPr>
              <a:t> the students what questions they might ask the client to discover the information reps </a:t>
            </a:r>
            <a:r>
              <a:rPr lang="en-CA" dirty="0" smtClean="0">
                <a:ea typeface="Segoe UI" pitchFamily="34" charset="0"/>
              </a:rPr>
              <a:t>need to share to work together and sell</a:t>
            </a:r>
            <a:r>
              <a:rPr lang="en-CA" baseline="0" dirty="0" smtClean="0">
                <a:ea typeface="Segoe UI" pitchFamily="34" charset="0"/>
              </a:rPr>
              <a:t> </a:t>
            </a:r>
            <a:r>
              <a:rPr lang="en-CA" dirty="0" smtClean="0">
                <a:ea typeface="Segoe UI" pitchFamily="34" charset="0"/>
              </a:rPr>
              <a:t>efficiently</a:t>
            </a:r>
            <a:r>
              <a:rPr lang="en-US" baseline="0" dirty="0" smtClean="0">
                <a:ea typeface="Segoe UI" pitchFamily="34" charset="0"/>
              </a:rPr>
              <a:t>.</a:t>
            </a:r>
          </a:p>
          <a:p>
            <a:pPr>
              <a:buNone/>
            </a:pPr>
            <a:endParaRPr lang="en-US" dirty="0" smtClean="0">
              <a:ea typeface="Segoe UI" pitchFamily="34" charset="0"/>
            </a:endParaRPr>
          </a:p>
          <a:p>
            <a:pPr>
              <a:buNone/>
            </a:pPr>
            <a:r>
              <a:rPr lang="en-US" dirty="0" smtClean="0">
                <a:ea typeface="Segoe UI" pitchFamily="34" charset="0"/>
              </a:rPr>
              <a:t>Potential discovery questions: </a:t>
            </a:r>
          </a:p>
          <a:p>
            <a:pPr>
              <a:buFont typeface="Wingdings" pitchFamily="2" charset="2"/>
              <a:buChar char="§"/>
            </a:pPr>
            <a:r>
              <a:rPr lang="en-CA" dirty="0" smtClean="0">
                <a:ea typeface="Segoe UI" pitchFamily="34" charset="0"/>
              </a:rPr>
              <a:t>What information do reps share when working deals?</a:t>
            </a:r>
          </a:p>
          <a:p>
            <a:pPr>
              <a:buFont typeface="Wingdings" pitchFamily="2" charset="2"/>
              <a:buChar char="§"/>
            </a:pPr>
            <a:r>
              <a:rPr lang="en-CA" dirty="0" smtClean="0">
                <a:ea typeface="Segoe UI" pitchFamily="34" charset="0"/>
              </a:rPr>
              <a:t>How is email used in the sales process?</a:t>
            </a:r>
          </a:p>
          <a:p>
            <a:pPr>
              <a:buFont typeface="Wingdings" pitchFamily="2" charset="2"/>
              <a:buChar char="§"/>
            </a:pPr>
            <a:r>
              <a:rPr lang="en-CA" dirty="0" smtClean="0">
                <a:ea typeface="Segoe UI" pitchFamily="34" charset="0"/>
              </a:rPr>
              <a:t>What do reps need to be more productive on the road?</a:t>
            </a:r>
          </a:p>
          <a:p>
            <a:pPr>
              <a:buFont typeface="Wingdings" pitchFamily="2" charset="2"/>
              <a:buChar char="§"/>
            </a:pPr>
            <a:r>
              <a:rPr lang="en-CA" dirty="0" smtClean="0">
                <a:ea typeface="Segoe UI" pitchFamily="34" charset="0"/>
              </a:rPr>
              <a:t>How do reps communicate with customers?</a:t>
            </a:r>
          </a:p>
          <a:p>
            <a:pPr>
              <a:buFont typeface="Wingdings" pitchFamily="2" charset="2"/>
              <a:buChar char="§"/>
            </a:pPr>
            <a:r>
              <a:rPr lang="en-CA" dirty="0" smtClean="0">
                <a:ea typeface="Segoe UI" pitchFamily="34" charset="0"/>
              </a:rPr>
              <a:t>How do you measure sales performance and productivity?</a:t>
            </a:r>
          </a:p>
          <a:p>
            <a:pPr marL="0" lvl="1" indent="-228571" defTabSz="914287">
              <a:buNone/>
              <a:defRPr/>
            </a:pPr>
            <a:endParaRPr lang="en-US" dirty="0"/>
          </a:p>
          <a:p>
            <a:pPr marL="0" lvl="1" indent="-228571" defTabSz="914287">
              <a:buNone/>
              <a:defRPr/>
            </a:pPr>
            <a:endParaRPr lang="en-US" dirty="0"/>
          </a:p>
          <a:p>
            <a:pPr marL="0" lvl="1" indent="-228571" defTabSz="914287">
              <a:buNone/>
              <a:defRPr/>
            </a:pPr>
            <a:r>
              <a:rPr lang="en-US" b="1" dirty="0"/>
              <a:t>Extra materials:</a:t>
            </a:r>
          </a:p>
          <a:p>
            <a:pPr marL="0" lvl="1" indent="-228571" defTabSz="914287">
              <a:buNone/>
              <a:defRPr/>
            </a:pPr>
            <a:r>
              <a:rPr lang="en-US" dirty="0"/>
              <a:t>Some common sales productivity KPIs and how they would measure success using features in Salesforce:</a:t>
            </a:r>
          </a:p>
          <a:p>
            <a:pPr marL="0" lvl="1" indent="-228571" defTabSz="914287">
              <a:defRPr/>
            </a:pPr>
            <a:r>
              <a:rPr lang="en-US" dirty="0"/>
              <a:t>Reduce time to close a deal - Number of activities by opportunity (</a:t>
            </a:r>
            <a:r>
              <a:rPr lang="en-US" kern="0" dirty="0">
                <a:solidFill>
                  <a:schemeClr val="bg2">
                    <a:lumMod val="75000"/>
                  </a:schemeClr>
                </a:solidFill>
              </a:rPr>
              <a:t>Activities with opportunities custom report)</a:t>
            </a:r>
            <a:endParaRPr lang="en-US" dirty="0"/>
          </a:p>
          <a:p>
            <a:pPr marL="0" lvl="1" indent="-228571" defTabSz="914287">
              <a:defRPr/>
            </a:pPr>
            <a:r>
              <a:rPr lang="en-US" kern="0" dirty="0">
                <a:solidFill>
                  <a:schemeClr val="bg2">
                    <a:lumMod val="75000"/>
                  </a:schemeClr>
                </a:solidFill>
              </a:rPr>
              <a:t>Increase time selling </a:t>
            </a:r>
            <a:r>
              <a:rPr lang="en-US" dirty="0"/>
              <a:t>-</a:t>
            </a:r>
            <a:r>
              <a:rPr lang="en-US" kern="0" dirty="0">
                <a:solidFill>
                  <a:schemeClr val="bg2">
                    <a:lumMod val="75000"/>
                  </a:schemeClr>
                </a:solidFill>
              </a:rPr>
              <a:t> </a:t>
            </a:r>
            <a:r>
              <a:rPr lang="en-US" dirty="0"/>
              <a:t>Number of activities by rep (Activity report), Number of deals won, lost, in-progress (Opportunity report by rep)</a:t>
            </a:r>
          </a:p>
          <a:p>
            <a:pPr marL="0" lvl="1" indent="-228571" defTabSz="914287">
              <a:defRPr/>
            </a:pPr>
            <a:r>
              <a:rPr lang="en-US" dirty="0"/>
              <a:t>Increase number of closed deals - Number of closed won sales deals (</a:t>
            </a:r>
            <a:r>
              <a:rPr lang="en-US" kern="0" dirty="0">
                <a:solidFill>
                  <a:schemeClr val="bg2">
                    <a:lumMod val="75000"/>
                  </a:schemeClr>
                </a:solidFill>
              </a:rPr>
              <a:t>Opportunity Pipeline standard report)</a:t>
            </a:r>
          </a:p>
          <a:p>
            <a:endParaRPr lang="en-US" dirty="0" smtClean="0"/>
          </a:p>
          <a:p>
            <a:endParaRPr lang="en-US" dirty="0" smtClean="0"/>
          </a:p>
          <a:p>
            <a:r>
              <a:rPr lang="en-CA" dirty="0" smtClean="0">
                <a:ea typeface="Segoe UI" pitchFamily="34" charset="0"/>
              </a:rPr>
              <a:t>The sales team needs to collaborate and share information to sell more efficiently. </a:t>
            </a:r>
            <a:endParaRPr lang="en-US" dirty="0" smtClean="0">
              <a:ea typeface="Segoe UI" pitchFamily="34" charset="0"/>
            </a:endParaRPr>
          </a:p>
          <a:p>
            <a:pPr>
              <a:buNone/>
            </a:pPr>
            <a:r>
              <a:rPr lang="en-US" dirty="0" smtClean="0">
                <a:ea typeface="Segoe UI" pitchFamily="34" charset="0"/>
              </a:rPr>
              <a:t>Potential discovery questions: </a:t>
            </a:r>
          </a:p>
          <a:p>
            <a:pPr>
              <a:buFont typeface="Wingdings" pitchFamily="2" charset="2"/>
              <a:buChar char="§"/>
            </a:pPr>
            <a:endParaRPr lang="en-US" dirty="0" smtClean="0">
              <a:ea typeface="Segoe UI" pitchFamily="34" charset="0"/>
            </a:endParaRPr>
          </a:p>
          <a:p>
            <a:r>
              <a:rPr lang="en-US" dirty="0" smtClean="0">
                <a:ea typeface="Segoe UI" pitchFamily="34" charset="0"/>
              </a:rPr>
              <a:t>What other questions do you ask to discover the metrics that are important to your client? </a:t>
            </a:r>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69</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5501657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fontScale="92500" lnSpcReduction="10000"/>
          </a:bodyPr>
          <a:lstStyle/>
          <a:p>
            <a:pPr defTabSz="957468">
              <a:defRPr/>
            </a:pPr>
            <a:r>
              <a:rPr lang="en-US" b="1" dirty="0" smtClean="0"/>
              <a:t>Teaching Points:</a:t>
            </a:r>
          </a:p>
          <a:p>
            <a:r>
              <a:rPr lang="en-US" dirty="0" smtClean="0"/>
              <a:t>For</a:t>
            </a:r>
            <a:r>
              <a:rPr lang="en-US" baseline="0" dirty="0" smtClean="0"/>
              <a:t> each business requirement, ask the students what elements they would include in a solution. This may be a discussion about what considerations and factors should be considered in cases where there are multiple potential solutions.</a:t>
            </a:r>
          </a:p>
          <a:p>
            <a:endParaRPr lang="en-US" dirty="0" smtClean="0"/>
          </a:p>
          <a:p>
            <a:pPr defTabSz="957468">
              <a:defRPr/>
            </a:pPr>
            <a:r>
              <a:rPr lang="en-US" dirty="0" smtClean="0"/>
              <a:t>Requirement:</a:t>
            </a:r>
            <a:r>
              <a:rPr lang="en-US" baseline="0" dirty="0" smtClean="0"/>
              <a:t> </a:t>
            </a:r>
            <a:r>
              <a:rPr lang="en-US" dirty="0"/>
              <a:t>The VP of Global Sales wants to be notified when high value opportunities reach the later stages of the sales process</a:t>
            </a:r>
            <a:r>
              <a:rPr lang="en-US" sz="1100" dirty="0"/>
              <a:t>. </a:t>
            </a:r>
            <a:endParaRPr lang="en-US" dirty="0" smtClean="0"/>
          </a:p>
          <a:p>
            <a:pPr defTabSz="957468">
              <a:defRPr/>
            </a:pPr>
            <a:r>
              <a:rPr lang="en-US" dirty="0" smtClean="0"/>
              <a:t>Solution:</a:t>
            </a:r>
            <a:r>
              <a:rPr lang="en-US" baseline="0" dirty="0" smtClean="0"/>
              <a:t> Use a big deal alert to </a:t>
            </a:r>
            <a:r>
              <a:rPr lang="en-US" dirty="0"/>
              <a:t>automatically notify the VP of Global Sales. A Big Deal Alert is an automated email that includes a snapshot of an opportunity that has reached a given threshold. You can set your threshold by entering a trigger amount and probability. The email will be sent when both triggers are met or exceeded. Note – This could also be done with a workflow rule and an email alert.</a:t>
            </a:r>
            <a:endParaRPr lang="en-US" baseline="0" dirty="0" smtClean="0"/>
          </a:p>
          <a:p>
            <a:endParaRPr lang="en-US" dirty="0" smtClean="0"/>
          </a:p>
          <a:p>
            <a:pPr defTabSz="957468">
              <a:defRPr/>
            </a:pPr>
            <a:r>
              <a:rPr lang="en-US" dirty="0" smtClean="0"/>
              <a:t>Requirement:</a:t>
            </a:r>
            <a:r>
              <a:rPr lang="en-US" baseline="0" dirty="0" smtClean="0"/>
              <a:t> </a:t>
            </a:r>
            <a:r>
              <a:rPr lang="en-GB" dirty="0" smtClean="0">
                <a:solidFill>
                  <a:schemeClr val="tx1"/>
                </a:solidFill>
              </a:rPr>
              <a:t>Sales reps want to easily</a:t>
            </a:r>
            <a:r>
              <a:rPr lang="en-GB" baseline="0" dirty="0" smtClean="0">
                <a:solidFill>
                  <a:schemeClr val="tx1"/>
                </a:solidFill>
              </a:rPr>
              <a:t> find other opportunities that were won against the same competitors. </a:t>
            </a:r>
          </a:p>
          <a:p>
            <a:pPr defTabSz="957468">
              <a:defRPr/>
            </a:pPr>
            <a:r>
              <a:rPr lang="en-US" dirty="0" smtClean="0"/>
              <a:t>Solution:</a:t>
            </a:r>
            <a:r>
              <a:rPr lang="en-US" baseline="0" dirty="0" smtClean="0"/>
              <a:t> </a:t>
            </a:r>
            <a:r>
              <a:rPr lang="en-US" dirty="0"/>
              <a:t>Use the Similar Opportunities feature to allow users to find Closed/Won opportunities that match the attributes of an opportunity they're currently viewing, and add them to the Similar Opportunities related list on that opportunity's record. </a:t>
            </a:r>
            <a:endParaRPr lang="en-US" dirty="0" smtClean="0"/>
          </a:p>
          <a:p>
            <a:endParaRPr lang="en-US" dirty="0" smtClean="0"/>
          </a:p>
          <a:p>
            <a:pPr defTabSz="957468">
              <a:defRPr/>
            </a:pPr>
            <a:r>
              <a:rPr lang="en-US" dirty="0" smtClean="0"/>
              <a:t>Requirement:</a:t>
            </a:r>
            <a:r>
              <a:rPr lang="en-US" baseline="0" dirty="0" smtClean="0"/>
              <a:t> </a:t>
            </a:r>
            <a:r>
              <a:rPr lang="en-GB" dirty="0"/>
              <a:t>The account owner needs to be notified</a:t>
            </a:r>
            <a:r>
              <a:rPr lang="en-GB" dirty="0" smtClean="0">
                <a:solidFill>
                  <a:schemeClr val="tx1"/>
                </a:solidFill>
              </a:rPr>
              <a:t> when a new opportunity is created for one of their key customers. </a:t>
            </a:r>
            <a:endParaRPr lang="en-US" dirty="0" smtClean="0"/>
          </a:p>
          <a:p>
            <a:pPr defTabSz="957468">
              <a:defRPr/>
            </a:pPr>
            <a:r>
              <a:rPr lang="en-US" dirty="0" smtClean="0"/>
              <a:t>Solution:</a:t>
            </a:r>
            <a:r>
              <a:rPr lang="en-US" baseline="0" dirty="0" smtClean="0"/>
              <a:t> Create a workflow rule with an email alert.</a:t>
            </a:r>
          </a:p>
          <a:p>
            <a:pPr defTabSz="957468">
              <a:defRPr/>
            </a:pPr>
            <a:endParaRPr lang="en-US" dirty="0" smtClean="0">
              <a:solidFill>
                <a:schemeClr val="tx1"/>
              </a:solidFill>
            </a:endParaRPr>
          </a:p>
          <a:p>
            <a:r>
              <a:rPr lang="en-US" dirty="0" smtClean="0"/>
              <a:t>Requirement:</a:t>
            </a:r>
            <a:r>
              <a:rPr lang="en-US" baseline="0" dirty="0" smtClean="0"/>
              <a:t> The sales team wants to </a:t>
            </a:r>
            <a:r>
              <a:rPr lang="en-GB" baseline="0" dirty="0" smtClean="0">
                <a:solidFill>
                  <a:schemeClr val="tx1"/>
                </a:solidFill>
              </a:rPr>
              <a:t>r</a:t>
            </a:r>
            <a:r>
              <a:rPr lang="en-GB" dirty="0" smtClean="0">
                <a:solidFill>
                  <a:schemeClr val="tx1"/>
                </a:solidFill>
              </a:rPr>
              <a:t>educe the time it takes for sales managers to accept or reject discount approvals. </a:t>
            </a:r>
            <a:endParaRPr lang="en-US" dirty="0" smtClean="0"/>
          </a:p>
          <a:p>
            <a:pPr defTabSz="957468">
              <a:defRPr/>
            </a:pPr>
            <a:r>
              <a:rPr lang="en-US" dirty="0" smtClean="0"/>
              <a:t>Solution:</a:t>
            </a:r>
            <a:r>
              <a:rPr lang="en-US" baseline="0" dirty="0" smtClean="0"/>
              <a:t> </a:t>
            </a:r>
          </a:p>
          <a:p>
            <a:pPr marL="482059" lvl="1" indent="-239367" defTabSz="957468">
              <a:buFont typeface="+mj-lt"/>
              <a:buAutoNum type="arabicPeriod"/>
              <a:defRPr/>
            </a:pPr>
            <a:r>
              <a:rPr lang="en-US" b="0" baseline="0" dirty="0" smtClean="0">
                <a:solidFill>
                  <a:srgbClr val="000000"/>
                </a:solidFill>
                <a:ea typeface="Arial" pitchFamily="-112" charset="0"/>
                <a:cs typeface="Arial" pitchFamily="-112" charset="0"/>
                <a:sym typeface="Arial" pitchFamily="-112" charset="0"/>
              </a:rPr>
              <a:t>Enable Chatter Approvals. This feature allows </a:t>
            </a:r>
            <a:r>
              <a:rPr lang="en-US" b="0" baseline="0" dirty="0" smtClean="0">
                <a:solidFill>
                  <a:schemeClr val="tx1"/>
                </a:solidFill>
                <a:ea typeface="+mn-ea"/>
                <a:sym typeface="Arial" pitchFamily="-112" charset="0"/>
              </a:rPr>
              <a:t>a</a:t>
            </a:r>
            <a:r>
              <a:rPr lang="en-US" dirty="0" smtClean="0"/>
              <a:t>pproval request posts to appear in the Chatter feed.</a:t>
            </a:r>
            <a:r>
              <a:rPr lang="en-US" baseline="0" dirty="0" smtClean="0"/>
              <a:t> This allows sales managers to approve or reject discount approvals directly from the Chatter feed.</a:t>
            </a:r>
          </a:p>
          <a:p>
            <a:pPr marL="482059" lvl="1" indent="-239367" defTabSz="957468">
              <a:buFont typeface="+mj-lt"/>
              <a:buAutoNum type="arabicPeriod"/>
              <a:defRPr/>
            </a:pPr>
            <a:r>
              <a:rPr lang="en-US" b="0" baseline="0" dirty="0" smtClean="0">
                <a:solidFill>
                  <a:srgbClr val="000000"/>
                </a:solidFill>
                <a:ea typeface="Arial" pitchFamily="-112" charset="0"/>
                <a:cs typeface="Arial" pitchFamily="-112" charset="0"/>
                <a:sym typeface="Arial" pitchFamily="-112" charset="0"/>
              </a:rPr>
              <a:t>Designate Delegated Approvers who can approve requests on behalf of others who are unavailable or unable to complete the request. This will help to avoid delays if the sales manager is out of town or unable to approve the request. </a:t>
            </a:r>
          </a:p>
          <a:p>
            <a:pPr marL="482059" lvl="1" indent="-239367" defTabSz="957468">
              <a:buFont typeface="+mj-lt"/>
              <a:buAutoNum type="arabicPeriod"/>
              <a:defRPr/>
            </a:pPr>
            <a:r>
              <a:rPr lang="en-US" b="0" baseline="0" dirty="0" smtClean="0">
                <a:solidFill>
                  <a:srgbClr val="000000"/>
                </a:solidFill>
                <a:ea typeface="Arial" pitchFamily="-112" charset="0"/>
                <a:cs typeface="Arial" pitchFamily="-112" charset="0"/>
                <a:sym typeface="Arial" pitchFamily="-112" charset="0"/>
              </a:rPr>
              <a:t>Enable e</a:t>
            </a:r>
            <a:r>
              <a:rPr lang="en-US" b="0" dirty="0" smtClean="0">
                <a:solidFill>
                  <a:srgbClr val="000000"/>
                </a:solidFill>
                <a:ea typeface="Arial" pitchFamily="-112" charset="0"/>
                <a:cs typeface="Arial" pitchFamily="-112" charset="0"/>
                <a:sym typeface="Arial" pitchFamily="-112" charset="0"/>
              </a:rPr>
              <a:t>mail approval response</a:t>
            </a:r>
            <a:r>
              <a:rPr lang="en-US" b="0" baseline="0" dirty="0" smtClean="0">
                <a:solidFill>
                  <a:srgbClr val="000000"/>
                </a:solidFill>
                <a:ea typeface="Arial" pitchFamily="-112" charset="0"/>
                <a:cs typeface="Arial" pitchFamily="-112" charset="0"/>
                <a:sym typeface="Arial" pitchFamily="-112" charset="0"/>
              </a:rPr>
              <a:t>. This feature allows approver</a:t>
            </a:r>
            <a:r>
              <a:rPr lang="en-US" b="0" dirty="0" smtClean="0">
                <a:solidFill>
                  <a:srgbClr val="000000"/>
                </a:solidFill>
                <a:ea typeface="Arial" pitchFamily="-112" charset="0"/>
                <a:cs typeface="Arial" pitchFamily="-112" charset="0"/>
                <a:sym typeface="Arial" pitchFamily="-112" charset="0"/>
              </a:rPr>
              <a:t>s and delegated approvers to reply to the approval request email with one of the following words in the email body: APPROVE, APPROVED, YES, REJECT, REJECTED, NO. </a:t>
            </a:r>
            <a:r>
              <a:rPr lang="en-US" b="0" baseline="0" dirty="0" smtClean="0">
                <a:solidFill>
                  <a:srgbClr val="000000"/>
                </a:solidFill>
                <a:ea typeface="Arial" pitchFamily="-112" charset="0"/>
                <a:cs typeface="Arial" pitchFamily="-112" charset="0"/>
                <a:sym typeface="Arial" pitchFamily="-112" charset="0"/>
              </a:rPr>
              <a:t>Approver</a:t>
            </a:r>
            <a:r>
              <a:rPr lang="en-US" b="0" dirty="0" smtClean="0">
                <a:solidFill>
                  <a:srgbClr val="000000"/>
                </a:solidFill>
                <a:ea typeface="Arial" pitchFamily="-112" charset="0"/>
                <a:cs typeface="Arial" pitchFamily="-112" charset="0"/>
                <a:sym typeface="Arial" pitchFamily="-112" charset="0"/>
              </a:rPr>
              <a:t>s and delegated approvers can also add comments in the second line of the response</a:t>
            </a:r>
            <a:r>
              <a:rPr lang="en-US" dirty="0" smtClean="0"/>
              <a:t>. </a:t>
            </a:r>
            <a:endParaRPr lang="en-US" b="0" dirty="0" smtClean="0">
              <a:solidFill>
                <a:srgbClr val="000000"/>
              </a:solidFill>
              <a:ea typeface="Arial" pitchFamily="-112" charset="0"/>
              <a:cs typeface="Arial" pitchFamily="-112" charset="0"/>
              <a:sym typeface="Arial" pitchFamily="-112" charset="0"/>
            </a:endParaRPr>
          </a:p>
          <a:p>
            <a:pPr defTabSz="957468">
              <a:defRPr/>
            </a:pPr>
            <a:endParaRPr lang="en-US" baseline="0" dirty="0" smtClean="0"/>
          </a:p>
          <a:p>
            <a:endParaRPr lang="en-US"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70</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9264020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a:spcBef>
                <a:spcPts val="447"/>
              </a:spcBef>
              <a:buClr>
                <a:srgbClr val="000000"/>
              </a:buClr>
            </a:pPr>
            <a:r>
              <a:rPr lang="en-US" b="1" dirty="0" smtClean="0">
                <a:solidFill>
                  <a:srgbClr val="000000"/>
                </a:solidFill>
                <a:ea typeface="Arial" pitchFamily="-112" charset="0"/>
                <a:sym typeface="Arial" pitchFamily="-112" charset="0"/>
              </a:rPr>
              <a:t>Teaching Points:</a:t>
            </a:r>
          </a:p>
          <a:p>
            <a:pPr marL="239367" indent="-239367">
              <a:spcBef>
                <a:spcPts val="447"/>
              </a:spcBef>
              <a:buClr>
                <a:srgbClr val="000000"/>
              </a:buClr>
              <a:buFont typeface="Wingdings" pitchFamily="2" charset="2"/>
              <a:buChar char="§"/>
            </a:pPr>
            <a:r>
              <a:rPr lang="en-US" b="0" dirty="0" smtClean="0">
                <a:solidFill>
                  <a:srgbClr val="000000"/>
                </a:solidFill>
                <a:ea typeface="Arial" pitchFamily="-112" charset="0"/>
                <a:sym typeface="Arial" pitchFamily="-112" charset="0"/>
              </a:rPr>
              <a:t>Salesforce for Outlook is a</a:t>
            </a:r>
            <a:r>
              <a:rPr lang="en-US" b="0" baseline="0" dirty="0" smtClean="0">
                <a:solidFill>
                  <a:srgbClr val="000000"/>
                </a:solidFill>
                <a:ea typeface="Arial" pitchFamily="-112" charset="0"/>
                <a:sym typeface="Arial" pitchFamily="-112" charset="0"/>
              </a:rPr>
              <a:t>n application that runs in the background on your computer </a:t>
            </a:r>
            <a:r>
              <a:rPr lang="en-US" dirty="0">
                <a:solidFill>
                  <a:srgbClr val="000000"/>
                </a:solidFill>
                <a:sym typeface="Arial" pitchFamily="-112" charset="0"/>
              </a:rPr>
              <a:t>and is visible in the </a:t>
            </a:r>
            <a:r>
              <a:rPr lang="en-US" b="0" baseline="0" dirty="0" smtClean="0">
                <a:solidFill>
                  <a:srgbClr val="000000"/>
                </a:solidFill>
                <a:ea typeface="Arial" pitchFamily="-112" charset="0"/>
                <a:sym typeface="Arial" pitchFamily="-112" charset="0"/>
              </a:rPr>
              <a:t>Windows notification area.</a:t>
            </a:r>
          </a:p>
          <a:p>
            <a:pPr marL="239367" indent="-239367">
              <a:spcBef>
                <a:spcPts val="447"/>
              </a:spcBef>
              <a:buClr>
                <a:srgbClr val="000000"/>
              </a:buClr>
              <a:buFont typeface="Wingdings" pitchFamily="2" charset="2"/>
              <a:buChar char="§"/>
            </a:pPr>
            <a:r>
              <a:rPr lang="en-US" dirty="0"/>
              <a:t>The Salesforce side panel displays Salesforce records related to the people in your email’s To, From, and Cc fields.</a:t>
            </a:r>
          </a:p>
          <a:p>
            <a:pPr marL="482059" lvl="1" indent="-239367">
              <a:spcBef>
                <a:spcPts val="447"/>
              </a:spcBef>
              <a:buClr>
                <a:srgbClr val="000000"/>
              </a:buClr>
              <a:buFont typeface="Courier New" pitchFamily="49" charset="0"/>
              <a:buChar char="o"/>
            </a:pPr>
            <a:r>
              <a:rPr lang="en-GB" dirty="0"/>
              <a:t>View contact or lead details whenever you select or create an email, or event with invitees.</a:t>
            </a:r>
          </a:p>
          <a:p>
            <a:pPr marL="482059" lvl="1" indent="-239367">
              <a:spcBef>
                <a:spcPts val="447"/>
              </a:spcBef>
              <a:buClr>
                <a:srgbClr val="000000"/>
              </a:buClr>
              <a:buFont typeface="Courier New" pitchFamily="49" charset="0"/>
              <a:buChar char="o"/>
            </a:pPr>
            <a:r>
              <a:rPr lang="en-GB" dirty="0"/>
              <a:t>View activities, opportunities, and cases related to the displayed contact.</a:t>
            </a:r>
          </a:p>
          <a:p>
            <a:pPr marL="482059" lvl="1" indent="-239367">
              <a:spcBef>
                <a:spcPts val="447"/>
              </a:spcBef>
              <a:buClr>
                <a:srgbClr val="000000"/>
              </a:buClr>
              <a:buFont typeface="Courier New" pitchFamily="49" charset="0"/>
              <a:buChar char="o"/>
            </a:pPr>
            <a:r>
              <a:rPr lang="en-GB" dirty="0"/>
              <a:t>Click any record to go to its record detail page in </a:t>
            </a:r>
            <a:r>
              <a:rPr lang="en-GB" dirty="0" err="1"/>
              <a:t>Salesforce</a:t>
            </a:r>
            <a:r>
              <a:rPr lang="en-GB" dirty="0"/>
              <a:t>.</a:t>
            </a:r>
          </a:p>
          <a:p>
            <a:pPr marL="482059" lvl="1" indent="-239367">
              <a:spcBef>
                <a:spcPts val="447"/>
              </a:spcBef>
              <a:buClr>
                <a:srgbClr val="000000"/>
              </a:buClr>
              <a:buFont typeface="Courier New" pitchFamily="49" charset="0"/>
              <a:buChar char="o"/>
            </a:pPr>
            <a:r>
              <a:rPr lang="en-GB" dirty="0"/>
              <a:t>Add the selected email, event, or task to any of the displayed records with a single click.</a:t>
            </a:r>
          </a:p>
          <a:p>
            <a:pPr marL="482059" lvl="1" indent="-239367">
              <a:spcBef>
                <a:spcPts val="447"/>
              </a:spcBef>
              <a:buClr>
                <a:srgbClr val="000000"/>
              </a:buClr>
              <a:buFont typeface="Courier New" pitchFamily="49" charset="0"/>
              <a:buChar char="o"/>
            </a:pPr>
            <a:r>
              <a:rPr lang="en-US" dirty="0"/>
              <a:t>Create accounts, cases, contacts, leads, opportunities, and other types of records customized for your organization</a:t>
            </a:r>
            <a:r>
              <a:rPr lang="en-GB" dirty="0"/>
              <a:t>.</a:t>
            </a:r>
          </a:p>
          <a:p>
            <a:pPr marL="482059" lvl="1" indent="-239367">
              <a:spcBef>
                <a:spcPts val="447"/>
              </a:spcBef>
              <a:buClr>
                <a:srgbClr val="000000"/>
              </a:buClr>
              <a:buNone/>
            </a:pPr>
            <a:endParaRPr lang="en-GB" dirty="0"/>
          </a:p>
          <a:p>
            <a:pPr marL="239367" indent="-239367">
              <a:spcBef>
                <a:spcPts val="447"/>
              </a:spcBef>
              <a:buClr>
                <a:srgbClr val="000000"/>
              </a:buClr>
              <a:buFont typeface="Wingdings" pitchFamily="2" charset="2"/>
              <a:buChar char="§"/>
            </a:pPr>
            <a:r>
              <a:rPr lang="en-US" dirty="0">
                <a:solidFill>
                  <a:schemeClr val="bg2">
                    <a:lumMod val="50000"/>
                  </a:schemeClr>
                </a:solidFill>
              </a:rPr>
              <a:t>Users can view and edit (if allowed by the administrator) their personal Outlook configuration settings. These settings </a:t>
            </a:r>
            <a:r>
              <a:rPr lang="en-US" b="0" baseline="0" dirty="0" smtClean="0">
                <a:solidFill>
                  <a:srgbClr val="000000"/>
                </a:solidFill>
                <a:ea typeface="Arial" pitchFamily="-112" charset="0"/>
                <a:sym typeface="Arial" pitchFamily="-112" charset="0"/>
              </a:rPr>
              <a:t>determine what users can do with emails in Outlook, how data is synced, and what data is synced.</a:t>
            </a:r>
          </a:p>
          <a:p>
            <a:pPr marL="239367" indent="-239367">
              <a:spcBef>
                <a:spcPts val="447"/>
              </a:spcBef>
              <a:buClr>
                <a:srgbClr val="000000"/>
              </a:buClr>
              <a:buFont typeface="Wingdings" pitchFamily="2" charset="2"/>
              <a:buChar char="§"/>
            </a:pPr>
            <a:r>
              <a:rPr lang="en-US" sz="800" dirty="0">
                <a:solidFill>
                  <a:srgbClr val="000000"/>
                </a:solidFill>
                <a:sym typeface="Arial" pitchFamily="-112" charset="0"/>
              </a:rPr>
              <a:t>Users can specify their sync method:</a:t>
            </a:r>
          </a:p>
          <a:p>
            <a:pPr marL="482059" lvl="1" indent="-239367">
              <a:spcBef>
                <a:spcPts val="447"/>
              </a:spcBef>
              <a:buClr>
                <a:srgbClr val="000000"/>
              </a:buClr>
              <a:buFont typeface="Courier New" pitchFamily="49" charset="0"/>
              <a:buChar char="o"/>
            </a:pPr>
            <a:r>
              <a:rPr lang="en-US" dirty="0"/>
              <a:t>Manual—</a:t>
            </a:r>
            <a:r>
              <a:rPr lang="en-GB" dirty="0"/>
              <a:t>Only items that are manually assigned the “Sync with </a:t>
            </a:r>
            <a:r>
              <a:rPr lang="en-GB" dirty="0" err="1"/>
              <a:t>Salesforce</a:t>
            </a:r>
            <a:r>
              <a:rPr lang="en-GB" dirty="0"/>
              <a:t>” category will sync.</a:t>
            </a:r>
          </a:p>
          <a:p>
            <a:pPr marL="482059" lvl="1" indent="-239367">
              <a:spcBef>
                <a:spcPts val="447"/>
              </a:spcBef>
              <a:buClr>
                <a:srgbClr val="000000"/>
              </a:buClr>
              <a:buFont typeface="Courier New" pitchFamily="49" charset="0"/>
              <a:buChar char="o"/>
            </a:pPr>
            <a:r>
              <a:rPr lang="en-US" dirty="0"/>
              <a:t>Automatic—All items will sync unless users manually assign them </a:t>
            </a:r>
            <a:r>
              <a:rPr lang="en-GB" dirty="0"/>
              <a:t>the “Don’t Sync with </a:t>
            </a:r>
            <a:r>
              <a:rPr lang="en-GB" dirty="0" err="1"/>
              <a:t>Saleforce</a:t>
            </a:r>
            <a:r>
              <a:rPr lang="en-GB" dirty="0"/>
              <a:t>” category.</a:t>
            </a:r>
          </a:p>
          <a:p>
            <a:pPr marL="239367" indent="-239367">
              <a:spcBef>
                <a:spcPts val="447"/>
              </a:spcBef>
              <a:buClr>
                <a:srgbClr val="000000"/>
              </a:buClr>
              <a:buFont typeface="Wingdings" pitchFamily="2" charset="2"/>
              <a:buChar char="§"/>
            </a:pPr>
            <a:r>
              <a:rPr lang="en-US" dirty="0"/>
              <a:t>Users can choose to include private contacts, events, or tasks.</a:t>
            </a:r>
          </a:p>
          <a:p>
            <a:pPr marL="239367" indent="-239367">
              <a:spcBef>
                <a:spcPts val="447"/>
              </a:spcBef>
              <a:buClr>
                <a:srgbClr val="000000"/>
              </a:buClr>
              <a:buFont typeface="Wingdings" pitchFamily="2" charset="2"/>
              <a:buChar char="§"/>
            </a:pPr>
            <a:r>
              <a:rPr lang="en-US" dirty="0" smtClean="0"/>
              <a:t>Unresolved</a:t>
            </a:r>
            <a:r>
              <a:rPr lang="en-US" baseline="0" dirty="0" smtClean="0"/>
              <a:t> items </a:t>
            </a:r>
            <a:r>
              <a:rPr lang="en-US" dirty="0"/>
              <a:t>are contacts, events, tasks, or emails from Outlook that have not been automatically assigned to records in Salesforce. Users can manually assign these items to Salesforce records.</a:t>
            </a:r>
            <a:endParaRPr lang="en-US" b="1"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71</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4616806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0" lvl="1" indent="0" defTabSz="892073" eaLnBrk="0" fontAlgn="base" hangingPunct="0">
              <a:spcBef>
                <a:spcPct val="30000"/>
              </a:spcBef>
              <a:spcAft>
                <a:spcPct val="0"/>
              </a:spcAft>
              <a:buNone/>
              <a:defRPr/>
            </a:pPr>
            <a:r>
              <a:rPr lang="en-US" b="1" dirty="0"/>
              <a:t>Teaching Points:</a:t>
            </a:r>
          </a:p>
          <a:p>
            <a:pPr marL="0" lvl="1" indent="0" defTabSz="892073" eaLnBrk="0" fontAlgn="base" hangingPunct="0">
              <a:spcBef>
                <a:spcPct val="30000"/>
              </a:spcBef>
              <a:spcAft>
                <a:spcPct val="0"/>
              </a:spcAft>
              <a:buNone/>
              <a:defRPr/>
            </a:pPr>
            <a:r>
              <a:rPr lang="en-US" dirty="0"/>
              <a:t>The Salesforce Console is available as an add-on to the Sales Cloud. The Salesforce Console for Sales is an app that is optimized for sales reps. The consolidated interface gives reps an efficient way to make contact with leads, assess companies, identify key contacts, and view their sales deals.</a:t>
            </a:r>
          </a:p>
          <a:p>
            <a:pPr marL="0" lvl="1" indent="0" defTabSz="892073" eaLnBrk="0" fontAlgn="base" hangingPunct="0">
              <a:spcBef>
                <a:spcPct val="30000"/>
              </a:spcBef>
              <a:spcAft>
                <a:spcPct val="0"/>
              </a:spcAft>
              <a:buNone/>
              <a:defRPr/>
            </a:pPr>
            <a:endParaRPr lang="en-US" dirty="0"/>
          </a:p>
          <a:p>
            <a:pPr marL="0" lvl="1" indent="0" defTabSz="892073" eaLnBrk="0" fontAlgn="base" hangingPunct="0">
              <a:spcBef>
                <a:spcPct val="30000"/>
              </a:spcBef>
              <a:spcAft>
                <a:spcPct val="0"/>
              </a:spcAft>
              <a:buNone/>
              <a:defRPr/>
            </a:pPr>
            <a:r>
              <a:rPr lang="en-US" dirty="0"/>
              <a:t>Let’s review the key capabilities of the Salesforce Console for Sales.</a:t>
            </a:r>
            <a:endParaRPr lang="en-US" b="1" dirty="0"/>
          </a:p>
          <a:p>
            <a:pPr marL="239367" lvl="1" indent="-239367" defTabSz="892073" eaLnBrk="0" fontAlgn="base" hangingPunct="0">
              <a:spcBef>
                <a:spcPct val="30000"/>
              </a:spcBef>
              <a:spcAft>
                <a:spcPct val="0"/>
              </a:spcAft>
              <a:defRPr/>
            </a:pPr>
            <a:r>
              <a:rPr lang="en-US" b="1" dirty="0"/>
              <a:t>Navigation Tab:</a:t>
            </a:r>
            <a:r>
              <a:rPr lang="en-US" dirty="0"/>
              <a:t> A tab with a drop-down button in a Salesforce console that lets sales reps select and view object home pages.</a:t>
            </a:r>
          </a:p>
          <a:p>
            <a:pPr marL="239367" lvl="1" indent="-239367" defTabSz="892073" eaLnBrk="0" fontAlgn="base" hangingPunct="0">
              <a:spcBef>
                <a:spcPct val="30000"/>
              </a:spcBef>
              <a:spcAft>
                <a:spcPct val="0"/>
              </a:spcAft>
              <a:defRPr/>
            </a:pPr>
            <a:r>
              <a:rPr lang="en-US" b="1" dirty="0"/>
              <a:t>Primary Tab: </a:t>
            </a:r>
            <a:r>
              <a:rPr lang="en-US" dirty="0"/>
              <a:t>A tab in a Salesforce console that displays the main item to work on, such as an account. </a:t>
            </a:r>
          </a:p>
          <a:p>
            <a:pPr marL="239367" lvl="1" indent="-239367" defTabSz="892073" eaLnBrk="0" fontAlgn="base" hangingPunct="0">
              <a:spcBef>
                <a:spcPct val="30000"/>
              </a:spcBef>
              <a:spcAft>
                <a:spcPct val="0"/>
              </a:spcAft>
              <a:defRPr/>
            </a:pPr>
            <a:r>
              <a:rPr lang="en-US" b="1" dirty="0" err="1"/>
              <a:t>Subtab</a:t>
            </a:r>
            <a:r>
              <a:rPr lang="en-US" b="1" dirty="0"/>
              <a:t>:</a:t>
            </a:r>
            <a:r>
              <a:rPr lang="en-US" dirty="0"/>
              <a:t> A tab that displays content related to the item on a primary tab in a Salesforce console. For example, a primary tab showing an account might have </a:t>
            </a:r>
            <a:r>
              <a:rPr lang="en-US" dirty="0" err="1"/>
              <a:t>subtabs</a:t>
            </a:r>
            <a:r>
              <a:rPr lang="en-US" dirty="0"/>
              <a:t> for opportunities and contacts.</a:t>
            </a:r>
          </a:p>
          <a:p>
            <a:pPr marL="239367" lvl="1" indent="-239367" defTabSz="892073" eaLnBrk="0" fontAlgn="base" hangingPunct="0">
              <a:spcBef>
                <a:spcPct val="30000"/>
              </a:spcBef>
              <a:spcAft>
                <a:spcPct val="0"/>
              </a:spcAft>
              <a:defRPr/>
            </a:pPr>
            <a:r>
              <a:rPr lang="en-US" b="1" dirty="0"/>
              <a:t>Highlights Panel: </a:t>
            </a:r>
            <a:r>
              <a:rPr lang="en-US" dirty="0"/>
              <a:t>A customizable table of up to four columns and two rows that appears at the top of every primary tab in a Salesforce console. It lets sales reps view key information about records at a glance. </a:t>
            </a:r>
          </a:p>
          <a:p>
            <a:pPr marL="239367" lvl="1" indent="-239367" defTabSz="892073" eaLnBrk="0" fontAlgn="base" hangingPunct="0">
              <a:spcBef>
                <a:spcPct val="30000"/>
              </a:spcBef>
              <a:spcAft>
                <a:spcPct val="0"/>
              </a:spcAft>
              <a:defRPr/>
            </a:pPr>
            <a:r>
              <a:rPr lang="en-US" b="1" dirty="0"/>
              <a:t>Interaction Log: </a:t>
            </a:r>
            <a:r>
              <a:rPr lang="en-US" dirty="0"/>
              <a:t>An area in a Salesforce console where sales reps can jot notes about the record they're working on without clicking a button, viewing a new tab, or scrolling to the Notes &amp; Attachments related list. Interaction logs are archived on the Activity History related list for easy review and retrieval.</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72</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8127353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3" y="490538"/>
            <a:ext cx="7497763" cy="4217987"/>
          </a:xfrm>
        </p:spPr>
      </p:sp>
      <p:sp>
        <p:nvSpPr>
          <p:cNvPr id="3" name="Notes Placeholder 2"/>
          <p:cNvSpPr>
            <a:spLocks noGrp="1"/>
          </p:cNvSpPr>
          <p:nvPr>
            <p:ph type="body" idx="1"/>
          </p:nvPr>
        </p:nvSpPr>
        <p:spPr/>
        <p:txBody>
          <a:bodyPr>
            <a:normAutofit/>
          </a:bodyPr>
          <a:lstStyle/>
          <a:p>
            <a:r>
              <a:rPr lang="en-US" b="1" dirty="0" smtClean="0"/>
              <a:t>Teaching Points:</a:t>
            </a:r>
          </a:p>
          <a:p>
            <a:pPr marL="0" lvl="1" defTabSz="946541">
              <a:defRPr/>
            </a:pPr>
            <a:r>
              <a:rPr lang="en-US" dirty="0" smtClean="0"/>
              <a:t>The Salesforce1 App</a:t>
            </a:r>
            <a:r>
              <a:rPr lang="en-US" baseline="0" dirty="0" smtClean="0"/>
              <a:t> </a:t>
            </a:r>
            <a:r>
              <a:rPr lang="en-US" dirty="0" smtClean="0"/>
              <a:t>is available for Android smart phones with Android 4.1 (Jelly Bean) or later, and iOS smart phones and tablets with iOS 7 or later.</a:t>
            </a:r>
          </a:p>
          <a:p>
            <a:pPr marL="0" lvl="1" defTabSz="946541">
              <a:defRPr/>
            </a:pPr>
            <a:r>
              <a:rPr lang="en-US" dirty="0" smtClean="0"/>
              <a:t>Users must have the "API Enabled" permission enabled to access Salesforce1.</a:t>
            </a:r>
          </a:p>
          <a:p>
            <a:pPr marL="0" lvl="1" defTabSz="946541">
              <a:defRPr/>
            </a:pPr>
            <a:endParaRPr lang="en-US" dirty="0" smtClean="0"/>
          </a:p>
          <a:p>
            <a:r>
              <a:rPr lang="en-US" b="1" dirty="0" smtClean="0"/>
              <a:t>Extra Materials:</a:t>
            </a:r>
          </a:p>
          <a:p>
            <a:pPr marL="0" lvl="1" defTabSz="914170">
              <a:defRPr/>
            </a:pPr>
            <a:r>
              <a:rPr lang="en-US" dirty="0" smtClean="0"/>
              <a:t>If enabled, Salesforce1 can also be accessed through a mobile web browser.</a:t>
            </a:r>
            <a:r>
              <a:rPr lang="en-US" baseline="0" dirty="0" smtClean="0"/>
              <a:t> See Help &amp; Training for a list of devices that support the Salesforce1 mobile browser</a:t>
            </a:r>
            <a:endParaRPr lang="en-US" dirty="0" smtClean="0"/>
          </a:p>
          <a:p>
            <a:endParaRPr lang="en-US" b="1" dirty="0" smtClean="0"/>
          </a:p>
          <a:p>
            <a:r>
              <a:rPr lang="en-US" b="1" dirty="0" smtClean="0"/>
              <a:t>Suggestions:</a:t>
            </a:r>
            <a:endParaRPr lang="en-US" dirty="0" smtClean="0"/>
          </a:p>
        </p:txBody>
      </p:sp>
      <p:sp>
        <p:nvSpPr>
          <p:cNvPr id="4" name="Footer Placeholder 3"/>
          <p:cNvSpPr>
            <a:spLocks noGrp="1"/>
          </p:cNvSpPr>
          <p:nvPr>
            <p:ph type="ftr" sz="quarter" idx="10"/>
          </p:nvPr>
        </p:nvSpPr>
        <p:spPr/>
        <p:txBody>
          <a:bodyPr/>
          <a:lstStyle/>
          <a:p>
            <a:r>
              <a:rPr lang="en-US" sz="800" dirty="0">
                <a:solidFill>
                  <a:prstClr val="black"/>
                </a:solidFill>
                <a:latin typeface="Salesforce Sans" panose="020B0505020202020203" pitchFamily="34" charset="0"/>
              </a:rPr>
              <a:t>© Copyright 2014 salesforce.com, inc.</a:t>
            </a:r>
          </a:p>
        </p:txBody>
      </p:sp>
      <p:sp>
        <p:nvSpPr>
          <p:cNvPr id="7" name="Header Placeholder 6"/>
          <p:cNvSpPr>
            <a:spLocks noGrp="1"/>
          </p:cNvSpPr>
          <p:nvPr>
            <p:ph type="hdr" sz="quarter" idx="12"/>
          </p:nvPr>
        </p:nvSpPr>
        <p:spPr/>
        <p:txBody>
          <a:bodyPr/>
          <a:lstStyle/>
          <a:p>
            <a:pPr algn="r"/>
            <a:r>
              <a:rPr lang="en-US" sz="800" dirty="0"/>
              <a:t>Administration Essentials for Experienced </a:t>
            </a:r>
            <a:r>
              <a:rPr lang="en-US" sz="800" dirty="0" err="1"/>
              <a:t>Admins</a:t>
            </a:r>
            <a:endParaRPr lang="en-US" sz="800" dirty="0"/>
          </a:p>
        </p:txBody>
      </p:sp>
      <p:sp>
        <p:nvSpPr>
          <p:cNvPr id="8" name="Slide Number Placeholder 7"/>
          <p:cNvSpPr>
            <a:spLocks noGrp="1"/>
          </p:cNvSpPr>
          <p:nvPr>
            <p:ph type="sldNum" sz="quarter" idx="13"/>
          </p:nvPr>
        </p:nvSpPr>
        <p:spPr/>
        <p:txBody>
          <a:bodyPr/>
          <a:lstStyle/>
          <a:p>
            <a:pPr algn="ctr"/>
            <a:fld id="{1106E636-74D1-4F76-97EA-8A06AB44A63A}" type="slidenum">
              <a:rPr lang="en-US" sz="800"/>
              <a:pPr algn="ctr"/>
              <a:t>73</a:t>
            </a:fld>
            <a:endParaRPr lang="en-US" sz="800" dirty="0"/>
          </a:p>
        </p:txBody>
      </p:sp>
    </p:spTree>
    <p:extLst>
      <p:ext uri="{BB962C8B-B14F-4D97-AF65-F5344CB8AC3E}">
        <p14:creationId xmlns:p14="http://schemas.microsoft.com/office/powerpoint/2010/main" val="515311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66536"/>
            <a:r>
              <a:rPr lang="en-US" b="1" dirty="0" smtClean="0">
                <a:solidFill>
                  <a:srgbClr val="000000"/>
                </a:solidFill>
                <a:ea typeface="Arial" pitchFamily="-112" charset="0"/>
                <a:cs typeface="Arial" pitchFamily="-112" charset="0"/>
                <a:sym typeface="Arial" pitchFamily="-112" charset="0"/>
              </a:rPr>
              <a:t>Teaching Points</a:t>
            </a:r>
            <a:endParaRPr lang="en-US" sz="1300" dirty="0"/>
          </a:p>
          <a:p>
            <a:pPr marL="239367" indent="-239367" defTabSz="957468">
              <a:buFont typeface="Wingdings" pitchFamily="2" charset="2"/>
              <a:buChar char="§"/>
              <a:defRPr/>
            </a:pPr>
            <a:r>
              <a:rPr lang="en-US" sz="1300" dirty="0"/>
              <a:t>Most declarative customizations (page layouts, custom fields, record types, etc.) are automatically available in Salesforce1 (no configuration required). For example, when an administrator creates a custom opportunity field and adds it to the opportunity page layout, sales reps will automatically see the new opportunity field in the Salesforce1 app.</a:t>
            </a:r>
          </a:p>
          <a:p>
            <a:pPr marL="239367" indent="-239367" defTabSz="957468">
              <a:buFont typeface="Wingdings" pitchFamily="2" charset="2"/>
              <a:buChar char="§"/>
              <a:defRPr/>
            </a:pPr>
            <a:endParaRPr lang="en-US" sz="1300" dirty="0"/>
          </a:p>
          <a:p>
            <a:r>
              <a:rPr lang="en-US" sz="1300" dirty="0"/>
              <a:t>Administrators can make customizations specific to Salesforce1, including:</a:t>
            </a:r>
          </a:p>
          <a:p>
            <a:pPr marL="239367" indent="-239367" defTabSz="957468">
              <a:buFont typeface="Wingdings" pitchFamily="2" charset="2"/>
              <a:buChar char="§"/>
              <a:defRPr/>
            </a:pPr>
            <a:r>
              <a:rPr lang="en-US" sz="1300" dirty="0"/>
              <a:t>Change the order of items listed in the navigation menu.</a:t>
            </a:r>
          </a:p>
          <a:p>
            <a:pPr marL="118022" lvl="1"/>
            <a:r>
              <a:rPr lang="en-CA" sz="1700" dirty="0"/>
              <a:t>Customize compact layouts to display most useful information.</a:t>
            </a:r>
          </a:p>
          <a:p>
            <a:pPr marL="118022" lvl="1" indent="-242692" defTabSz="957468">
              <a:defRPr/>
            </a:pPr>
            <a:r>
              <a:rPr lang="en-CA" sz="1700" dirty="0"/>
              <a:t>Add and customize the actions in the publisher.</a:t>
            </a:r>
            <a:endParaRPr lang="en-US" sz="1700" dirty="0"/>
          </a:p>
          <a:p>
            <a:pPr marL="239367" indent="-239367" defTabSz="957468">
              <a:buFont typeface="Wingdings" pitchFamily="2" charset="2"/>
              <a:buChar char="§"/>
              <a:defRPr/>
            </a:pPr>
            <a:r>
              <a:rPr lang="en-US" sz="1300" dirty="0"/>
              <a:t>Customize the branding. You can change the logo on the loading page and change the brand color. </a:t>
            </a:r>
          </a:p>
        </p:txBody>
      </p:sp>
      <p:sp>
        <p:nvSpPr>
          <p:cNvPr id="5" name="Footer Placeholder 4"/>
          <p:cNvSpPr>
            <a:spLocks noGrp="1"/>
          </p:cNvSpPr>
          <p:nvPr>
            <p:ph type="ftr" sz="quarter" idx="11"/>
          </p:nvPr>
        </p:nvSpPr>
        <p:spPr/>
        <p:txBody>
          <a:bodyPr/>
          <a:lstStyle/>
          <a:p>
            <a:r>
              <a:rPr lang="en-US" sz="800" dirty="0">
                <a:latin typeface="Salesforce Sans" panose="020B0505020202020203" pitchFamily="34" charset="0"/>
              </a:rPr>
              <a:t>© Copyright 2014 salesforce.com, inc.</a:t>
            </a:r>
          </a:p>
        </p:txBody>
      </p:sp>
      <p:sp>
        <p:nvSpPr>
          <p:cNvPr id="6" name="Header Placeholder 5"/>
          <p:cNvSpPr>
            <a:spLocks noGrp="1"/>
          </p:cNvSpPr>
          <p:nvPr>
            <p:ph type="hdr" sz="quarter" idx="12"/>
          </p:nvPr>
        </p:nvSpPr>
        <p:spPr/>
        <p:txBody>
          <a:bodyPr/>
          <a:lstStyle/>
          <a:p>
            <a:pPr algn="r"/>
            <a:r>
              <a:rPr lang="en-US" sz="800" dirty="0"/>
              <a:t>Administration Essentials for Experienced </a:t>
            </a:r>
            <a:r>
              <a:rPr lang="en-US" sz="800" dirty="0" err="1"/>
              <a:t>Admins</a:t>
            </a:r>
            <a:endParaRPr lang="en-US" sz="800" dirty="0"/>
          </a:p>
        </p:txBody>
      </p:sp>
      <p:sp>
        <p:nvSpPr>
          <p:cNvPr id="7" name="Slide Number Placeholder 6"/>
          <p:cNvSpPr>
            <a:spLocks noGrp="1"/>
          </p:cNvSpPr>
          <p:nvPr>
            <p:ph type="sldNum" sz="quarter" idx="13"/>
          </p:nvPr>
        </p:nvSpPr>
        <p:spPr/>
        <p:txBody>
          <a:bodyPr/>
          <a:lstStyle/>
          <a:p>
            <a:pPr algn="ctr"/>
            <a:fld id="{1106E636-74D1-4F76-97EA-8A06AB44A63A}" type="slidenum">
              <a:rPr lang="en-US" sz="800"/>
              <a:pPr algn="ctr"/>
              <a:t>74</a:t>
            </a:fld>
            <a:endParaRPr lang="en-US" sz="800" dirty="0"/>
          </a:p>
        </p:txBody>
      </p:sp>
    </p:spTree>
    <p:extLst>
      <p:ext uri="{BB962C8B-B14F-4D97-AF65-F5344CB8AC3E}">
        <p14:creationId xmlns:p14="http://schemas.microsoft.com/office/powerpoint/2010/main" val="4292454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endParaRPr lang="en-US" dirty="0" smtClean="0">
              <a:solidFill>
                <a:schemeClr val="tx1"/>
              </a:solidFill>
            </a:endParaRPr>
          </a:p>
        </p:txBody>
      </p:sp>
      <p:sp>
        <p:nvSpPr>
          <p:cNvPr id="4" name="Footer Placeholder 3"/>
          <p:cNvSpPr>
            <a:spLocks noGrp="1"/>
          </p:cNvSpPr>
          <p:nvPr>
            <p:ph type="ftr" sz="quarter" idx="10"/>
          </p:nvPr>
        </p:nvSpPr>
        <p:spPr/>
        <p:txBody>
          <a:bodyPr/>
          <a:lstStyle/>
          <a:p>
            <a:r>
              <a:rPr lang="en-US" sz="800" dirty="0">
                <a:solidFill>
                  <a:prstClr val="black"/>
                </a:solidFill>
                <a:latin typeface="Salesforce Sans" panose="020B0505020202020203" pitchFamily="34" charset="0"/>
              </a:rPr>
              <a:t>© Copyright 2011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solidFill>
                  <a:prstClr val="black"/>
                </a:solidFill>
              </a:rPr>
              <a:pPr algn="ctr"/>
              <a:t>10</a:t>
            </a:fld>
            <a:endParaRPr lang="en-US" sz="800" dirty="0">
              <a:solidFill>
                <a:prstClr val="black"/>
              </a:solidFill>
            </a:endParaRPr>
          </a:p>
        </p:txBody>
      </p:sp>
      <p:sp>
        <p:nvSpPr>
          <p:cNvPr id="6" name="Header Placeholder 5"/>
          <p:cNvSpPr>
            <a:spLocks noGrp="1"/>
          </p:cNvSpPr>
          <p:nvPr>
            <p:ph type="hdr" sz="quarter" idx="12"/>
          </p:nvPr>
        </p:nvSpPr>
        <p:spPr/>
        <p:txBody>
          <a:bodyPr/>
          <a:lstStyle/>
          <a:p>
            <a:pPr algn="r"/>
            <a:r>
              <a:rPr lang="en-US" sz="800" dirty="0">
                <a:solidFill>
                  <a:prstClr val="black"/>
                </a:solidFill>
              </a:rPr>
              <a:t>Course Title Goes Here</a:t>
            </a:r>
          </a:p>
        </p:txBody>
      </p:sp>
    </p:spTree>
    <p:extLst>
      <p:ext uri="{BB962C8B-B14F-4D97-AF65-F5344CB8AC3E}">
        <p14:creationId xmlns:p14="http://schemas.microsoft.com/office/powerpoint/2010/main" val="17529180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r>
              <a:rPr lang="en-US" b="1" dirty="0"/>
              <a:t>Teaching Points:</a:t>
            </a:r>
          </a:p>
          <a:p>
            <a:pPr marL="239367" indent="-239367">
              <a:buFont typeface="Wingdings" pitchFamily="2" charset="2"/>
              <a:buChar char="§"/>
            </a:pPr>
            <a:r>
              <a:rPr lang="en-US" dirty="0"/>
              <a:t>Topics are words or phrases that you can associate with Chatter Posts and Salesforce records to organize them around common themes.</a:t>
            </a:r>
          </a:p>
          <a:p>
            <a:pPr marL="239367" indent="-239367">
              <a:buFont typeface="Wingdings" pitchFamily="2" charset="2"/>
              <a:buChar char="§"/>
            </a:pPr>
            <a:r>
              <a:rPr lang="en-US" dirty="0"/>
              <a:t>Here is an example of how you might use Chatter topics on records: </a:t>
            </a:r>
            <a:br>
              <a:rPr lang="en-US" dirty="0"/>
            </a:br>
            <a:r>
              <a:rPr lang="en-US" dirty="0"/>
              <a:t>If a number of accounts are participating in a conference, you might add the topic User Conference to their records. You could then use that topic to filter an accounts list view.</a:t>
            </a:r>
            <a:endParaRPr lang="en-US" dirty="0" smtClean="0"/>
          </a:p>
          <a:p>
            <a:endParaRPr lang="en-US" b="1" dirty="0" smtClean="0"/>
          </a:p>
          <a:p>
            <a:r>
              <a:rPr lang="en-US" b="1" dirty="0" smtClean="0"/>
              <a:t>Extra</a:t>
            </a:r>
            <a:r>
              <a:rPr lang="en-US" b="1" baseline="0" dirty="0" smtClean="0"/>
              <a:t> Materials:</a:t>
            </a:r>
          </a:p>
          <a:p>
            <a:pPr marL="239367" indent="-239367" defTabSz="957468">
              <a:buFont typeface="Wingdings" pitchFamily="2" charset="2"/>
              <a:buChar char="§"/>
              <a:defRPr/>
            </a:pPr>
            <a:r>
              <a:rPr lang="en-US" dirty="0"/>
              <a:t>Chatter does not need to be enabled to use topics on records.</a:t>
            </a:r>
          </a:p>
          <a:p>
            <a:pPr marL="239367" indent="-239367" defTabSz="957468">
              <a:buFont typeface="Wingdings" pitchFamily="2" charset="2"/>
              <a:buChar char="§"/>
              <a:defRPr/>
            </a:pPr>
            <a:r>
              <a:rPr lang="en-US" dirty="0"/>
              <a:t>Administrators can enable topics for accounts, assets, campaigns, cases, contacts, contracts, events, leads, opportunities, tasks, and custom objects.</a:t>
            </a:r>
            <a:endParaRPr lang="en-US" b="1" baseline="0" dirty="0" smtClean="0"/>
          </a:p>
          <a:p>
            <a:endParaRPr lang="en-US" b="1" dirty="0" smtClean="0"/>
          </a:p>
          <a:p>
            <a:r>
              <a:rPr lang="en-US" b="1" dirty="0" smtClean="0"/>
              <a:t>Suggestions:</a:t>
            </a:r>
          </a:p>
          <a:p>
            <a:r>
              <a:rPr lang="en-US" dirty="0" smtClean="0"/>
              <a:t>Have</a:t>
            </a:r>
            <a:r>
              <a:rPr lang="en-US" baseline="0" dirty="0" smtClean="0"/>
              <a:t> students come up with sales productivity use cases for Chatter Feeds, Chatter Groups, and Chatter Topics.</a:t>
            </a:r>
            <a:endParaRPr lang="en-US" dirty="0" smtClean="0"/>
          </a:p>
          <a:p>
            <a:endParaRPr lang="en-US"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75</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8892969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a:buFontTx/>
              <a:buNone/>
            </a:pPr>
            <a:r>
              <a:rPr lang="en-US" b="1" dirty="0" smtClean="0"/>
              <a:t>Teaching</a:t>
            </a:r>
            <a:r>
              <a:rPr lang="en-US" b="1" baseline="0" dirty="0" smtClean="0"/>
              <a:t> Points:</a:t>
            </a:r>
            <a:endParaRPr lang="en-US" dirty="0" smtClean="0"/>
          </a:p>
          <a:p>
            <a:pPr marL="239367" indent="-239367">
              <a:buFont typeface="Wingdings" pitchFamily="2" charset="2"/>
              <a:buChar char="§"/>
            </a:pPr>
            <a:r>
              <a:rPr lang="en-US" dirty="0" smtClean="0"/>
              <a:t>By</a:t>
            </a:r>
            <a:r>
              <a:rPr lang="en-US" baseline="0" dirty="0" smtClean="0"/>
              <a:t> default, Chatter files are Private.</a:t>
            </a:r>
          </a:p>
          <a:p>
            <a:pPr marL="239367" indent="-239367">
              <a:buFont typeface="Wingdings" pitchFamily="2" charset="2"/>
              <a:buChar char="§"/>
            </a:pPr>
            <a:r>
              <a:rPr lang="en-US" dirty="0" smtClean="0"/>
              <a:t>To subscribe to a file, content pack, Web link, or Google doc, view its content details page and click Not Subscribed. From the content details page you can also subscribe to a tag, author, or library by using the drop-down menus next to the tag, author, or library name.</a:t>
            </a:r>
          </a:p>
          <a:p>
            <a:pPr marL="239367" indent="-239367">
              <a:buFont typeface="Wingdings" pitchFamily="2" charset="2"/>
              <a:buChar char="§"/>
            </a:pPr>
            <a:endParaRPr lang="en-US" baseline="0" dirty="0" smtClean="0"/>
          </a:p>
          <a:p>
            <a:pPr marL="239367" indent="-239367"/>
            <a:r>
              <a:rPr lang="en-US" dirty="0" smtClean="0"/>
              <a:t>Subscriptions generate the following email notifications:</a:t>
            </a:r>
          </a:p>
          <a:p>
            <a:pPr marL="239367" indent="-239367">
              <a:buFont typeface="Wingdings" pitchFamily="2" charset="2"/>
              <a:buChar char="§"/>
            </a:pPr>
            <a:r>
              <a:rPr lang="en-US" dirty="0" smtClean="0"/>
              <a:t>If you subscribe to a file, you are notified when a viewer adds comments to the file or when a new version of the file is published. If you subscribe to a Web link or Google doc, you are notified when comments are added but not when the link is changed or the doc is edited.</a:t>
            </a:r>
          </a:p>
          <a:p>
            <a:pPr marL="239367" indent="-239367">
              <a:buFont typeface="Wingdings" pitchFamily="2" charset="2"/>
              <a:buChar char="§"/>
            </a:pPr>
            <a:r>
              <a:rPr lang="en-US" dirty="0" smtClean="0"/>
              <a:t>If you subscribe to a content pack you are notified when a new version of the pack is published. Unless you are subscribed to the individual files within a content pack, you are not notified when new versions of the files are published.</a:t>
            </a:r>
          </a:p>
          <a:p>
            <a:pPr marL="239367" indent="-239367">
              <a:buFont typeface="Wingdings" pitchFamily="2" charset="2"/>
              <a:buChar char="§"/>
            </a:pPr>
            <a:r>
              <a:rPr lang="en-US" dirty="0" smtClean="0"/>
              <a:t>If you subscribe to a tag, you are notified of any newly published content that is associated to the subscribed tag. To be notified that new versions of the tagged content are available, subscribe to the content.</a:t>
            </a:r>
          </a:p>
          <a:p>
            <a:pPr marL="239367" indent="-239367">
              <a:buFont typeface="Wingdings" pitchFamily="2" charset="2"/>
              <a:buChar char="§"/>
            </a:pPr>
            <a:r>
              <a:rPr lang="en-US" dirty="0" smtClean="0"/>
              <a:t>If you subscribe to an author, you are notified when the author publishes new content. To be notified that new versions of an author's content are available, subscribe to the content.</a:t>
            </a:r>
          </a:p>
          <a:p>
            <a:pPr marL="239367" indent="-239367">
              <a:buFont typeface="Wingdings" pitchFamily="2" charset="2"/>
              <a:buChar char="§"/>
            </a:pPr>
            <a:r>
              <a:rPr lang="en-US" dirty="0" smtClean="0"/>
              <a:t>If you subscribe to a library, you are notified when new content is added to the library, including existing content that has been newly linked to your subscribed library. To be notified that new versions of the library content are available, subscribe to the content.</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76</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24104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fontScale="92500" lnSpcReduction="10000"/>
          </a:bodyPr>
          <a:lstStyle/>
          <a:p>
            <a:pPr defTabSz="957468">
              <a:defRPr/>
            </a:pPr>
            <a:r>
              <a:rPr lang="en-US" b="1" dirty="0" smtClean="0"/>
              <a:t>Teaching Points:</a:t>
            </a:r>
          </a:p>
          <a:p>
            <a:r>
              <a:rPr lang="en-US" dirty="0" smtClean="0"/>
              <a:t>For</a:t>
            </a:r>
            <a:r>
              <a:rPr lang="en-US" baseline="0" dirty="0" smtClean="0"/>
              <a:t> each business requirement, ask the students what elements they would include in a solution. This may be a discussion about what considerations and factors should be considered in cases where there are multiple potential solutions.</a:t>
            </a:r>
          </a:p>
          <a:p>
            <a:endParaRPr lang="en-US" dirty="0" smtClean="0"/>
          </a:p>
          <a:p>
            <a:pPr defTabSz="957468">
              <a:defRPr/>
            </a:pPr>
            <a:r>
              <a:rPr lang="en-US" dirty="0" smtClean="0"/>
              <a:t>Requirement: </a:t>
            </a:r>
            <a:r>
              <a:rPr lang="en-US" baseline="0" dirty="0" smtClean="0"/>
              <a:t>Sales reps need to share information on competitors.</a:t>
            </a:r>
          </a:p>
          <a:p>
            <a:pPr defTabSz="957468">
              <a:defRPr/>
            </a:pPr>
            <a:r>
              <a:rPr lang="en-US" dirty="0" smtClean="0"/>
              <a:t>Solution: Use</a:t>
            </a:r>
            <a:r>
              <a:rPr lang="en-US" baseline="0" dirty="0" smtClean="0"/>
              <a:t> Chatter groups to share information and files on competitors.</a:t>
            </a:r>
          </a:p>
          <a:p>
            <a:endParaRPr lang="en-US" dirty="0" smtClean="0"/>
          </a:p>
          <a:p>
            <a:pPr defTabSz="957468">
              <a:defRPr/>
            </a:pPr>
            <a:r>
              <a:rPr lang="en-US" dirty="0" smtClean="0"/>
              <a:t>Requirement: </a:t>
            </a:r>
            <a:r>
              <a:rPr lang="en-US" dirty="0"/>
              <a:t>The sales team wants to share sensitive documents with a key customer. They want to prevent customers from downloading and distributing these files.</a:t>
            </a:r>
            <a:endParaRPr lang="en-GB" baseline="0" dirty="0" smtClean="0">
              <a:solidFill>
                <a:schemeClr val="tx1"/>
              </a:solidFill>
            </a:endParaRPr>
          </a:p>
          <a:p>
            <a:pPr defTabSz="957468">
              <a:defRPr/>
            </a:pPr>
            <a:r>
              <a:rPr lang="en-US" dirty="0" smtClean="0"/>
              <a:t>Solution:</a:t>
            </a:r>
          </a:p>
          <a:p>
            <a:pPr marL="482059" lvl="1" indent="-239367" defTabSz="957468">
              <a:buFont typeface="+mj-lt"/>
              <a:buAutoNum type="arabicPeriod"/>
              <a:defRPr/>
            </a:pPr>
            <a:r>
              <a:rPr lang="en-US" dirty="0" smtClean="0"/>
              <a:t>Upload</a:t>
            </a:r>
            <a:r>
              <a:rPr lang="en-US" baseline="0" dirty="0" smtClean="0"/>
              <a:t> the files to Content.</a:t>
            </a:r>
          </a:p>
          <a:p>
            <a:pPr marL="482059" lvl="1" indent="-239367" defTabSz="957468">
              <a:buFont typeface="+mj-lt"/>
              <a:buAutoNum type="arabicPeriod"/>
              <a:defRPr/>
            </a:pPr>
            <a:r>
              <a:rPr lang="en-US" baseline="0" dirty="0" smtClean="0"/>
              <a:t>Create a content delivery and </a:t>
            </a:r>
            <a:r>
              <a:rPr lang="en-US" dirty="0"/>
              <a:t>send the encrypted URL.</a:t>
            </a:r>
          </a:p>
          <a:p>
            <a:pPr marL="482059" lvl="1" indent="-239367" defTabSz="957468">
              <a:buFont typeface="+mj-lt"/>
              <a:buAutoNum type="arabicPeriod"/>
              <a:defRPr/>
            </a:pPr>
            <a:r>
              <a:rPr lang="en-US" dirty="0"/>
              <a:t>Disable the ability to download the files.</a:t>
            </a:r>
          </a:p>
          <a:p>
            <a:pPr marL="482059" lvl="1" indent="-239367" defTabSz="957468">
              <a:buFont typeface="+mj-lt"/>
              <a:buAutoNum type="arabicPeriod"/>
              <a:defRPr/>
            </a:pPr>
            <a:r>
              <a:rPr lang="en-US" dirty="0"/>
              <a:t>Password protect the file for added security.</a:t>
            </a:r>
          </a:p>
          <a:p>
            <a:pPr marL="482059" lvl="1" indent="-239367" defTabSz="957468">
              <a:buFont typeface="+mj-lt"/>
              <a:buAutoNum type="arabicPeriod"/>
              <a:defRPr/>
            </a:pPr>
            <a:r>
              <a:rPr lang="en-US" dirty="0"/>
              <a:t>Set a viewing expiration date for added security.</a:t>
            </a:r>
            <a:endParaRPr lang="en-US" dirty="0" smtClean="0"/>
          </a:p>
          <a:p>
            <a:endParaRPr lang="en-US" dirty="0" smtClean="0"/>
          </a:p>
          <a:p>
            <a:pPr defTabSz="957468">
              <a:defRPr/>
            </a:pPr>
            <a:r>
              <a:rPr lang="en-US" dirty="0" smtClean="0"/>
              <a:t>Requirement: </a:t>
            </a:r>
            <a:r>
              <a:rPr lang="en-US" sz="1100" dirty="0"/>
              <a:t>Sales reps need to share documents </a:t>
            </a:r>
            <a:r>
              <a:rPr lang="en-US" dirty="0"/>
              <a:t>with team members who are working on their opportunities</a:t>
            </a:r>
            <a:r>
              <a:rPr lang="en-US" baseline="0" dirty="0" smtClean="0"/>
              <a:t>.</a:t>
            </a:r>
            <a:endParaRPr lang="en-US" dirty="0" smtClean="0"/>
          </a:p>
          <a:p>
            <a:pPr defTabSz="957468">
              <a:defRPr/>
            </a:pPr>
            <a:r>
              <a:rPr lang="en-US" dirty="0" smtClean="0"/>
              <a:t>Solution: </a:t>
            </a:r>
            <a:r>
              <a:rPr lang="en-US" dirty="0"/>
              <a:t>Enable feed tracking on the opportunity object and upload files to the opportunity Chatter feed.</a:t>
            </a:r>
          </a:p>
          <a:p>
            <a:pPr defTabSz="957468">
              <a:defRPr/>
            </a:pPr>
            <a:endParaRPr lang="en-US" dirty="0" smtClean="0">
              <a:solidFill>
                <a:schemeClr val="tx1"/>
              </a:solidFill>
            </a:endParaRPr>
          </a:p>
          <a:p>
            <a:r>
              <a:rPr lang="en-US" dirty="0" smtClean="0"/>
              <a:t>Requirement:</a:t>
            </a:r>
            <a:r>
              <a:rPr lang="en-US" baseline="0" dirty="0" smtClean="0"/>
              <a:t> </a:t>
            </a:r>
            <a:r>
              <a:rPr lang="en-US" dirty="0"/>
              <a:t>Sales reps need to easily find people who are experts in specific product areas.</a:t>
            </a:r>
            <a:endParaRPr lang="en-US" baseline="0" dirty="0" smtClean="0"/>
          </a:p>
          <a:p>
            <a:r>
              <a:rPr lang="en-US" b="0" baseline="0" dirty="0" smtClean="0">
                <a:solidFill>
                  <a:srgbClr val="000000"/>
                </a:solidFill>
                <a:ea typeface="Arial" pitchFamily="-112" charset="0"/>
                <a:cs typeface="Arial" pitchFamily="-112" charset="0"/>
                <a:sym typeface="Arial" pitchFamily="-112" charset="0"/>
              </a:rPr>
              <a:t>Solution: Use Chatter Topics to find people knowledgeable about a topic.</a:t>
            </a:r>
          </a:p>
          <a:p>
            <a:endParaRPr lang="en-US" b="0" baseline="0" dirty="0" smtClean="0">
              <a:solidFill>
                <a:srgbClr val="000000"/>
              </a:solidFill>
              <a:ea typeface="Arial" pitchFamily="-112" charset="0"/>
              <a:cs typeface="Arial" pitchFamily="-112" charset="0"/>
              <a:sym typeface="Arial" pitchFamily="-112" charset="0"/>
            </a:endParaRPr>
          </a:p>
          <a:p>
            <a:r>
              <a:rPr lang="en-US" dirty="0" smtClean="0"/>
              <a:t>Requirement: </a:t>
            </a:r>
            <a:r>
              <a:rPr lang="en-US" dirty="0"/>
              <a:t>Sales reps need to automatically log emails as activities on opportunity records.</a:t>
            </a:r>
            <a:endParaRPr lang="en-US" dirty="0" smtClean="0"/>
          </a:p>
          <a:p>
            <a:r>
              <a:rPr lang="en-US" b="0" baseline="0" dirty="0" smtClean="0">
                <a:solidFill>
                  <a:srgbClr val="000000"/>
                </a:solidFill>
                <a:ea typeface="Arial" pitchFamily="-112" charset="0"/>
                <a:cs typeface="Arial" pitchFamily="-112" charset="0"/>
                <a:sym typeface="Arial" pitchFamily="-112" charset="0"/>
              </a:rPr>
              <a:t>Solution: Use </a:t>
            </a:r>
            <a:r>
              <a:rPr lang="en-US" dirty="0"/>
              <a:t>Email to Salesforce to automatically log emails you send from third-party email accounts as activities on leads, contacts, opportunities, and other records in Salesforce.</a:t>
            </a:r>
          </a:p>
          <a:p>
            <a:pPr marL="239367" indent="-239367">
              <a:buFont typeface="Wingdings" pitchFamily="2" charset="2"/>
              <a:buChar char="§"/>
            </a:pPr>
            <a:r>
              <a:rPr lang="en-US" dirty="0"/>
              <a:t>After Email to Salesforce is activated, users can access the My Email to Salesforce page to view their unique Email to Salesforce address and customize their settings.</a:t>
            </a:r>
          </a:p>
          <a:p>
            <a:pPr marL="239367" indent="-239367">
              <a:buFont typeface="Wingdings" pitchFamily="2" charset="2"/>
              <a:buChar char="§"/>
            </a:pPr>
            <a:r>
              <a:rPr lang="en-US" dirty="0"/>
              <a:t>When composing, forwarding, or replying to email, simply enter your Email to Salesforce address in the </a:t>
            </a:r>
            <a:r>
              <a:rPr lang="en-US" b="1" dirty="0"/>
              <a:t>BCC</a:t>
            </a:r>
            <a:r>
              <a:rPr lang="en-US" dirty="0"/>
              <a:t> field or any recipient field.</a:t>
            </a:r>
          </a:p>
          <a:p>
            <a:pPr marL="239367" indent="-239367">
              <a:buFont typeface="Wingdings" pitchFamily="2" charset="2"/>
              <a:buChar char="§"/>
            </a:pPr>
            <a:r>
              <a:rPr lang="en-US" dirty="0"/>
              <a:t>Salesforce receives a copy of the email and, depending on your configuration, adds it to either the Activity History related list of the matching records or to the </a:t>
            </a:r>
            <a:r>
              <a:rPr lang="en-US" u="sng" dirty="0">
                <a:hlinkClick r:id="rId3"/>
              </a:rPr>
              <a:t>My Unresolved Items</a:t>
            </a:r>
            <a:r>
              <a:rPr lang="en-US" dirty="0"/>
              <a:t> page, where you can manually assign it.</a:t>
            </a:r>
          </a:p>
          <a:p>
            <a:pPr defTabSz="957468">
              <a:defRPr/>
            </a:pPr>
            <a:endParaRPr lang="en-US" b="1" dirty="0" smtClean="0"/>
          </a:p>
          <a:p>
            <a:pPr defTabSz="957468">
              <a:defRPr/>
            </a:pPr>
            <a:endParaRPr lang="en-US" b="1" dirty="0" smtClean="0"/>
          </a:p>
          <a:p>
            <a:endParaRPr lang="en-US" b="0" baseline="0" dirty="0" smtClean="0">
              <a:solidFill>
                <a:srgbClr val="000000"/>
              </a:solidFill>
              <a:ea typeface="Arial" pitchFamily="-112" charset="0"/>
              <a:cs typeface="Arial" pitchFamily="-112" charset="0"/>
              <a:sym typeface="Arial" pitchFamily="-112" charset="0"/>
            </a:endParaRP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77</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4805544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78</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2652748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a:buFontTx/>
              <a:buNone/>
            </a:pPr>
            <a:r>
              <a:rPr lang="en-US" b="1" dirty="0" smtClean="0"/>
              <a:t>Suggestions</a:t>
            </a:r>
            <a:r>
              <a:rPr lang="en-US" b="1" baseline="0" dirty="0" smtClean="0"/>
              <a:t>:</a:t>
            </a:r>
          </a:p>
          <a:p>
            <a:pPr>
              <a:buNone/>
            </a:pPr>
            <a:r>
              <a:rPr lang="en-US" dirty="0" smtClean="0">
                <a:ea typeface="Segoe UI" pitchFamily="34" charset="0"/>
              </a:rPr>
              <a:t>Ask</a:t>
            </a:r>
            <a:r>
              <a:rPr lang="en-US" baseline="0" dirty="0" smtClean="0">
                <a:ea typeface="Segoe UI" pitchFamily="34" charset="0"/>
              </a:rPr>
              <a:t> the students what questions they might ask the client around data management and integrations.</a:t>
            </a:r>
          </a:p>
          <a:p>
            <a:pPr>
              <a:buNone/>
            </a:pPr>
            <a:endParaRPr lang="en-US" dirty="0" smtClean="0">
              <a:ea typeface="Segoe UI" pitchFamily="34" charset="0"/>
            </a:endParaRPr>
          </a:p>
          <a:p>
            <a:pPr>
              <a:buNone/>
            </a:pPr>
            <a:r>
              <a:rPr lang="en-US" dirty="0" smtClean="0">
                <a:ea typeface="Segoe UI" pitchFamily="34" charset="0"/>
              </a:rPr>
              <a:t>Potential discovery questions: </a:t>
            </a:r>
          </a:p>
          <a:p>
            <a:pPr marL="191494" indent="-191494">
              <a:spcBef>
                <a:spcPts val="1257"/>
              </a:spcBef>
              <a:buFont typeface="Wingdings" pitchFamily="2" charset="2"/>
              <a:buChar char="§"/>
            </a:pPr>
            <a:r>
              <a:rPr lang="en-US" dirty="0" smtClean="0"/>
              <a:t>What type of information do you want to migrate into Salesforce?</a:t>
            </a:r>
          </a:p>
          <a:p>
            <a:pPr marL="191494" indent="-191494">
              <a:spcBef>
                <a:spcPts val="1257"/>
              </a:spcBef>
              <a:buFont typeface="Wingdings" pitchFamily="2" charset="2"/>
              <a:buChar char="§"/>
            </a:pPr>
            <a:r>
              <a:rPr lang="en-US" dirty="0" smtClean="0"/>
              <a:t>What data migration concerns do you have? Who will you talk to in order to address them?  </a:t>
            </a:r>
            <a:endParaRPr lang="en-US" dirty="0"/>
          </a:p>
          <a:p>
            <a:pPr marL="191494" indent="-191494">
              <a:spcBef>
                <a:spcPts val="1257"/>
              </a:spcBef>
              <a:buFont typeface="Wingdings" pitchFamily="2" charset="2"/>
              <a:buChar char="§"/>
            </a:pPr>
            <a:r>
              <a:rPr lang="en-US" dirty="0" smtClean="0"/>
              <a:t>What</a:t>
            </a:r>
            <a:r>
              <a:rPr lang="en-US" baseline="0" dirty="0" smtClean="0"/>
              <a:t> data needs to be migrated?</a:t>
            </a:r>
          </a:p>
          <a:p>
            <a:pPr marL="191494" indent="-191494">
              <a:spcBef>
                <a:spcPts val="1257"/>
              </a:spcBef>
              <a:buFont typeface="Wingdings" pitchFamily="2" charset="2"/>
              <a:buChar char="§"/>
            </a:pPr>
            <a:r>
              <a:rPr lang="en-US" baseline="0" dirty="0" smtClean="0"/>
              <a:t>Does the data need to be cleaned or transformed before it is imported?</a:t>
            </a:r>
          </a:p>
          <a:p>
            <a:pPr marL="191494" indent="-191494">
              <a:spcBef>
                <a:spcPts val="1257"/>
              </a:spcBef>
              <a:buFont typeface="Wingdings" pitchFamily="2" charset="2"/>
              <a:buChar char="§"/>
            </a:pPr>
            <a:r>
              <a:rPr lang="en-US" baseline="0" dirty="0" smtClean="0"/>
              <a:t>Will you continue to use the other system?</a:t>
            </a:r>
          </a:p>
          <a:p>
            <a:pPr marL="478734" indent="-478734">
              <a:spcBef>
                <a:spcPts val="1257"/>
              </a:spcBef>
            </a:pPr>
            <a:endParaRPr lang="en-US"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80</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8036033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pPr defTabSz="957468">
              <a:defRPr/>
            </a:pPr>
            <a:r>
              <a:rPr lang="en-US" dirty="0" smtClean="0">
                <a:solidFill>
                  <a:schemeClr val="tx1"/>
                </a:solidFill>
              </a:rPr>
              <a:t>This is a</a:t>
            </a:r>
            <a:r>
              <a:rPr lang="en-US" baseline="0" dirty="0" smtClean="0">
                <a:solidFill>
                  <a:schemeClr val="tx1"/>
                </a:solidFill>
              </a:rPr>
              <a:t> high-level view of the stages and steps in a data migration. </a:t>
            </a:r>
            <a:endParaRPr lang="en-US" dirty="0" smtClean="0">
              <a:solidFill>
                <a:schemeClr val="tx1"/>
              </a:solidFill>
            </a:endParaRP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81</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9566518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pPr marL="191494" indent="-191494" defTabSz="957468">
              <a:buFont typeface="Wingdings" pitchFamily="2" charset="2"/>
              <a:buChar char="§"/>
              <a:defRPr/>
            </a:pPr>
            <a:r>
              <a:rPr lang="en-US" b="0" dirty="0" smtClean="0"/>
              <a:t>Please note</a:t>
            </a:r>
            <a:r>
              <a:rPr lang="en-US" b="0" baseline="0" dirty="0" smtClean="0"/>
              <a:t> that data load limit </a:t>
            </a:r>
            <a:r>
              <a:rPr lang="en-US" b="0" dirty="0" smtClean="0"/>
              <a:t>numbers change by</a:t>
            </a:r>
            <a:r>
              <a:rPr lang="en-US" b="0" baseline="0" dirty="0" smtClean="0"/>
              <a:t> release – understand the general limitations of the tools, and verify numbers as needed.</a:t>
            </a:r>
          </a:p>
          <a:p>
            <a:pPr marL="191494" indent="-191494" defTabSz="957468">
              <a:buFont typeface="Wingdings" pitchFamily="2" charset="2"/>
              <a:buChar char="§"/>
              <a:defRPr/>
            </a:pPr>
            <a:r>
              <a:rPr lang="en-US" b="0" baseline="0" dirty="0" smtClean="0"/>
              <a:t>There is a Data Import </a:t>
            </a:r>
            <a:r>
              <a:rPr lang="en-US" b="0" baseline="0" smtClean="0"/>
              <a:t>Wizard for </a:t>
            </a:r>
            <a:r>
              <a:rPr lang="en-US" b="0" baseline="0" dirty="0" smtClean="0"/>
              <a:t>Accounts and Contacts, Person Accounts, Leads, Solutions, and Custom Objects.</a:t>
            </a:r>
          </a:p>
          <a:p>
            <a:pPr marL="191494" lvl="1" indent="-191494" defTabSz="957468">
              <a:defRPr/>
            </a:pPr>
            <a:r>
              <a:rPr lang="en-US" b="0" baseline="0" dirty="0" smtClean="0"/>
              <a:t>The Data Loader can be configured to work with the Bulk API for large loads.</a:t>
            </a:r>
          </a:p>
          <a:p>
            <a:pPr marL="191494" lvl="1" indent="-191494" defTabSz="957468">
              <a:defRPr/>
            </a:pPr>
            <a:r>
              <a:rPr lang="en-US" b="0" baseline="0" dirty="0" smtClean="0"/>
              <a:t>The Bulk API is most efficient when used for large loads over 1 million records. The 50M limit is based on API limits of up to 5K batches a day of no more than 10K records each.</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82</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42493456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r>
              <a:rPr lang="en-US" b="1" dirty="0" smtClean="0"/>
              <a:t>Teaching Points:</a:t>
            </a:r>
          </a:p>
          <a:p>
            <a:pPr marL="239367" indent="-239367">
              <a:buFont typeface="Wingdings" pitchFamily="2" charset="2"/>
              <a:buChar char="§"/>
            </a:pPr>
            <a:r>
              <a:rPr lang="en-US" dirty="0" smtClean="0"/>
              <a:t>Clean and organize: </a:t>
            </a:r>
            <a:r>
              <a:rPr lang="en-US" dirty="0" smtClean="0">
                <a:ea typeface="ＭＳ Ｐゴシック" pitchFamily="34" charset="-128"/>
              </a:rPr>
              <a:t>take extra care that the data is clean to begin with, including relationships between parent and child objects.</a:t>
            </a:r>
          </a:p>
          <a:p>
            <a:pPr marL="239367" indent="-239367" defTabSz="957468">
              <a:buFont typeface="Wingdings" pitchFamily="2" charset="2"/>
              <a:buChar char="§"/>
              <a:defRPr/>
            </a:pPr>
            <a:r>
              <a:rPr lang="en-US" dirty="0" smtClean="0">
                <a:ea typeface="ＭＳ Ｐゴシック" pitchFamily="34" charset="-128"/>
              </a:rPr>
              <a:t>Search the AppExchange for data load utilities that can improve ETL processes. Many of these utilities are free and leverage the Bulk API.</a:t>
            </a:r>
          </a:p>
          <a:p>
            <a:pPr marL="239367" indent="-239367" defTabSz="957468">
              <a:buFont typeface="Wingdings" pitchFamily="2" charset="2"/>
              <a:buChar char="§"/>
              <a:defRPr/>
            </a:pPr>
            <a:r>
              <a:rPr lang="en-US" dirty="0" smtClean="0">
                <a:ea typeface="ＭＳ Ｐゴシック" pitchFamily="34" charset="-128"/>
              </a:rPr>
              <a:t>Use the Force.com Bulk API to load lots of data quickly into Force.com. You can also use it to remove large sets of data from your org, quickly and efficiently. </a:t>
            </a:r>
          </a:p>
          <a:p>
            <a:pPr marL="239367" indent="-239367" defTabSz="957468">
              <a:buFont typeface="Wingdings" pitchFamily="2" charset="2"/>
              <a:buChar char="§"/>
              <a:defRPr/>
            </a:pPr>
            <a:r>
              <a:rPr lang="en-US" dirty="0" smtClean="0">
                <a:ea typeface="ＭＳ Ｐゴシック" pitchFamily="34" charset="-128"/>
              </a:rPr>
              <a:t>Disable processes like validation rules, workflow rules, and triggers, which can add substantial time to inserts.</a:t>
            </a:r>
            <a:r>
              <a:rPr lang="en-US" baseline="0" dirty="0" smtClean="0">
                <a:ea typeface="+mn-ea"/>
              </a:rPr>
              <a:t> (When you know you’re inserting clean data!) </a:t>
            </a:r>
          </a:p>
          <a:p>
            <a:pPr marL="239367" indent="-239367" defTabSz="957468">
              <a:buFontTx/>
              <a:buAutoNum type="arabicParenR"/>
              <a:defRPr/>
            </a:pPr>
            <a:endParaRPr lang="en-US" dirty="0" smtClean="0">
              <a:ea typeface="ＭＳ Ｐゴシック" pitchFamily="34" charset="-128"/>
            </a:endParaRPr>
          </a:p>
          <a:p>
            <a:pPr marL="239367" indent="-239367">
              <a:buAutoNum type="arabicParenR"/>
            </a:pPr>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83</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2928903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r>
              <a:rPr lang="en-US" b="1" dirty="0" smtClean="0"/>
              <a:t>Teaching Points:</a:t>
            </a:r>
          </a:p>
          <a:p>
            <a:pPr marL="239367" indent="-239367" defTabSz="957468">
              <a:buFont typeface="Wingdings" pitchFamily="2" charset="2"/>
              <a:buChar char="§"/>
              <a:defRPr/>
            </a:pPr>
            <a:r>
              <a:rPr lang="en-US" dirty="0" smtClean="0">
                <a:ea typeface="ＭＳ Ｐゴシック" pitchFamily="34" charset="-128"/>
              </a:rPr>
              <a:t>Sharing calculations can take a considerable amount of time when inserting lots of data into an org that’s already configured. By deferring these sharing calculations until after the load is complete, you can reduce load times. </a:t>
            </a:r>
          </a:p>
          <a:p>
            <a:pPr marL="239367" indent="-239367" defTabSz="957468">
              <a:defRPr/>
            </a:pPr>
            <a:r>
              <a:rPr lang="en-US" dirty="0" smtClean="0">
                <a:ea typeface="ＭＳ Ｐゴシック" pitchFamily="34" charset="-128"/>
              </a:rPr>
              <a:t>     **Note: after you have deferred sharing and loaded your data, you need to resume normal sharing calculations and recalculate sharing rules.</a:t>
            </a:r>
          </a:p>
          <a:p>
            <a:pPr marL="239367" indent="-239367" defTabSz="957468">
              <a:buFont typeface="Wingdings" pitchFamily="2" charset="2"/>
              <a:buChar char="§"/>
              <a:defRPr/>
            </a:pPr>
            <a:r>
              <a:rPr lang="en-US" dirty="0"/>
              <a:t>If you have implemented teams or Territory Management and have more than two million accounts, you especially need to pay attention to performance. These are complex sharing model components that can make for a huge volume of share records and hence, long running transactions.</a:t>
            </a:r>
          </a:p>
          <a:p>
            <a:pPr marL="239367" indent="-239367" defTabSz="957468">
              <a:defRPr/>
            </a:pPr>
            <a:endParaRPr lang="en-US" dirty="0" smtClean="0">
              <a:ea typeface="ＭＳ Ｐゴシック" pitchFamily="34" charset="-128"/>
            </a:endParaRPr>
          </a:p>
          <a:p>
            <a:pPr marL="191494" indent="-191494">
              <a:buFont typeface="Wingdings" pitchFamily="2" charset="2"/>
              <a:buChar char="§"/>
            </a:pPr>
            <a:r>
              <a:rPr lang="en-US" dirty="0"/>
              <a:t>Data skews are defined as a few parent records with many children records. E.G., when a few accounts have many contacts, opportunities, or cases. </a:t>
            </a:r>
          </a:p>
          <a:p>
            <a:pPr marL="191494" indent="-191494">
              <a:buFont typeface="Wingdings" pitchFamily="2" charset="2"/>
              <a:buChar char="§"/>
            </a:pPr>
            <a:r>
              <a:rPr lang="en-US" dirty="0"/>
              <a:t>Ownership skews are similar to data skews; it refers to a single user, role, or group owning a large number of records for an object. </a:t>
            </a:r>
          </a:p>
          <a:p>
            <a:pPr marL="191494" indent="-191494" defTabSz="957468">
              <a:buFont typeface="Wingdings" pitchFamily="2" charset="2"/>
              <a:buChar char="§"/>
              <a:defRPr/>
            </a:pPr>
            <a:r>
              <a:rPr lang="en-US" dirty="0"/>
              <a:t>Skews can cause long running transactions, causing a performance degradation when change occurs. </a:t>
            </a:r>
          </a:p>
          <a:p>
            <a:pPr marL="191494" indent="-191494" defTabSz="957468">
              <a:buFont typeface="Wingdings" pitchFamily="2" charset="2"/>
              <a:buChar char="§"/>
              <a:defRPr/>
            </a:pPr>
            <a:r>
              <a:rPr lang="en-US" dirty="0"/>
              <a:t>The recommended ratio is 1:10,000 (but lower is better).</a:t>
            </a:r>
          </a:p>
          <a:p>
            <a:pPr marL="191494" indent="-191494">
              <a:buFont typeface="Wingdings" pitchFamily="2" charset="2"/>
              <a:buChar char="§"/>
            </a:pPr>
            <a:r>
              <a:rPr lang="en-US" dirty="0"/>
              <a:t>If a single user owns more than 10,000 records, as a best practice:</a:t>
            </a:r>
          </a:p>
          <a:p>
            <a:pPr marL="382987" indent="-382987"/>
            <a:r>
              <a:rPr lang="en-US" dirty="0"/>
              <a:t>	• The user record of the owner should not hold a role in the role hierarchy.</a:t>
            </a:r>
          </a:p>
          <a:p>
            <a:pPr marL="382987" indent="-382987"/>
            <a:r>
              <a:rPr lang="en-US" dirty="0"/>
              <a:t>	• If the owner's user record must hold a role, the role should be at the top of the hierarchy in its own branch of the role hierarchy.</a:t>
            </a:r>
          </a:p>
          <a:p>
            <a:pPr marL="239367" indent="-239367" defTabSz="957468">
              <a:defRPr/>
            </a:pPr>
            <a:endParaRPr lang="en-US" dirty="0" smtClean="0">
              <a:ea typeface="ＭＳ Ｐゴシック" pitchFamily="34" charset="-128"/>
            </a:endParaRPr>
          </a:p>
          <a:p>
            <a:pPr marL="239367" indent="-239367"/>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84</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2103350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957468">
              <a:defRPr/>
            </a:pPr>
            <a:r>
              <a:rPr lang="en-US" b="1" dirty="0" smtClean="0"/>
              <a:t>Teaching Points:</a:t>
            </a:r>
          </a:p>
          <a:p>
            <a:r>
              <a:rPr lang="en-US" dirty="0" smtClean="0"/>
              <a:t>For</a:t>
            </a:r>
            <a:r>
              <a:rPr lang="en-US" baseline="0" dirty="0" smtClean="0"/>
              <a:t> each business requirement, ask the students what elements they would include in a solution. This may be a discussion about what considerations and factors should be considered in cases where there are multiple potential solutions.</a:t>
            </a:r>
          </a:p>
          <a:p>
            <a:endParaRPr lang="en-US" dirty="0" smtClean="0"/>
          </a:p>
          <a:p>
            <a:pPr defTabSz="957468">
              <a:defRPr/>
            </a:pPr>
            <a:r>
              <a:rPr lang="en-US" dirty="0" smtClean="0"/>
              <a:t>Requirement: </a:t>
            </a:r>
            <a:r>
              <a:rPr lang="en-US" dirty="0"/>
              <a:t>A client noticed that reporting slowed down once they increased the volume of data in their system. They want to improve their system performance.</a:t>
            </a:r>
            <a:endParaRPr lang="en-US" baseline="0" dirty="0" smtClean="0"/>
          </a:p>
          <a:p>
            <a:r>
              <a:rPr lang="en-US" dirty="0" smtClean="0"/>
              <a:t>Solution: To maximize performance in deployments with large data volumes:</a:t>
            </a:r>
          </a:p>
          <a:p>
            <a:r>
              <a:rPr lang="en-US" dirty="0" smtClean="0"/>
              <a:t>• Make queries selective—ensure that reports, list views, and SOQL are using appropriate filters.</a:t>
            </a:r>
          </a:p>
          <a:p>
            <a:r>
              <a:rPr lang="en-US" dirty="0" smtClean="0"/>
              <a:t>• Reduce the amount of active data—use archiving, </a:t>
            </a:r>
            <a:r>
              <a:rPr lang="en-US" dirty="0" err="1" smtClean="0"/>
              <a:t>mashups</a:t>
            </a:r>
            <a:r>
              <a:rPr lang="en-US" dirty="0" smtClean="0"/>
              <a:t>, and other techniques to reduce the amount of data stored in Salesforce.</a:t>
            </a:r>
          </a:p>
          <a:p>
            <a:endParaRPr lang="en-US" dirty="0" smtClean="0"/>
          </a:p>
          <a:p>
            <a:pPr defTabSz="957468">
              <a:defRPr/>
            </a:pPr>
            <a:r>
              <a:rPr lang="en-US" dirty="0" smtClean="0"/>
              <a:t>Requirement: </a:t>
            </a:r>
            <a:r>
              <a:rPr lang="en-US" dirty="0"/>
              <a:t>A client needs to migrate 1.5M records from a legacy system into Salesforce. </a:t>
            </a:r>
            <a:endParaRPr lang="en-GB" baseline="0" dirty="0" smtClean="0">
              <a:solidFill>
                <a:schemeClr val="tx1"/>
              </a:solidFill>
            </a:endParaRPr>
          </a:p>
          <a:p>
            <a:pPr defTabSz="957468">
              <a:defRPr/>
            </a:pPr>
            <a:r>
              <a:rPr lang="en-US" dirty="0" smtClean="0"/>
              <a:t>Solution: </a:t>
            </a:r>
            <a:r>
              <a:rPr lang="en-US" dirty="0" smtClean="0">
                <a:solidFill>
                  <a:schemeClr val="tx1"/>
                </a:solidFill>
              </a:rPr>
              <a:t>Use the Bulk API when you have over 1M records or for time-sensitive loads that can take advantage of very large batches.</a:t>
            </a:r>
            <a:endParaRPr lang="en-US" dirty="0" smtClean="0"/>
          </a:p>
          <a:p>
            <a:endParaRPr lang="en-US" dirty="0" smtClean="0"/>
          </a:p>
          <a:p>
            <a:pPr defTabSz="957468">
              <a:defRPr/>
            </a:pPr>
            <a:r>
              <a:rPr lang="en-US" dirty="0" smtClean="0"/>
              <a:t>Requirement: </a:t>
            </a:r>
            <a:r>
              <a:rPr lang="en-US" dirty="0"/>
              <a:t>A client wants to delete 10,000 Position records from Salesforce.</a:t>
            </a:r>
          </a:p>
          <a:p>
            <a:pPr defTabSz="957468">
              <a:defRPr/>
            </a:pPr>
            <a:r>
              <a:rPr lang="en-US" dirty="0" smtClean="0"/>
              <a:t>Solution: Data Loader</a:t>
            </a:r>
            <a:endParaRPr lang="en-US" baseline="0"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inc.</a:t>
            </a: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85</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348677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a:buFontTx/>
              <a:buNone/>
            </a:pPr>
            <a:r>
              <a:rPr lang="en-US" b="1" dirty="0" smtClean="0"/>
              <a:t>Suggestions</a:t>
            </a:r>
            <a:r>
              <a:rPr lang="en-US" b="1" baseline="0" dirty="0" smtClean="0"/>
              <a:t>:</a:t>
            </a:r>
          </a:p>
          <a:p>
            <a:pPr>
              <a:buNone/>
            </a:pPr>
            <a:r>
              <a:rPr lang="en-US" dirty="0" smtClean="0">
                <a:ea typeface="Segoe UI" pitchFamily="34" charset="0"/>
              </a:rPr>
              <a:t>Ask</a:t>
            </a:r>
            <a:r>
              <a:rPr lang="en-US" baseline="0" dirty="0" smtClean="0">
                <a:ea typeface="Segoe UI" pitchFamily="34" charset="0"/>
              </a:rPr>
              <a:t> the students what questions they might ask the client to </a:t>
            </a:r>
            <a:r>
              <a:rPr lang="en-US" dirty="0" smtClean="0"/>
              <a:t>understand how they need to set up accounts and the</a:t>
            </a:r>
            <a:r>
              <a:rPr lang="en-US" baseline="0" dirty="0" smtClean="0"/>
              <a:t> structure of </a:t>
            </a:r>
            <a:r>
              <a:rPr lang="en-US" dirty="0" smtClean="0"/>
              <a:t>the</a:t>
            </a:r>
            <a:r>
              <a:rPr lang="en-US" baseline="0" dirty="0" smtClean="0"/>
              <a:t> clients’</a:t>
            </a:r>
            <a:r>
              <a:rPr lang="en-US" dirty="0" smtClean="0"/>
              <a:t> organization(s).</a:t>
            </a:r>
          </a:p>
          <a:p>
            <a:endParaRPr lang="en-US" dirty="0" smtClean="0"/>
          </a:p>
          <a:p>
            <a:pPr defTabSz="957468">
              <a:defRPr/>
            </a:pPr>
            <a:r>
              <a:rPr lang="en-US" dirty="0" smtClean="0">
                <a:ea typeface="Segoe UI" pitchFamily="34" charset="0"/>
              </a:rPr>
              <a:t>Potential discovery questions: </a:t>
            </a:r>
            <a:endParaRPr lang="en-US" dirty="0" smtClean="0"/>
          </a:p>
          <a:p>
            <a:r>
              <a:rPr lang="en-US" dirty="0" smtClean="0"/>
              <a:t>What industries and types of businesses do you work with?</a:t>
            </a:r>
          </a:p>
          <a:p>
            <a:r>
              <a:rPr lang="en-US" dirty="0" smtClean="0"/>
              <a:t>Who is in your ecosystem? Who do you partner with;</a:t>
            </a:r>
            <a:r>
              <a:rPr lang="en-US" baseline="0" dirty="0" smtClean="0"/>
              <a:t> </a:t>
            </a:r>
            <a:r>
              <a:rPr lang="en-US" dirty="0" smtClean="0"/>
              <a:t>who do you work with?</a:t>
            </a:r>
          </a:p>
          <a:p>
            <a:r>
              <a:rPr lang="en-US" dirty="0" smtClean="0"/>
              <a:t>Who are the decision makers? Who are the stakeholders? Who are the users? Then you know who you need to talk to.  </a:t>
            </a:r>
          </a:p>
          <a:p>
            <a:r>
              <a:rPr lang="en-US" dirty="0" smtClean="0"/>
              <a:t>What do your decision makers, stakeholders, and</a:t>
            </a:r>
            <a:r>
              <a:rPr lang="en-US" baseline="0" dirty="0" smtClean="0"/>
              <a:t> various users </a:t>
            </a:r>
            <a:r>
              <a:rPr lang="en-US" dirty="0" smtClean="0"/>
              <a:t>need to know about each account? (Answer will vary based on the person answering.)</a:t>
            </a:r>
          </a:p>
          <a:p>
            <a:pPr defTabSz="957468">
              <a:defRPr/>
            </a:pPr>
            <a:r>
              <a:rPr lang="en-US" dirty="0" smtClean="0"/>
              <a:t>Do you track information about competitors or vendors?</a:t>
            </a:r>
          </a:p>
          <a:p>
            <a:pPr defTabSz="957468">
              <a:defRPr/>
            </a:pPr>
            <a:r>
              <a:rPr lang="en-US" dirty="0" smtClean="0"/>
              <a:t>How can you get beyond the question of "what keeps you up at night" to find out how the structure of the company and information is helping customers meet their revenue targets?</a:t>
            </a:r>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11</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0712766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r>
              <a:rPr lang="en-US" b="1" dirty="0" smtClean="0"/>
              <a:t>Teaching</a:t>
            </a:r>
            <a:r>
              <a:rPr lang="en-US" b="1" baseline="0" dirty="0" smtClean="0"/>
              <a:t> Points:</a:t>
            </a:r>
          </a:p>
          <a:p>
            <a:r>
              <a:rPr lang="en-US" dirty="0" smtClean="0"/>
              <a:t>What characteristics of your requirements will help you determine the appropriate Salesforce mechanism to use to meet your needs?</a:t>
            </a:r>
          </a:p>
          <a:p>
            <a:r>
              <a:rPr lang="en-US" dirty="0" smtClean="0"/>
              <a:t>What Salesforce integration mechanisms will help you meet your requirements?</a:t>
            </a:r>
            <a:r>
              <a:rPr lang="en-US" baseline="0" dirty="0" smtClean="0"/>
              <a:t> </a:t>
            </a:r>
          </a:p>
          <a:p>
            <a:endParaRPr lang="en-US" b="1" baseline="0" dirty="0" smtClean="0"/>
          </a:p>
          <a:p>
            <a:r>
              <a:rPr lang="en-US" b="0" baseline="0" dirty="0" smtClean="0"/>
              <a:t>Consider:</a:t>
            </a:r>
          </a:p>
          <a:p>
            <a:pPr marL="191494" indent="-191494">
              <a:buFont typeface="Wingdings" pitchFamily="2" charset="2"/>
              <a:buChar char="§"/>
            </a:pPr>
            <a:r>
              <a:rPr lang="en-US" b="0" baseline="0" dirty="0" smtClean="0"/>
              <a:t>Direction of the integration (inbound or outbound)</a:t>
            </a:r>
          </a:p>
          <a:p>
            <a:pPr marL="191494" indent="-191494">
              <a:buFont typeface="Wingdings" pitchFamily="2" charset="2"/>
              <a:buChar char="§"/>
            </a:pPr>
            <a:r>
              <a:rPr lang="en-US" b="0" baseline="0" dirty="0" smtClean="0"/>
              <a:t>Time-sensitivity: synchronous or asynchronous?</a:t>
            </a:r>
          </a:p>
          <a:p>
            <a:pPr marL="191494" indent="-191494">
              <a:buFont typeface="Wingdings" pitchFamily="2" charset="2"/>
              <a:buChar char="§"/>
            </a:pPr>
            <a:r>
              <a:rPr lang="en-US" b="0" dirty="0" smtClean="0"/>
              <a:t>Will the integration</a:t>
            </a:r>
            <a:r>
              <a:rPr lang="en-US" b="0" baseline="0" dirty="0" smtClean="0"/>
              <a:t> be automated, scheduled, or ad hoc?</a:t>
            </a:r>
            <a:endParaRPr lang="en-US" b="0" dirty="0" smtClean="0"/>
          </a:p>
          <a:p>
            <a:endParaRPr lang="en-US" b="1" i="0" dirty="0" smtClean="0">
              <a:ea typeface="ＭＳ Ｐゴシック" pitchFamily="-97" charset="-128"/>
            </a:endParaRP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86</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655754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a:buFontTx/>
              <a:buNone/>
            </a:pPr>
            <a:r>
              <a:rPr lang="en-US" b="1" dirty="0" smtClean="0"/>
              <a:t>Suggestions</a:t>
            </a:r>
            <a:r>
              <a:rPr lang="en-US" b="1" baseline="0" dirty="0" smtClean="0"/>
              <a:t>:</a:t>
            </a:r>
          </a:p>
          <a:p>
            <a:pPr>
              <a:buNone/>
            </a:pPr>
            <a:r>
              <a:rPr lang="en-US" dirty="0" smtClean="0">
                <a:ea typeface="Segoe UI" pitchFamily="34" charset="0"/>
              </a:rPr>
              <a:t>Ask</a:t>
            </a:r>
            <a:r>
              <a:rPr lang="en-US" baseline="0" dirty="0" smtClean="0">
                <a:ea typeface="Segoe UI" pitchFamily="34" charset="0"/>
              </a:rPr>
              <a:t> the students what questions they might ask the client around communities.</a:t>
            </a:r>
          </a:p>
          <a:p>
            <a:pPr>
              <a:buNone/>
            </a:pPr>
            <a:endParaRPr lang="en-US" dirty="0" smtClean="0">
              <a:ea typeface="Segoe UI" pitchFamily="34" charset="0"/>
            </a:endParaRPr>
          </a:p>
          <a:p>
            <a:pPr>
              <a:buNone/>
            </a:pPr>
            <a:r>
              <a:rPr lang="en-US" dirty="0" smtClean="0">
                <a:ea typeface="Segoe UI" pitchFamily="34" charset="0"/>
              </a:rPr>
              <a:t>Potential discovery questions: </a:t>
            </a:r>
          </a:p>
          <a:p>
            <a:r>
              <a:rPr lang="en-US" dirty="0" smtClean="0"/>
              <a:t>How</a:t>
            </a:r>
            <a:r>
              <a:rPr lang="en-US" baseline="0" dirty="0" smtClean="0"/>
              <a:t> do you currently engage with customers?</a:t>
            </a:r>
          </a:p>
          <a:p>
            <a:r>
              <a:rPr lang="en-US" baseline="0" dirty="0" smtClean="0"/>
              <a:t>What Salesforce information do you need to share with partners?</a:t>
            </a:r>
          </a:p>
          <a:p>
            <a:endParaRPr lang="en-US" dirty="0" smtClean="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87</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309634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lvl="1">
              <a:buNone/>
            </a:pPr>
            <a:r>
              <a:rPr lang="en-US" b="1" dirty="0" smtClean="0"/>
              <a:t>Teaching Points:</a:t>
            </a:r>
          </a:p>
          <a:p>
            <a:pPr lvl="1"/>
            <a:r>
              <a:rPr lang="en-US" dirty="0" smtClean="0"/>
              <a:t>Salesforce Communities are an online platform that enables collaboration between employees, customers, and partners. </a:t>
            </a:r>
          </a:p>
          <a:p>
            <a:pPr lvl="1"/>
            <a:r>
              <a:rPr lang="en-US" dirty="0" smtClean="0"/>
              <a:t>You can create fully-branded public or private communities. </a:t>
            </a:r>
          </a:p>
          <a:p>
            <a:pPr lvl="1"/>
            <a:r>
              <a:rPr lang="en-GB" dirty="0" smtClean="0"/>
              <a:t>Communities give external members access to subsets of your data.</a:t>
            </a:r>
          </a:p>
          <a:p>
            <a:pPr lvl="1"/>
            <a:r>
              <a:rPr lang="en-GB" dirty="0" smtClean="0"/>
              <a:t>External members have user records, profiles, and roles that control access to features and data.</a:t>
            </a:r>
          </a:p>
          <a:p>
            <a:pPr lvl="1"/>
            <a:r>
              <a:rPr lang="en-GB" dirty="0" smtClean="0"/>
              <a:t>Communities fully integrate with your internal business processes.</a:t>
            </a:r>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88</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42421390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a:buNone/>
            </a:pPr>
            <a:r>
              <a:rPr lang="en-US" b="1" dirty="0" smtClean="0">
                <a:solidFill>
                  <a:schemeClr val="tx1"/>
                </a:solidFill>
              </a:rPr>
              <a:t>Teaching Points</a:t>
            </a:r>
          </a:p>
          <a:p>
            <a:pPr marL="191494" indent="-191494" defTabSz="957468">
              <a:buFont typeface="Wingdings" pitchFamily="2" charset="2"/>
              <a:buChar char="§"/>
              <a:defRPr/>
            </a:pPr>
            <a:r>
              <a:rPr lang="en-US" dirty="0" smtClean="0"/>
              <a:t>A</a:t>
            </a:r>
            <a:r>
              <a:rPr lang="en-US" b="0" baseline="0" dirty="0" smtClean="0">
                <a:solidFill>
                  <a:schemeClr val="tx1"/>
                </a:solidFill>
              </a:rPr>
              <a:t> partner community gives p</a:t>
            </a:r>
            <a:r>
              <a:rPr lang="en-US" b="0" dirty="0" smtClean="0"/>
              <a:t>artners</a:t>
            </a:r>
            <a:r>
              <a:rPr lang="en-US" dirty="0" smtClean="0"/>
              <a:t> a place to manage customer accounts, find</a:t>
            </a:r>
            <a:r>
              <a:rPr lang="en-US" baseline="0" dirty="0" smtClean="0"/>
              <a:t> support articles, </a:t>
            </a:r>
            <a:r>
              <a:rPr lang="en-US" dirty="0" smtClean="0"/>
              <a:t>submit and track cases, and view reports and dashboards. </a:t>
            </a:r>
          </a:p>
          <a:p>
            <a:pPr marL="191494" indent="-191494" defTabSz="957468">
              <a:buFont typeface="Wingdings" pitchFamily="2" charset="2"/>
              <a:buChar char="§"/>
              <a:defRPr/>
            </a:pPr>
            <a:r>
              <a:rPr lang="en-US" dirty="0" smtClean="0"/>
              <a:t>Communities can provide</a:t>
            </a:r>
            <a:r>
              <a:rPr lang="en-US" baseline="0" dirty="0" smtClean="0"/>
              <a:t> </a:t>
            </a:r>
            <a:r>
              <a:rPr lang="en-US" dirty="0" smtClean="0"/>
              <a:t>access to the data in your Salesforce community, like leads, opportunities, and quotes. </a:t>
            </a:r>
          </a:p>
          <a:p>
            <a:pPr marL="191494" indent="-191494">
              <a:buFont typeface="Wingdings" pitchFamily="2" charset="2"/>
              <a:buChar char="§"/>
            </a:pPr>
            <a:r>
              <a:rPr lang="en-US" dirty="0" smtClean="0"/>
              <a:t>Data access in a community is controlled by the same security model that controls access for internal users using profiles and roles. </a:t>
            </a:r>
          </a:p>
          <a:p>
            <a:pPr marL="191494" indent="-191494">
              <a:buFont typeface="Wingdings" pitchFamily="2" charset="2"/>
              <a:buChar char="§"/>
            </a:pPr>
            <a:r>
              <a:rPr lang="en-US" dirty="0" smtClean="0"/>
              <a:t>Administrators assign community users a special community profile which determines what tabs and features the user can access. </a:t>
            </a:r>
          </a:p>
          <a:p>
            <a:pPr marL="191494" indent="-191494">
              <a:buFont typeface="Wingdings" pitchFamily="2" charset="2"/>
              <a:buChar char="§"/>
            </a:pPr>
            <a:r>
              <a:rPr lang="en-US" dirty="0" smtClean="0"/>
              <a:t>In addition, your admin can assign a partner user a special community role to control which records they can access. This role is part of your organization’s role hierarchy. </a:t>
            </a:r>
          </a:p>
          <a:p>
            <a:pPr marL="191494" indent="-191494">
              <a:buFont typeface="Wingdings" pitchFamily="2" charset="2"/>
              <a:buChar char="§"/>
            </a:pPr>
            <a:r>
              <a:rPr lang="en-US" dirty="0" smtClean="0"/>
              <a:t>To prevent external members from having access to data they shouldn’t, it’s important to review your Community’s security settings.</a:t>
            </a:r>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89</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224050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defTabSz="1002458" eaLnBrk="0" fontAlgn="base" hangingPunct="0">
              <a:spcBef>
                <a:spcPct val="30000"/>
              </a:spcBef>
              <a:spcAft>
                <a:spcPct val="0"/>
              </a:spcAft>
              <a:defRPr/>
            </a:pPr>
            <a:r>
              <a:rPr lang="en-US" b="1" dirty="0" smtClean="0"/>
              <a:t>Teaching Notes</a:t>
            </a:r>
          </a:p>
          <a:p>
            <a:pPr defTabSz="1002458" eaLnBrk="0" fontAlgn="base" hangingPunct="0">
              <a:defRPr/>
            </a:pPr>
            <a:r>
              <a:rPr lang="en-US" dirty="0" smtClean="0"/>
              <a:t>There are different ways to restrict visibility of information within Communities.</a:t>
            </a:r>
          </a:p>
          <a:p>
            <a:pPr defTabSz="1002458" eaLnBrk="0" fontAlgn="base" hangingPunct="0">
              <a:defRPr/>
            </a:pPr>
            <a:endParaRPr lang="en-US" dirty="0" smtClean="0"/>
          </a:p>
          <a:p>
            <a:pPr defTabSz="1002458" eaLnBrk="0" fontAlgn="base" hangingPunct="0">
              <a:defRPr/>
            </a:pPr>
            <a:r>
              <a:rPr lang="en-US" dirty="0" smtClean="0"/>
              <a:t>Using Partner roles: </a:t>
            </a:r>
          </a:p>
          <a:p>
            <a:pPr marL="191494" indent="-191494" defTabSz="1002458" eaLnBrk="0" fontAlgn="base" hangingPunct="0">
              <a:buFont typeface="Wingdings" pitchFamily="2" charset="2"/>
              <a:buChar char="§"/>
              <a:defRPr/>
            </a:pPr>
            <a:r>
              <a:rPr lang="en-US" dirty="0" smtClean="0"/>
              <a:t>Within a partner account, administrators</a:t>
            </a:r>
            <a:r>
              <a:rPr lang="en-US" baseline="0" dirty="0" smtClean="0"/>
              <a:t> </a:t>
            </a:r>
            <a:r>
              <a:rPr lang="en-GB" dirty="0" smtClean="0"/>
              <a:t>can create a role hierarchy that controls</a:t>
            </a:r>
            <a:r>
              <a:rPr lang="en-GB" baseline="0" dirty="0" smtClean="0"/>
              <a:t> users’ access to data, similar to a user role hierarchy in Salesforce. </a:t>
            </a:r>
          </a:p>
          <a:p>
            <a:pPr marL="191494" indent="-191494" defTabSz="1002458" eaLnBrk="0" fontAlgn="base" hangingPunct="0">
              <a:buFont typeface="Wingdings" pitchFamily="2" charset="2"/>
              <a:buChar char="§"/>
              <a:defRPr/>
            </a:pPr>
            <a:r>
              <a:rPr lang="en-US" dirty="0" smtClean="0"/>
              <a:t>When partners are added to a community, they are given a contact record related to the partner account, enabled as partner users, and </a:t>
            </a:r>
            <a:r>
              <a:rPr lang="en-GB" dirty="0" smtClean="0"/>
              <a:t>then assigned a partner role which determines what records they have access to. </a:t>
            </a:r>
          </a:p>
          <a:p>
            <a:pPr marL="191494" indent="-191494" defTabSz="1002458" eaLnBrk="0" fontAlgn="base" hangingPunct="0">
              <a:buFont typeface="Wingdings" pitchFamily="2" charset="2"/>
              <a:buChar char="§"/>
              <a:defRPr/>
            </a:pPr>
            <a:r>
              <a:rPr lang="en-GB" dirty="0" smtClean="0"/>
              <a:t>The Partner User roles are subordinate to the partner account owner, so the account owner has access to all records owned by the partner users in the account.</a:t>
            </a:r>
          </a:p>
          <a:p>
            <a:pPr defTabSz="1002458" eaLnBrk="0" fontAlgn="base" hangingPunct="0">
              <a:defRPr/>
            </a:pPr>
            <a:endParaRPr lang="en-GB" dirty="0" smtClean="0"/>
          </a:p>
          <a:p>
            <a:pPr defTabSz="1002458" eaLnBrk="0" fontAlgn="base" hangingPunct="0">
              <a:defRPr/>
            </a:pPr>
            <a:r>
              <a:rPr lang="en-GB" dirty="0" smtClean="0"/>
              <a:t>User Visibility Settings: </a:t>
            </a:r>
          </a:p>
          <a:p>
            <a:pPr marL="191494" indent="-191494" defTabSz="1002458" eaLnBrk="0" fontAlgn="base" hangingPunct="0">
              <a:buFont typeface="Wingdings" pitchFamily="2" charset="2"/>
              <a:buChar char="§"/>
              <a:defRPr/>
            </a:pPr>
            <a:r>
              <a:rPr lang="en-US" dirty="0" smtClean="0"/>
              <a:t>User Sharing enables you to show or hide an internal or external user from another user in your organization. </a:t>
            </a:r>
          </a:p>
          <a:p>
            <a:pPr marL="191494" indent="-191494" defTabSz="1002458" eaLnBrk="0" fontAlgn="base" hangingPunct="0">
              <a:buFont typeface="Wingdings" pitchFamily="2" charset="2"/>
              <a:buChar char="§"/>
              <a:defRPr/>
            </a:pPr>
            <a:r>
              <a:rPr lang="en-GB" dirty="0" smtClean="0"/>
              <a:t>By default, an </a:t>
            </a:r>
            <a:r>
              <a:rPr lang="en-US" dirty="0" smtClean="0"/>
              <a:t>external user can see other external users under the same account and in common communities. </a:t>
            </a:r>
          </a:p>
          <a:p>
            <a:pPr marL="191494" indent="-191494" defTabSz="1002458" eaLnBrk="0" fontAlgn="base" hangingPunct="0">
              <a:buFont typeface="Wingdings" pitchFamily="2" charset="2"/>
              <a:buChar char="§"/>
              <a:defRPr/>
            </a:pPr>
            <a:r>
              <a:rPr lang="en-US" dirty="0" smtClean="0"/>
              <a:t>You can change the organization-wide default for the User object to make your communities more restrictive or open, depending on your needs. </a:t>
            </a:r>
            <a:endParaRPr lang="en-US" noProof="0" dirty="0" smtClean="0"/>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90</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41199937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r>
              <a:rPr lang="en-US" b="1" dirty="0" smtClean="0"/>
              <a:t>Teaching Points:</a:t>
            </a:r>
          </a:p>
          <a:p>
            <a:r>
              <a:rPr lang="en-US" dirty="0" smtClean="0"/>
              <a:t>Force.com Sites enables developers to build and deploy public (or non-authenticated) websites using Visualforce. These websites are built entirely with Visualforce pages can be accessed from branded domain names.</a:t>
            </a:r>
          </a:p>
          <a:p>
            <a:r>
              <a:rPr lang="en-US" dirty="0" smtClean="0"/>
              <a:t>Sites leverages the data and business processes that reside in your Salesforce org. </a:t>
            </a:r>
          </a:p>
          <a:p>
            <a:r>
              <a:rPr lang="en-US" dirty="0" smtClean="0"/>
              <a:t>Sites can be used with communities and authenticated sites.</a:t>
            </a:r>
            <a:r>
              <a:rPr lang="en-US" baseline="0" dirty="0" smtClean="0"/>
              <a:t> </a:t>
            </a:r>
          </a:p>
          <a:p>
            <a:r>
              <a:rPr lang="en-US" baseline="0" dirty="0" smtClean="0"/>
              <a:t>Security and permission settings are maintained, including IP login hours. </a:t>
            </a:r>
            <a:endParaRPr lang="en-US" dirty="0" smtClean="0"/>
          </a:p>
          <a:p>
            <a:endParaRPr lang="en-US" dirty="0" smtClean="0"/>
          </a:p>
          <a:p>
            <a:r>
              <a:rPr lang="en-US" b="1" dirty="0" smtClean="0"/>
              <a:t>Extra Materials:</a:t>
            </a:r>
          </a:p>
          <a:p>
            <a:pPr defTabSz="957366">
              <a:defRPr/>
            </a:pPr>
            <a:r>
              <a:rPr lang="en-US" b="0" dirty="0" smtClean="0"/>
              <a:t>Site.com and Force.com Sites can be enabled in a developer org for testing and experimentation.</a:t>
            </a:r>
          </a:p>
          <a:p>
            <a:endParaRPr lang="en-US" b="1" dirty="0" smtClean="0"/>
          </a:p>
          <a:p>
            <a:pPr defTabSz="957366">
              <a:defRPr/>
            </a:pPr>
            <a:r>
              <a:rPr lang="en-US" b="0" dirty="0" smtClean="0"/>
              <a:t>Examples of sites running on Force.com</a:t>
            </a:r>
            <a:r>
              <a:rPr lang="en-US" b="0" baseline="0" dirty="0" smtClean="0"/>
              <a:t> Sites can be found at: http://developer.force.com/sitesgallery</a:t>
            </a:r>
            <a:endParaRPr lang="en-US" b="0"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91</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7059837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r>
              <a:rPr lang="en-US" dirty="0" smtClean="0"/>
              <a:t>From the Home tab in your org, </a:t>
            </a:r>
            <a:r>
              <a:rPr lang="en-US" baseline="0" dirty="0" smtClean="0"/>
              <a:t>click the Practice Test link and then click start to begin the test.</a:t>
            </a:r>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93</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5568663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613" y="528638"/>
            <a:ext cx="7453313" cy="4192587"/>
          </a:xfrm>
        </p:spPr>
      </p:sp>
      <p:sp>
        <p:nvSpPr>
          <p:cNvPr id="3" name="Notes Placeholder 2"/>
          <p:cNvSpPr>
            <a:spLocks noGrp="1"/>
          </p:cNvSpPr>
          <p:nvPr>
            <p:ph type="body" idx="1"/>
          </p:nvPr>
        </p:nvSpPr>
        <p:spPr/>
        <p:txBody>
          <a:bodyPr/>
          <a:lstStyle/>
          <a:p>
            <a:pPr defTabSz="946678" eaLnBrk="0" fontAlgn="base" hangingPunct="0">
              <a:spcAft>
                <a:spcPct val="0"/>
              </a:spcAft>
              <a:defRPr/>
            </a:pPr>
            <a:r>
              <a:rPr lang="en-US" dirty="0" smtClean="0"/>
              <a:t>Example</a:t>
            </a:r>
            <a:r>
              <a:rPr lang="en-US" baseline="0" dirty="0" smtClean="0"/>
              <a:t> slide. Included as a place to help you get ideas of things that have been done in other decks.</a:t>
            </a:r>
            <a:endParaRPr lang="en-US" dirty="0" smtClean="0"/>
          </a:p>
          <a:p>
            <a:endParaRPr lang="en-US" dirty="0"/>
          </a:p>
        </p:txBody>
      </p:sp>
      <p:sp>
        <p:nvSpPr>
          <p:cNvPr id="4" name="Header Placeholder 3"/>
          <p:cNvSpPr>
            <a:spLocks noGrp="1"/>
          </p:cNvSpPr>
          <p:nvPr>
            <p:ph type="hdr" sz="quarter" idx="10"/>
          </p:nvPr>
        </p:nvSpPr>
        <p:spPr/>
        <p:txBody>
          <a:bodyPr/>
          <a:lstStyle/>
          <a:p>
            <a:pPr>
              <a:defRPr/>
            </a:pPr>
            <a:r>
              <a:rPr lang="en-US" dirty="0" smtClean="0"/>
              <a:t>Course Name</a:t>
            </a:r>
          </a:p>
        </p:txBody>
      </p:sp>
      <p:sp>
        <p:nvSpPr>
          <p:cNvPr id="5" name="Footer Placeholder 4"/>
          <p:cNvSpPr>
            <a:spLocks noGrp="1"/>
          </p:cNvSpPr>
          <p:nvPr>
            <p:ph type="ftr" sz="quarter" idx="11"/>
          </p:nvPr>
        </p:nvSpPr>
        <p:spPr/>
        <p:txBody>
          <a:bodyPr/>
          <a:lstStyle/>
          <a:p>
            <a:r>
              <a:rPr lang="en-US" dirty="0" smtClean="0">
                <a:latin typeface="Salesforce Sans" panose="020B0505020202020203" pitchFamily="34" charset="0"/>
              </a:rPr>
              <a:t>© Copyright 2016 salesforce.com, </a:t>
            </a:r>
            <a:r>
              <a:rPr lang="en-US" dirty="0" err="1" smtClean="0">
                <a:latin typeface="Salesforce Sans" panose="020B0505020202020203" pitchFamily="34" charset="0"/>
              </a:rPr>
              <a:t>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pPr>
              <a:defRPr/>
            </a:pPr>
            <a:fld id="{B4ABCAC1-5A0E-4D41-9DFA-A4558277763A}" type="slidenum">
              <a:rPr lang="en-US" smtClean="0"/>
              <a:pPr>
                <a:defRPr/>
              </a:pPr>
              <a:t>96</a:t>
            </a:fld>
            <a:endParaRPr lang="en-US" dirty="0"/>
          </a:p>
        </p:txBody>
      </p:sp>
    </p:spTree>
    <p:extLst>
      <p:ext uri="{BB962C8B-B14F-4D97-AF65-F5344CB8AC3E}">
        <p14:creationId xmlns:p14="http://schemas.microsoft.com/office/powerpoint/2010/main" val="1140722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dirty="0" smtClean="0"/>
              <a:t>Course Name</a:t>
            </a:r>
            <a:endParaRPr lang="en-US" dirty="0"/>
          </a:p>
        </p:txBody>
      </p:sp>
      <p:sp>
        <p:nvSpPr>
          <p:cNvPr id="5" name="Footer Placeholder 4"/>
          <p:cNvSpPr>
            <a:spLocks noGrp="1"/>
          </p:cNvSpPr>
          <p:nvPr>
            <p:ph type="ftr" sz="quarter" idx="11"/>
          </p:nvPr>
        </p:nvSpPr>
        <p:spPr/>
        <p:txBody>
          <a:bodyPr/>
          <a:lstStyle/>
          <a:p>
            <a:r>
              <a:rPr lang="en-US" dirty="0" smtClean="0">
                <a:latin typeface="Salesforce Sans" panose="020B0505020202020203" pitchFamily="34" charset="0"/>
              </a:rPr>
              <a:t>© Copyright 2016 salesforce.com, </a:t>
            </a:r>
            <a:r>
              <a:rPr lang="en-US" dirty="0" err="1" smtClean="0">
                <a:latin typeface="Salesforce Sans" panose="020B0505020202020203" pitchFamily="34" charset="0"/>
              </a:rPr>
              <a:t>inc.</a:t>
            </a:r>
            <a:endParaRPr lang="en-US" dirty="0">
              <a:latin typeface="Salesforce Sans" panose="020B0505020202020203" pitchFamily="34" charset="0"/>
            </a:endParaRPr>
          </a:p>
        </p:txBody>
      </p:sp>
      <p:sp>
        <p:nvSpPr>
          <p:cNvPr id="6" name="Slide Number Placeholder 5"/>
          <p:cNvSpPr>
            <a:spLocks noGrp="1"/>
          </p:cNvSpPr>
          <p:nvPr>
            <p:ph type="sldNum" sz="quarter" idx="12"/>
          </p:nvPr>
        </p:nvSpPr>
        <p:spPr/>
        <p:txBody>
          <a:bodyPr/>
          <a:lstStyle/>
          <a:p>
            <a:fld id="{B4ABCAC1-5A0E-4D41-9DFA-A4558277763A}" type="slidenum">
              <a:rPr lang="en-US" smtClean="0"/>
              <a:pPr/>
              <a:t>97</a:t>
            </a:fld>
            <a:endParaRPr lang="en-US" dirty="0"/>
          </a:p>
        </p:txBody>
      </p:sp>
      <p:sp>
        <p:nvSpPr>
          <p:cNvPr id="9" name="Slide Image Placeholder 8"/>
          <p:cNvSpPr>
            <a:spLocks noGrp="1" noRot="1" noChangeAspect="1"/>
          </p:cNvSpPr>
          <p:nvPr>
            <p:ph type="sldImg"/>
          </p:nvPr>
        </p:nvSpPr>
        <p:spPr>
          <a:xfrm>
            <a:off x="-74613" y="528638"/>
            <a:ext cx="7453313" cy="4192587"/>
          </a:xfrm>
        </p:spPr>
      </p:sp>
      <p:sp>
        <p:nvSpPr>
          <p:cNvPr id="10" name="Notes Placeholder 9"/>
          <p:cNvSpPr>
            <a:spLocks noGrp="1"/>
          </p:cNvSpPr>
          <p:nvPr>
            <p:ph type="body" idx="1"/>
          </p:nvPr>
        </p:nvSpPr>
        <p:spPr/>
        <p:txBody>
          <a:bodyPr/>
          <a:lstStyle/>
          <a:p>
            <a:pPr defTabSz="946678" eaLnBrk="0" fontAlgn="base" hangingPunct="0">
              <a:spcAft>
                <a:spcPct val="0"/>
              </a:spcAft>
              <a:defRPr/>
            </a:pPr>
            <a:r>
              <a:rPr lang="en-US" dirty="0" smtClean="0"/>
              <a:t>Example</a:t>
            </a:r>
            <a:r>
              <a:rPr lang="en-US" baseline="0" dirty="0" smtClean="0"/>
              <a:t> slide. Included as a place to help you get ideas of things that have been done in other decks.</a:t>
            </a:r>
            <a:endParaRPr lang="en-US" dirty="0" smtClean="0"/>
          </a:p>
        </p:txBody>
      </p:sp>
    </p:spTree>
    <p:custDataLst>
      <p:tags r:id="rId1"/>
    </p:custDataLst>
    <p:extLst>
      <p:ext uri="{BB962C8B-B14F-4D97-AF65-F5344CB8AC3E}">
        <p14:creationId xmlns:p14="http://schemas.microsoft.com/office/powerpoint/2010/main" val="34908970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lstStyle/>
          <a:p>
            <a:pPr defTabSz="914287">
              <a:spcBef>
                <a:spcPts val="443"/>
              </a:spcBef>
              <a:buClr>
                <a:srgbClr val="000000"/>
              </a:buClr>
              <a:defRPr/>
            </a:pPr>
            <a:r>
              <a:rPr lang="en-US" b="1" dirty="0" smtClean="0">
                <a:solidFill>
                  <a:schemeClr val="tx1"/>
                </a:solidFill>
              </a:rPr>
              <a:t>Teaching Points:</a:t>
            </a:r>
          </a:p>
          <a:p>
            <a:r>
              <a:rPr lang="en-US" baseline="0" dirty="0" smtClean="0"/>
              <a:t>The Taproot Foundation connects nonprofits and social change organizations with passionate, skilled volunteers who share their expertise pro bono. Through our programs, business professionals deliver marketing, strategy, HR, and IT solutions that organizations need to achieve their missions.</a:t>
            </a:r>
          </a:p>
          <a:p>
            <a:endParaRPr lang="en-US" baseline="0" dirty="0" smtClean="0"/>
          </a:p>
          <a:p>
            <a:r>
              <a:rPr lang="en-US" baseline="0" dirty="0" smtClean="0"/>
              <a:t>You can use your admin skills to provide a very valuable (free) consulting service to nonprofits. There is a great demand for pro bono service in the nonprofit sector and many nonprofits who would greatly benefit from a skilled admin to help with initial implementation, business requirements, configuration or training. </a:t>
            </a:r>
          </a:p>
          <a:p>
            <a:endParaRPr lang="en-US" baseline="0" dirty="0" smtClean="0"/>
          </a:p>
          <a:p>
            <a:r>
              <a:rPr lang="en-US" baseline="0" dirty="0" smtClean="0"/>
              <a:t>You benefit as well. Helping a nonprofit can also ready you for your admin test, allow you to gain customer-facing experience and give you insight into a new market segment. </a:t>
            </a:r>
            <a:r>
              <a:rPr lang="en-US" baseline="0" smtClean="0"/>
              <a:t>Check out the link on the slide for more information. </a:t>
            </a:r>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98</a:t>
            </a:fld>
            <a:endParaRPr lang="en-US" sz="800" dirty="0"/>
          </a:p>
        </p:txBody>
      </p:sp>
      <p:sp>
        <p:nvSpPr>
          <p:cNvPr id="6" name="Header Placeholder 5"/>
          <p:cNvSpPr>
            <a:spLocks noGrp="1"/>
          </p:cNvSpPr>
          <p:nvPr>
            <p:ph type="hdr" sz="quarter" idx="12"/>
          </p:nvPr>
        </p:nvSpPr>
        <p:spPr/>
        <p:txBody>
          <a:bodyPr/>
          <a:lstStyle/>
          <a:p>
            <a:pPr algn="r"/>
            <a:r>
              <a:rPr lang="en-US" dirty="0" smtClean="0"/>
              <a:t>Preparing for Your Salesforce Sales Cloud Consultant Certification</a:t>
            </a:r>
            <a:endParaRPr lang="en-US" dirty="0"/>
          </a:p>
        </p:txBody>
      </p:sp>
    </p:spTree>
    <p:extLst>
      <p:ext uri="{BB962C8B-B14F-4D97-AF65-F5344CB8AC3E}">
        <p14:creationId xmlns:p14="http://schemas.microsoft.com/office/powerpoint/2010/main" val="400521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530225"/>
            <a:ext cx="7450138" cy="4191000"/>
          </a:xfrm>
        </p:spPr>
      </p:sp>
      <p:sp>
        <p:nvSpPr>
          <p:cNvPr id="3" name="Notes Placeholder 2"/>
          <p:cNvSpPr>
            <a:spLocks noGrp="1"/>
          </p:cNvSpPr>
          <p:nvPr>
            <p:ph type="body" idx="1"/>
          </p:nvPr>
        </p:nvSpPr>
        <p:spPr/>
        <p:txBody>
          <a:bodyPr>
            <a:normAutofit/>
          </a:bodyPr>
          <a:lstStyle/>
          <a:p>
            <a:pPr marL="239367" indent="-239367"/>
            <a:r>
              <a:rPr lang="en-US" b="1" dirty="0" smtClean="0"/>
              <a:t>Teaching Points:</a:t>
            </a:r>
          </a:p>
          <a:p>
            <a:pPr marL="239367" indent="-239367"/>
            <a:r>
              <a:rPr lang="en-US" b="0" dirty="0" smtClean="0"/>
              <a:t>“How do accounts get related to each other in Salesforce?  Why might you create an account hierarchy?”</a:t>
            </a:r>
          </a:p>
          <a:p>
            <a:pPr marL="239367" indent="-239367"/>
            <a:endParaRPr lang="en-US" b="1" dirty="0" smtClean="0"/>
          </a:p>
          <a:p>
            <a:pPr marL="239367" indent="-239367">
              <a:buFont typeface="Wingdings" pitchFamily="2" charset="2"/>
              <a:buChar char="§"/>
            </a:pPr>
            <a:r>
              <a:rPr lang="en-US" dirty="0" smtClean="0"/>
              <a:t>Use Account Hierarchy to view the hierarchy of account relationships. </a:t>
            </a:r>
          </a:p>
          <a:p>
            <a:pPr marL="239367" indent="-239367">
              <a:buFont typeface="Wingdings" pitchFamily="2" charset="2"/>
              <a:buChar char="§"/>
            </a:pPr>
            <a:r>
              <a:rPr lang="en-US" dirty="0" smtClean="0"/>
              <a:t>Fill in the Parent Account field to specify that a business account is a subsidiary of another business account. </a:t>
            </a:r>
          </a:p>
          <a:p>
            <a:pPr marL="239367" indent="-239367" defTabSz="957468">
              <a:buFont typeface="Wingdings" pitchFamily="2" charset="2"/>
              <a:buChar char="§"/>
              <a:defRPr/>
            </a:pPr>
            <a:r>
              <a:rPr lang="en-US" dirty="0" smtClean="0"/>
              <a:t>A combination of the Account Name field and the Account Site field can be used to designate the type of location and the address fields to provide granular location data.</a:t>
            </a:r>
          </a:p>
          <a:p>
            <a:pPr defTabSz="957468">
              <a:defRPr/>
            </a:pPr>
            <a:endParaRPr lang="en-US" dirty="0" smtClean="0"/>
          </a:p>
          <a:p>
            <a:pPr defTabSz="957468">
              <a:defRPr/>
            </a:pPr>
            <a:r>
              <a:rPr lang="en-US" dirty="0" smtClean="0"/>
              <a:t>Account hierarchies</a:t>
            </a:r>
            <a:r>
              <a:rPr lang="en-US" baseline="0" dirty="0" smtClean="0"/>
              <a:t>:</a:t>
            </a:r>
          </a:p>
          <a:p>
            <a:pPr marL="239367" indent="-239367" defTabSz="957468">
              <a:buFont typeface="Wingdings" pitchFamily="2" charset="2"/>
              <a:buChar char="§"/>
              <a:defRPr/>
            </a:pPr>
            <a:r>
              <a:rPr lang="en-US" baseline="0" dirty="0" smtClean="0"/>
              <a:t>Use </a:t>
            </a:r>
            <a:r>
              <a:rPr lang="en-US" dirty="0" smtClean="0"/>
              <a:t>standard fields and no custom objects.</a:t>
            </a:r>
            <a:endParaRPr lang="en-US" baseline="0" dirty="0" smtClean="0"/>
          </a:p>
          <a:p>
            <a:pPr marL="239367" indent="-239367" defTabSz="957468">
              <a:buFont typeface="Wingdings" pitchFamily="2" charset="2"/>
              <a:buChar char="§"/>
              <a:defRPr/>
            </a:pPr>
            <a:r>
              <a:rPr lang="en-US" dirty="0" smtClean="0"/>
              <a:t>Access to child</a:t>
            </a:r>
            <a:r>
              <a:rPr lang="en-US" baseline="0" dirty="0" smtClean="0"/>
              <a:t> accounts is not granted through account hierarchy.</a:t>
            </a:r>
            <a:endParaRPr lang="en-US" dirty="0" smtClean="0"/>
          </a:p>
          <a:p>
            <a:pPr marL="239367" indent="-239367" defTabSz="957468">
              <a:buFont typeface="Wingdings" pitchFamily="2" charset="2"/>
              <a:buChar char="§"/>
              <a:defRPr/>
            </a:pPr>
            <a:r>
              <a:rPr lang="en-US" dirty="0" smtClean="0"/>
              <a:t>Provides granular reporting by location, industry, Last Activity and other Account attributes. </a:t>
            </a:r>
          </a:p>
          <a:p>
            <a:pPr marL="239367" indent="-239367" defTabSz="957468">
              <a:buFont typeface="Wingdings" pitchFamily="2" charset="2"/>
              <a:buChar char="§"/>
              <a:defRPr/>
            </a:pPr>
            <a:r>
              <a:rPr lang="en-US" dirty="0" smtClean="0"/>
              <a:t>Users view only the deals/communications/contacts, etc. related to that location.</a:t>
            </a:r>
          </a:p>
          <a:p>
            <a:pPr marL="239367" indent="-239367" defTabSz="957468">
              <a:buFont typeface="Wingdings" pitchFamily="2" charset="2"/>
              <a:buChar char="§"/>
              <a:defRPr/>
            </a:pPr>
            <a:r>
              <a:rPr lang="en-US" dirty="0" smtClean="0"/>
              <a:t>Can help organizations with large</a:t>
            </a:r>
            <a:r>
              <a:rPr lang="en-US" baseline="0" dirty="0" smtClean="0"/>
              <a:t> data volumes address the problem of data skew (e.g., one account having more than 10,000 child records).</a:t>
            </a:r>
            <a:endParaRPr lang="en-US" dirty="0" smtClean="0"/>
          </a:p>
          <a:p>
            <a:endParaRPr lang="en-US" dirty="0" smtClean="0"/>
          </a:p>
          <a:p>
            <a:r>
              <a:rPr lang="en-US" dirty="0" smtClean="0"/>
              <a:t>Considerations:</a:t>
            </a:r>
          </a:p>
          <a:p>
            <a:pPr marL="239367" indent="-239367">
              <a:buFont typeface="Wingdings" pitchFamily="2" charset="2"/>
              <a:buChar char="§"/>
            </a:pPr>
            <a:r>
              <a:rPr lang="en-US" dirty="0" smtClean="0"/>
              <a:t>You could use a custom object to create these relationships instead of using Account Hierarchy.</a:t>
            </a:r>
          </a:p>
          <a:p>
            <a:pPr marL="239367" indent="-239367">
              <a:buFont typeface="Wingdings" pitchFamily="2" charset="2"/>
              <a:buChar char="§"/>
            </a:pPr>
            <a:r>
              <a:rPr lang="en-US" dirty="0" smtClean="0"/>
              <a:t>What issues may arise with account hierarchy when users don’t have visibility to the parent account? Duplicates,</a:t>
            </a:r>
            <a:r>
              <a:rPr lang="en-US" baseline="0" dirty="0" smtClean="0"/>
              <a:t> difficulty finding records.</a:t>
            </a:r>
          </a:p>
          <a:p>
            <a:pPr marL="239367" indent="-239367">
              <a:buFont typeface="Wingdings" pitchFamily="2" charset="2"/>
              <a:buChar char="§"/>
            </a:pPr>
            <a:r>
              <a:rPr lang="en-US" baseline="0" dirty="0" smtClean="0"/>
              <a:t>If you need to </a:t>
            </a:r>
            <a:r>
              <a:rPr lang="en-US" dirty="0" smtClean="0"/>
              <a:t>restrict</a:t>
            </a:r>
            <a:r>
              <a:rPr lang="en-US" baseline="0" dirty="0" smtClean="0"/>
              <a:t> </a:t>
            </a:r>
            <a:r>
              <a:rPr lang="en-US" dirty="0" smtClean="0"/>
              <a:t>visibility of</a:t>
            </a:r>
            <a:r>
              <a:rPr lang="en-US" baseline="0" dirty="0" smtClean="0"/>
              <a:t> accounts, consider </a:t>
            </a:r>
            <a:r>
              <a:rPr lang="en-US" dirty="0" smtClean="0"/>
              <a:t>displaying a couple of fields to prevent duplicates. Minimized page layouts</a:t>
            </a:r>
            <a:r>
              <a:rPr lang="en-US" baseline="0" dirty="0" smtClean="0"/>
              <a:t> might be another (less secure) solution. </a:t>
            </a:r>
          </a:p>
          <a:p>
            <a:pPr marL="239367" indent="-239367">
              <a:buFont typeface="Wingdings" pitchFamily="2" charset="2"/>
              <a:buChar char="§"/>
            </a:pPr>
            <a:r>
              <a:rPr lang="en-US" baseline="0" dirty="0" smtClean="0"/>
              <a:t>Users could also run the Account Owner report to </a:t>
            </a:r>
            <a:r>
              <a:rPr lang="en-US" dirty="0" smtClean="0"/>
              <a:t>see if an account exists and who owns it, but not see any details about the account. </a:t>
            </a:r>
          </a:p>
          <a:p>
            <a:endParaRPr lang="en-US" dirty="0"/>
          </a:p>
        </p:txBody>
      </p:sp>
      <p:sp>
        <p:nvSpPr>
          <p:cNvPr id="4" name="Footer Placeholder 3"/>
          <p:cNvSpPr>
            <a:spLocks noGrp="1"/>
          </p:cNvSpPr>
          <p:nvPr>
            <p:ph type="ftr" sz="quarter" idx="10"/>
          </p:nvPr>
        </p:nvSpPr>
        <p:spPr/>
        <p:txBody>
          <a:bodyPr/>
          <a:lstStyle/>
          <a:p>
            <a:r>
              <a:rPr lang="en-US" sz="800" dirty="0">
                <a:latin typeface="Salesforce Sans" panose="020B0505020202020203" pitchFamily="34" charset="0"/>
              </a:rPr>
              <a:t>© Copyright 2014 salesforce.com, </a:t>
            </a:r>
            <a:r>
              <a:rPr lang="en-US" sz="800" dirty="0" err="1">
                <a:latin typeface="Salesforce Sans" panose="020B0505020202020203" pitchFamily="34" charset="0"/>
              </a:rPr>
              <a:t>inc.</a:t>
            </a:r>
            <a:endParaRPr lang="en-US" sz="800" dirty="0">
              <a:latin typeface="Salesforce Sans" panose="020B0505020202020203" pitchFamily="34" charset="0"/>
            </a:endParaRPr>
          </a:p>
        </p:txBody>
      </p:sp>
      <p:sp>
        <p:nvSpPr>
          <p:cNvPr id="5" name="Slide Number Placeholder 4"/>
          <p:cNvSpPr>
            <a:spLocks noGrp="1"/>
          </p:cNvSpPr>
          <p:nvPr>
            <p:ph type="sldNum" sz="quarter" idx="11"/>
          </p:nvPr>
        </p:nvSpPr>
        <p:spPr/>
        <p:txBody>
          <a:bodyPr/>
          <a:lstStyle/>
          <a:p>
            <a:pPr algn="ctr"/>
            <a:fld id="{1106E636-74D1-4F76-97EA-8A06AB44A63A}" type="slidenum">
              <a:rPr lang="en-US" sz="800"/>
              <a:pPr algn="ctr"/>
              <a:t>12</a:t>
            </a:fld>
            <a:endParaRPr lang="en-US" sz="800" dirty="0"/>
          </a:p>
        </p:txBody>
      </p:sp>
      <p:sp>
        <p:nvSpPr>
          <p:cNvPr id="6" name="Header Placeholder 5"/>
          <p:cNvSpPr>
            <a:spLocks noGrp="1"/>
          </p:cNvSpPr>
          <p:nvPr>
            <p:ph type="hdr" sz="quarter" idx="12"/>
          </p:nvPr>
        </p:nvSpPr>
        <p:spPr/>
        <p:txBody>
          <a:bodyPr/>
          <a:lstStyle/>
          <a:p>
            <a:pPr algn="r"/>
            <a:r>
              <a:rPr lang="en-US" sz="800" dirty="0"/>
              <a:t>Course Title Goes Here</a:t>
            </a:r>
          </a:p>
        </p:txBody>
      </p:sp>
    </p:spTree>
    <p:extLst>
      <p:ext uri="{BB962C8B-B14F-4D97-AF65-F5344CB8AC3E}">
        <p14:creationId xmlns:p14="http://schemas.microsoft.com/office/powerpoint/2010/main" val="1511649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8.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9.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0.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4.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6.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7.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8.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slideMaster" Target="../slideMasters/slideMaster5.xml"/><Relationship Id="rId1" Type="http://schemas.openxmlformats.org/officeDocument/2006/relationships/tags" Target="../tags/tag3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slideMaster" Target="../slideMasters/slideMaster5.xml"/><Relationship Id="rId1" Type="http://schemas.openxmlformats.org/officeDocument/2006/relationships/tags" Target="../tags/tag3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7.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8.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4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4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5.xml"/><Relationship Id="rId1" Type="http://schemas.openxmlformats.org/officeDocument/2006/relationships/tags" Target="../tags/tag4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5.xml"/><Relationship Id="rId1" Type="http://schemas.openxmlformats.org/officeDocument/2006/relationships/tags" Target="../tags/tag4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5.xml"/><Relationship Id="rId1" Type="http://schemas.openxmlformats.org/officeDocument/2006/relationships/tags" Target="../tags/tag4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5.xml"/><Relationship Id="rId1" Type="http://schemas.openxmlformats.org/officeDocument/2006/relationships/tags" Target="../tags/tag4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5.xml"/><Relationship Id="rId1" Type="http://schemas.openxmlformats.org/officeDocument/2006/relationships/tags" Target="../tags/tag4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3.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5.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58.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1.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2.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3.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4.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5.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6.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7.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8.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9.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image" Target="../media/image10.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ales Cloud 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241603" y="224287"/>
            <a:ext cx="9474270" cy="6409426"/>
          </a:xfrm>
          <a:prstGeom prst="rect">
            <a:avLst/>
          </a:prstGeom>
          <a:solidFill>
            <a:srgbClr val="62C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lvl="0" indent="-342840" defTabSz="914240" eaLnBrk="1" latinLnBrk="0" hangingPunct="1">
              <a:buFont typeface="Arial" pitchFamily="34" charset="0"/>
              <a:buChar char="•"/>
            </a:pPr>
            <a:endParaRPr lang="en-US" sz="1800"/>
          </a:p>
        </p:txBody>
      </p:sp>
      <p:sp>
        <p:nvSpPr>
          <p:cNvPr id="32" name="Rectangle 31"/>
          <p:cNvSpPr/>
          <p:nvPr/>
        </p:nvSpPr>
        <p:spPr>
          <a:xfrm>
            <a:off x="9932896" y="0"/>
            <a:ext cx="235472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80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7136" y="2478456"/>
            <a:ext cx="1887001" cy="1886510"/>
          </a:xfrm>
          <a:prstGeom prst="rect">
            <a:avLst/>
          </a:prstGeom>
        </p:spPr>
      </p:pic>
      <p:sp>
        <p:nvSpPr>
          <p:cNvPr id="5" name="Text Box 13"/>
          <p:cNvSpPr txBox="1">
            <a:spLocks noChangeArrowheads="1"/>
          </p:cNvSpPr>
          <p:nvPr/>
        </p:nvSpPr>
        <p:spPr bwMode="gray">
          <a:xfrm>
            <a:off x="10019978" y="6188208"/>
            <a:ext cx="2172022" cy="584776"/>
          </a:xfrm>
          <a:prstGeom prst="rect">
            <a:avLst/>
          </a:prstGeom>
          <a:noFill/>
          <a:ln w="9525">
            <a:noFill/>
            <a:miter lim="800000"/>
            <a:headEnd/>
            <a:tailEnd/>
          </a:ln>
          <a:effectLst/>
        </p:spPr>
        <p:txBody>
          <a:bodyPr wrap="square" lIns="91424" tIns="45712" rIns="91424" bIns="45712">
            <a:spAutoFit/>
          </a:bodyPr>
          <a:lstStyle/>
          <a:p>
            <a:pPr algn="l"/>
            <a:r>
              <a:rPr lang="en-US" sz="800" dirty="0" smtClean="0">
                <a:solidFill>
                  <a:schemeClr val="tx1"/>
                </a:solidFill>
                <a:latin typeface="+mn-lt"/>
              </a:rPr>
              <a:t>www.salesforce.com/training</a:t>
            </a:r>
          </a:p>
          <a:p>
            <a:pPr marL="0" marR="0" indent="0" algn="l" defTabSz="91424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rPr>
              <a:t>© Copyright 2016 salesforce.com, inc.  </a:t>
            </a:r>
          </a:p>
          <a:p>
            <a:pPr marL="0" marR="0" indent="0" algn="l" defTabSz="91424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rPr>
              <a:t> All rights reserved.</a:t>
            </a:r>
            <a:r>
              <a:rPr lang="en-US" sz="800" baseline="0" dirty="0" smtClean="0">
                <a:solidFill>
                  <a:schemeClr val="tx1"/>
                </a:solidFill>
                <a:latin typeface="+mn-lt"/>
              </a:rPr>
              <a:t> </a:t>
            </a:r>
            <a:r>
              <a:rPr lang="en-US" sz="800" dirty="0" smtClean="0">
                <a:solidFill>
                  <a:schemeClr val="tx1"/>
                </a:solidFill>
                <a:latin typeface="+mn-lt"/>
              </a:rPr>
              <a:t>Various trademarks held by their respective owners.</a:t>
            </a:r>
          </a:p>
        </p:txBody>
      </p:sp>
      <p:pic>
        <p:nvPicPr>
          <p:cNvPr id="8" name="Picture 7" descr="White Twitter Bird.png"/>
          <p:cNvPicPr>
            <a:picLocks noChangeAspect="1"/>
          </p:cNvPicPr>
          <p:nvPr/>
        </p:nvPicPr>
        <p:blipFill>
          <a:blip r:embed="rId4" cstate="print">
            <a:biLevel thresh="7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351181" y="138054"/>
            <a:ext cx="374682" cy="374681"/>
          </a:xfrm>
          <a:prstGeom prst="rect">
            <a:avLst/>
          </a:prstGeom>
        </p:spPr>
      </p:pic>
      <p:sp>
        <p:nvSpPr>
          <p:cNvPr id="9" name="TextBox 8"/>
          <p:cNvSpPr txBox="1"/>
          <p:nvPr/>
        </p:nvSpPr>
        <p:spPr bwMode="gray">
          <a:xfrm>
            <a:off x="10632263" y="169069"/>
            <a:ext cx="1240083" cy="307776"/>
          </a:xfrm>
          <a:prstGeom prst="rect">
            <a:avLst/>
          </a:prstGeom>
          <a:noFill/>
        </p:spPr>
        <p:txBody>
          <a:bodyPr wrap="none" lIns="121899" tIns="60949" rIns="121899" bIns="60949" rtlCol="0">
            <a:spAutoFit/>
          </a:bodyPr>
          <a:lstStyle/>
          <a:p>
            <a:r>
              <a:rPr lang="en-US" sz="1200" dirty="0" smtClean="0">
                <a:solidFill>
                  <a:schemeClr val="tx1"/>
                </a:solidFill>
                <a:latin typeface="+mn-lt"/>
              </a:rPr>
              <a:t>@SalesforceU</a:t>
            </a:r>
            <a:endParaRPr lang="en-US" sz="1200" dirty="0">
              <a:solidFill>
                <a:schemeClr val="tx1"/>
              </a:solidFill>
              <a:latin typeface="+mn-lt"/>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943" y="409418"/>
            <a:ext cx="2248482" cy="703305"/>
          </a:xfrm>
          <a:prstGeom prst="rect">
            <a:avLst/>
          </a:prstGeom>
        </p:spPr>
      </p:pic>
      <p:sp>
        <p:nvSpPr>
          <p:cNvPr id="12" name="Text Placeholder 11"/>
          <p:cNvSpPr>
            <a:spLocks noGrp="1"/>
          </p:cNvSpPr>
          <p:nvPr>
            <p:ph type="body" sz="quarter" idx="11"/>
          </p:nvPr>
        </p:nvSpPr>
        <p:spPr>
          <a:xfrm>
            <a:off x="407036" y="643468"/>
            <a:ext cx="7903750" cy="4255911"/>
          </a:xfrm>
          <a:prstGeom prst="rect">
            <a:avLst/>
          </a:prstGeom>
        </p:spPr>
        <p:txBody>
          <a:bodyPr anchor="ctr"/>
          <a:lstStyle>
            <a:lvl1pPr marL="0" indent="0">
              <a:lnSpc>
                <a:spcPct val="85000"/>
              </a:lnSpc>
              <a:buNone/>
              <a:defRPr sz="4400" b="1" cap="all" spc="300" baseline="0">
                <a:solidFill>
                  <a:schemeClr val="bg1"/>
                </a:solidFill>
                <a:latin typeface="Salesforce Sans Light" panose="020B0305020202020203" pitchFamily="34" charset="0"/>
              </a:defRPr>
            </a:lvl1pPr>
            <a:lvl2pPr marL="4763" indent="0">
              <a:buNone/>
              <a:defRPr>
                <a:solidFill>
                  <a:schemeClr val="bg1"/>
                </a:solidFill>
              </a:defRPr>
            </a:lvl2pPr>
          </a:lstStyle>
          <a:p>
            <a:pPr lvl="0"/>
            <a:r>
              <a:rPr lang="en-US" dirty="0" smtClean="0"/>
              <a:t>Click to edit Master text styles</a:t>
            </a:r>
          </a:p>
          <a:p>
            <a:pPr lvl="1"/>
            <a:r>
              <a:rPr lang="en-US" dirty="0" smtClean="0"/>
              <a:t>Second level</a:t>
            </a:r>
          </a:p>
        </p:txBody>
      </p:sp>
    </p:spTree>
    <p:custDataLst>
      <p:tags r:id="rId1"/>
    </p:custDataLst>
    <p:extLst>
      <p:ext uri="{BB962C8B-B14F-4D97-AF65-F5344CB8AC3E}">
        <p14:creationId xmlns:p14="http://schemas.microsoft.com/office/powerpoint/2010/main" val="617453778"/>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rtua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grpSp>
        <p:nvGrpSpPr>
          <p:cNvPr id="4" name="Group 3"/>
          <p:cNvGrpSpPr/>
          <p:nvPr userDrawn="1"/>
        </p:nvGrpSpPr>
        <p:grpSpPr>
          <a:xfrm>
            <a:off x="1831473" y="1033368"/>
            <a:ext cx="8280702" cy="5443291"/>
            <a:chOff x="1373604" y="775026"/>
            <a:chExt cx="6210527" cy="4082468"/>
          </a:xfrm>
        </p:grpSpPr>
        <p:pic>
          <p:nvPicPr>
            <p:cNvPr id="25" name="Picture 2"/>
            <p:cNvPicPr>
              <a:picLocks noChangeAspect="1" noChangeArrowheads="1"/>
            </p:cNvPicPr>
            <p:nvPr userDrawn="1"/>
          </p:nvPicPr>
          <p:blipFill>
            <a:blip r:embed="rId3" cstate="print"/>
            <a:srcRect/>
            <a:stretch>
              <a:fillRect/>
            </a:stretch>
          </p:blipFill>
          <p:spPr bwMode="auto">
            <a:xfrm>
              <a:off x="1373604" y="775026"/>
              <a:ext cx="6210527" cy="893601"/>
            </a:xfrm>
            <a:prstGeom prst="rect">
              <a:avLst/>
            </a:prstGeom>
            <a:noFill/>
            <a:ln w="9525">
              <a:noFill/>
              <a:miter lim="800000"/>
              <a:headEnd/>
              <a:tailEnd/>
            </a:ln>
          </p:spPr>
        </p:pic>
        <p:sp>
          <p:nvSpPr>
            <p:cNvPr id="32" name="Highlight"/>
            <p:cNvSpPr/>
            <p:nvPr userDrawn="1"/>
          </p:nvSpPr>
          <p:spPr bwMode="auto">
            <a:xfrm>
              <a:off x="4321338" y="785078"/>
              <a:ext cx="1304008" cy="570467"/>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900" dirty="0">
                <a:latin typeface="Salesforce Sans" panose="020B0505020202020203" pitchFamily="34" charset="0"/>
                <a:cs typeface="Arial" pitchFamily="34" charset="0"/>
              </a:endParaRPr>
            </a:p>
          </p:txBody>
        </p:sp>
        <p:pic>
          <p:nvPicPr>
            <p:cNvPr id="33" name="Picture 4"/>
            <p:cNvPicPr>
              <a:picLocks noChangeAspect="1" noChangeArrowheads="1"/>
            </p:cNvPicPr>
            <p:nvPr userDrawn="1"/>
          </p:nvPicPr>
          <p:blipFill>
            <a:blip r:embed="rId4" cstate="print"/>
            <a:srcRect/>
            <a:stretch>
              <a:fillRect/>
            </a:stretch>
          </p:blipFill>
          <p:spPr bwMode="auto">
            <a:xfrm>
              <a:off x="3207280" y="1842831"/>
              <a:ext cx="2543175" cy="301466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4" name="Highlight"/>
            <p:cNvSpPr/>
            <p:nvPr userDrawn="1"/>
          </p:nvSpPr>
          <p:spPr bwMode="auto">
            <a:xfrm>
              <a:off x="3239961" y="3179581"/>
              <a:ext cx="1597046" cy="204872"/>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900" dirty="0">
                <a:latin typeface="Salesforce Sans" panose="020B0505020202020203" pitchFamily="34" charset="0"/>
                <a:cs typeface="Arial" pitchFamily="34" charset="0"/>
              </a:endParaRPr>
            </a:p>
          </p:txBody>
        </p:sp>
        <p:sp>
          <p:nvSpPr>
            <p:cNvPr id="35" name="Rounded Rectangular Callout 34"/>
            <p:cNvSpPr/>
            <p:nvPr userDrawn="1"/>
          </p:nvSpPr>
          <p:spPr>
            <a:xfrm>
              <a:off x="2304360" y="3434174"/>
              <a:ext cx="781161" cy="498517"/>
            </a:xfrm>
            <a:prstGeom prst="wedgeRoundRectCallout">
              <a:avLst>
                <a:gd name="adj1" fmla="val 73512"/>
                <a:gd name="adj2" fmla="val -39557"/>
                <a:gd name="adj3" fmla="val 16667"/>
              </a:avLst>
            </a:prstGeom>
            <a:solidFill>
              <a:schemeClr val="bg1"/>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en-US" sz="1900" dirty="0" smtClean="0">
                  <a:latin typeface="Salesforce Sans" panose="020B0505020202020203" pitchFamily="34" charset="0"/>
                  <a:cs typeface="Arial" panose="020B0604020202020204" pitchFamily="34" charset="0"/>
                </a:rPr>
                <a:t>Connect to audio</a:t>
              </a:r>
              <a:endParaRPr lang="en-US" sz="1900" dirty="0">
                <a:latin typeface="Salesforce Sans" panose="020B0505020202020203" pitchFamily="34" charset="0"/>
                <a:cs typeface="Arial" panose="020B0604020202020204" pitchFamily="34" charset="0"/>
              </a:endParaRPr>
            </a:p>
          </p:txBody>
        </p:sp>
        <p:sp>
          <p:nvSpPr>
            <p:cNvPr id="36" name="Rounded Rectangular Callout 35"/>
            <p:cNvSpPr/>
            <p:nvPr userDrawn="1"/>
          </p:nvSpPr>
          <p:spPr>
            <a:xfrm>
              <a:off x="5740980" y="2885534"/>
              <a:ext cx="781161" cy="323659"/>
            </a:xfrm>
            <a:prstGeom prst="wedgeRoundRectCallout">
              <a:avLst>
                <a:gd name="adj1" fmla="val -69882"/>
                <a:gd name="adj2" fmla="val -19301"/>
                <a:gd name="adj3" fmla="val 16667"/>
              </a:avLst>
            </a:prstGeom>
            <a:solidFill>
              <a:schemeClr val="bg1"/>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en-US" sz="1900" dirty="0" smtClean="0">
                  <a:latin typeface="Salesforce Sans" panose="020B0505020202020203" pitchFamily="34" charset="0"/>
                  <a:cs typeface="Arial" panose="020B0604020202020204" pitchFamily="34" charset="0"/>
                </a:rPr>
                <a:t>Mute</a:t>
              </a:r>
              <a:endParaRPr lang="en-US" sz="1900" dirty="0">
                <a:latin typeface="Salesforce Sans" panose="020B0505020202020203" pitchFamily="34" charset="0"/>
                <a:cs typeface="Arial" panose="020B0604020202020204" pitchFamily="34" charset="0"/>
              </a:endParaRPr>
            </a:p>
          </p:txBody>
        </p:sp>
        <p:sp>
          <p:nvSpPr>
            <p:cNvPr id="37" name="Rounded Rectangular Callout 36"/>
            <p:cNvSpPr/>
            <p:nvPr userDrawn="1"/>
          </p:nvSpPr>
          <p:spPr>
            <a:xfrm>
              <a:off x="1987127" y="4329924"/>
              <a:ext cx="1030816" cy="498517"/>
            </a:xfrm>
            <a:prstGeom prst="wedgeRoundRectCallout">
              <a:avLst>
                <a:gd name="adj1" fmla="val 68891"/>
                <a:gd name="adj2" fmla="val -19646"/>
                <a:gd name="adj3" fmla="val 16667"/>
              </a:avLst>
            </a:prstGeom>
            <a:solidFill>
              <a:schemeClr val="bg1"/>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a:r>
                <a:rPr lang="en-US" sz="1900" dirty="0" smtClean="0">
                  <a:latin typeface="Salesforce Sans" panose="020B0505020202020203" pitchFamily="34" charset="0"/>
                  <a:cs typeface="Arial" panose="020B0604020202020204" pitchFamily="34" charset="0"/>
                </a:rPr>
                <a:t>Send chat message</a:t>
              </a:r>
              <a:endParaRPr lang="en-US" sz="1900" dirty="0">
                <a:latin typeface="Salesforce Sans" panose="020B0505020202020203" pitchFamily="34" charset="0"/>
                <a:cs typeface="Arial" panose="020B0604020202020204" pitchFamily="34" charset="0"/>
              </a:endParaRPr>
            </a:p>
          </p:txBody>
        </p:sp>
      </p:grpSp>
      <p:sp>
        <p:nvSpPr>
          <p:cNvPr id="12" name="TextBox 11"/>
          <p:cNvSpPr txBox="1"/>
          <p:nvPr userDrawn="1"/>
        </p:nvSpPr>
        <p:spPr>
          <a:xfrm>
            <a:off x="189831" y="-1"/>
            <a:ext cx="10311251" cy="759125"/>
          </a:xfrm>
          <a:prstGeom prst="rect">
            <a:avLst/>
          </a:prstGeom>
          <a:noFill/>
          <a:ln>
            <a:noFill/>
          </a:ln>
        </p:spPr>
        <p:txBody>
          <a:bodyPr wrap="square" rtlCol="0" anchor="ctr">
            <a:noAutofit/>
          </a:bodyPr>
          <a:lstStyle/>
          <a:p>
            <a:pPr algn="l"/>
            <a:r>
              <a:rPr lang="en-US" sz="2800" b="1" cap="all" spc="300" baseline="0" dirty="0" smtClean="0">
                <a:solidFill>
                  <a:schemeClr val="bg1"/>
                </a:solidFill>
                <a:latin typeface="Salesforce Sans Light" panose="020B0305020202020203" pitchFamily="34" charset="0"/>
              </a:rPr>
              <a:t>Virtual</a:t>
            </a:r>
            <a:endParaRPr lang="en-US" sz="2800" b="1" cap="all" spc="300" baseline="0" dirty="0" smtClean="0">
              <a:solidFill>
                <a:schemeClr val="bg1"/>
              </a:solidFill>
              <a:latin typeface="Salesforce Sans Light" panose="020B0305020202020203" pitchFamily="34" charset="0"/>
              <a:cs typeface="Arial" pitchFamily="34" charset="0"/>
            </a:endParaRPr>
          </a:p>
        </p:txBody>
      </p:sp>
    </p:spTree>
    <p:custDataLst>
      <p:tags r:id="rId1"/>
    </p:custDataLst>
    <p:extLst>
      <p:ext uri="{BB962C8B-B14F-4D97-AF65-F5344CB8AC3E}">
        <p14:creationId xmlns:p14="http://schemas.microsoft.com/office/powerpoint/2010/main" val="26103998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pic>
        <p:nvPicPr>
          <p:cNvPr id="4" name="Picture 3"/>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7651" t="1343" r="21638" b="1435"/>
          <a:stretch/>
        </p:blipFill>
        <p:spPr>
          <a:xfrm rot="5400000">
            <a:off x="3049311" y="-2284686"/>
            <a:ext cx="6093372" cy="12192000"/>
          </a:xfrm>
          <a:prstGeom prst="rect">
            <a:avLst/>
          </a:prstGeom>
        </p:spPr>
      </p:pic>
      <p:sp>
        <p:nvSpPr>
          <p:cNvPr id="5" name="TextBox 4"/>
          <p:cNvSpPr txBox="1"/>
          <p:nvPr userDrawn="1"/>
        </p:nvSpPr>
        <p:spPr>
          <a:xfrm>
            <a:off x="225350" y="1"/>
            <a:ext cx="10311251" cy="759125"/>
          </a:xfrm>
          <a:prstGeom prst="rect">
            <a:avLst/>
          </a:prstGeom>
          <a:noFill/>
          <a:ln>
            <a:noFill/>
          </a:ln>
        </p:spPr>
        <p:txBody>
          <a:bodyPr wrap="square" rtlCol="0" anchor="ctr">
            <a:noAutofit/>
          </a:bodyPr>
          <a:lstStyle/>
          <a:p>
            <a:pPr algn="l"/>
            <a:r>
              <a:rPr lang="en-US" sz="2800" b="1" cap="all" spc="300" baseline="0" dirty="0" smtClean="0">
                <a:solidFill>
                  <a:schemeClr val="bg1"/>
                </a:solidFill>
                <a:latin typeface="Salesforce Sans Light" panose="020B0305020202020203" pitchFamily="34" charset="0"/>
              </a:rPr>
              <a:t>Notes</a:t>
            </a:r>
            <a:endParaRPr lang="en-US" sz="2800" b="1" cap="all" spc="300" baseline="0" dirty="0" smtClean="0">
              <a:solidFill>
                <a:schemeClr val="bg1"/>
              </a:solidFill>
              <a:latin typeface="Salesforce Sans Light" panose="020B0305020202020203" pitchFamily="34" charset="0"/>
              <a:cs typeface="Arial" pitchFamily="34" charset="0"/>
            </a:endParaRPr>
          </a:p>
        </p:txBody>
      </p:sp>
    </p:spTree>
    <p:custDataLst>
      <p:tags r:id="rId1"/>
    </p:custDataLst>
    <p:extLst>
      <p:ext uri="{BB962C8B-B14F-4D97-AF65-F5344CB8AC3E}">
        <p14:creationId xmlns:p14="http://schemas.microsoft.com/office/powerpoint/2010/main" val="33337388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column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0" y="843165"/>
            <a:ext cx="11941175" cy="5950440"/>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
        <p:nvSpPr>
          <p:cNvPr id="5" name="Title 4"/>
          <p:cNvSpPr>
            <a:spLocks noGrp="1"/>
          </p:cNvSpPr>
          <p:nvPr>
            <p:ph type="title"/>
          </p:nvPr>
        </p:nvSpPr>
        <p:spPr/>
        <p:txBody>
          <a:bodyPr/>
          <a:lstStyle>
            <a:lvl1pPr>
              <a:defRPr/>
            </a:lvl1pPr>
          </a:lstStyle>
          <a:p>
            <a:r>
              <a:rPr lang="en-US" dirty="0" smtClean="0"/>
              <a:t>Click to edit Master title style</a:t>
            </a:r>
            <a:endParaRPr lang="en-US" dirty="0"/>
          </a:p>
        </p:txBody>
      </p:sp>
    </p:spTree>
    <p:custDataLst>
      <p:tags r:id="rId1"/>
    </p:custDataLst>
    <p:extLst>
      <p:ext uri="{BB962C8B-B14F-4D97-AF65-F5344CB8AC3E}">
        <p14:creationId xmlns:p14="http://schemas.microsoft.com/office/powerpoint/2010/main" val="395545417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column layout w/out first level bullet">
    <p:spTree>
      <p:nvGrpSpPr>
        <p:cNvPr id="1" name=""/>
        <p:cNvGrpSpPr/>
        <p:nvPr/>
      </p:nvGrpSpPr>
      <p:grpSpPr>
        <a:xfrm>
          <a:off x="0" y="0"/>
          <a:ext cx="0" cy="0"/>
          <a:chOff x="0" y="0"/>
          <a:chExt cx="0" cy="0"/>
        </a:xfrm>
      </p:grpSpPr>
      <p:sp>
        <p:nvSpPr>
          <p:cNvPr id="5" name="Content Placeholder 2"/>
          <p:cNvSpPr>
            <a:spLocks noGrp="1"/>
          </p:cNvSpPr>
          <p:nvPr>
            <p:ph idx="1"/>
          </p:nvPr>
        </p:nvSpPr>
        <p:spPr>
          <a:xfrm>
            <a:off x="115710" y="843165"/>
            <a:ext cx="11941175" cy="5950440"/>
          </a:xfrm>
        </p:spPr>
        <p:txBody>
          <a:bodyPr/>
          <a:lstStyle>
            <a:lvl1pPr>
              <a:defRPr/>
            </a:lvl1pPr>
            <a:lvl2pPr marL="0" indent="0">
              <a:spcBef>
                <a:spcPts val="600"/>
              </a:spcBef>
              <a:buNone/>
              <a:defRPr sz="2400">
                <a:solidFill>
                  <a:schemeClr val="tx1"/>
                </a:solidFill>
                <a:latin typeface="Salesforce Sans" panose="020B0505020202020203" pitchFamily="34" charset="0"/>
                <a:cs typeface="Arial" pitchFamily="34" charset="0"/>
              </a:defRPr>
            </a:lvl2pPr>
            <a:lvl3pPr marL="236538" indent="-236538">
              <a:spcBef>
                <a:spcPts val="600"/>
              </a:spcBef>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461963" indent="-227013">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marL="684213" indent="-227013" defTabSz="1085850">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912813" indent="-225425">
              <a:spcBef>
                <a:spcPts val="600"/>
              </a:spcBef>
              <a:buFont typeface="Arial" panose="020B0604020202020204" pitchFamily="34" charset="0"/>
              <a:buChar char="‒"/>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Slide Number Placeholder 3"/>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40305898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7" name="Content Placeholder 2"/>
          <p:cNvSpPr>
            <a:spLocks noGrp="1"/>
          </p:cNvSpPr>
          <p:nvPr>
            <p:ph idx="1"/>
          </p:nvPr>
        </p:nvSpPr>
        <p:spPr>
          <a:xfrm>
            <a:off x="115709" y="843165"/>
            <a:ext cx="5924483" cy="5950440"/>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0"/>
          </p:nvPr>
        </p:nvSpPr>
        <p:spPr>
          <a:xfrm>
            <a:off x="6161834" y="843165"/>
            <a:ext cx="5924483" cy="5950440"/>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1"/>
          </p:nvPr>
        </p:nvSpPr>
        <p:spPr/>
        <p:txBody>
          <a:bodyPr/>
          <a:lstStyle>
            <a:lvl1pPr>
              <a:defRPr/>
            </a:lvl1pPr>
          </a:lstStyle>
          <a:p>
            <a:fld id="{812A5277-1DB9-460F-9A21-B857ABB32666}" type="slidenum">
              <a:rPr lang="en-US" smtClean="0"/>
              <a:pPr/>
              <a:t>‹#›</a:t>
            </a:fld>
            <a:endParaRPr lang="en-US" dirty="0"/>
          </a:p>
        </p:txBody>
      </p:sp>
      <p:sp>
        <p:nvSpPr>
          <p:cNvPr id="4" name="Title 3"/>
          <p:cNvSpPr>
            <a:spLocks noGrp="1"/>
          </p:cNvSpPr>
          <p:nvPr>
            <p:ph type="title"/>
          </p:nvPr>
        </p:nvSpPr>
        <p:spPr/>
        <p:txBody>
          <a:bodyPr/>
          <a:lstStyle>
            <a:lvl1pPr>
              <a:defRPr/>
            </a:lvl1pPr>
          </a:lstStyle>
          <a:p>
            <a:r>
              <a:rPr lang="en-US" dirty="0" smtClean="0"/>
              <a:t>Click to edit Master title style</a:t>
            </a:r>
            <a:endParaRPr lang="en-US" dirty="0"/>
          </a:p>
        </p:txBody>
      </p:sp>
    </p:spTree>
    <p:custDataLst>
      <p:tags r:id="rId1"/>
    </p:custDataLst>
    <p:extLst>
      <p:ext uri="{BB962C8B-B14F-4D97-AF65-F5344CB8AC3E}">
        <p14:creationId xmlns:p14="http://schemas.microsoft.com/office/powerpoint/2010/main" val="10555252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11" name="Content Placeholder 2"/>
          <p:cNvSpPr>
            <a:spLocks noGrp="1"/>
          </p:cNvSpPr>
          <p:nvPr>
            <p:ph idx="1"/>
          </p:nvPr>
        </p:nvSpPr>
        <p:spPr>
          <a:xfrm>
            <a:off x="115710" y="843165"/>
            <a:ext cx="3928257" cy="5950440"/>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141841" y="843165"/>
            <a:ext cx="3928257" cy="5950440"/>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1"/>
          </p:nvPr>
        </p:nvSpPr>
        <p:spPr>
          <a:xfrm>
            <a:off x="8167970" y="843165"/>
            <a:ext cx="3928257" cy="5950440"/>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8045211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11" name="Content Placeholder 2"/>
          <p:cNvSpPr>
            <a:spLocks noGrp="1"/>
          </p:cNvSpPr>
          <p:nvPr>
            <p:ph idx="1"/>
          </p:nvPr>
        </p:nvSpPr>
        <p:spPr>
          <a:xfrm>
            <a:off x="115711" y="829311"/>
            <a:ext cx="2913802" cy="5950440"/>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3"/>
          </p:nvPr>
        </p:nvSpPr>
        <p:spPr>
          <a:xfrm>
            <a:off x="3132307" y="829311"/>
            <a:ext cx="2913802" cy="5950440"/>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4"/>
          </p:nvPr>
        </p:nvSpPr>
        <p:spPr>
          <a:xfrm>
            <a:off x="9165501" y="829311"/>
            <a:ext cx="2913802" cy="5950440"/>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5"/>
          </p:nvPr>
        </p:nvSpPr>
        <p:spPr>
          <a:xfrm>
            <a:off x="6148905" y="829311"/>
            <a:ext cx="2913802" cy="5950440"/>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16"/>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16698575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412309039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404810494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sappearing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518709" y="301660"/>
            <a:ext cx="483911" cy="197963"/>
          </a:xfrm>
        </p:spPr>
        <p:txBody>
          <a:bodyPr/>
          <a:lstStyle>
            <a:lvl1pPr>
              <a:defRPr/>
            </a:lvl1pPr>
          </a:lstStyle>
          <a:p>
            <a:fld id="{812A5277-1DB9-460F-9A21-B857ABB32666}" type="slidenum">
              <a:rPr lang="en-US" smtClean="0"/>
              <a:pPr/>
              <a:t>‹#›</a:t>
            </a:fld>
            <a:endParaRPr lang="en-US" dirty="0"/>
          </a:p>
        </p:txBody>
      </p:sp>
      <p:sp>
        <p:nvSpPr>
          <p:cNvPr id="2" name="Title 1"/>
          <p:cNvSpPr>
            <a:spLocks noGrp="1"/>
          </p:cNvSpPr>
          <p:nvPr>
            <p:ph type="title"/>
          </p:nvPr>
        </p:nvSpPr>
        <p:spPr>
          <a:xfrm>
            <a:off x="1" y="0"/>
            <a:ext cx="12192000" cy="6858000"/>
          </a:xfrm>
          <a:solidFill>
            <a:schemeClr val="tx1">
              <a:alpha val="90000"/>
            </a:schemeClr>
          </a:solidFill>
        </p:spPr>
        <p:txBody>
          <a:bodyPr>
            <a:normAutofit/>
          </a:bodyPr>
          <a:lstStyle>
            <a:lvl1pPr algn="ctr">
              <a:defRPr sz="4000">
                <a:effectLst/>
              </a:defRPr>
            </a:lvl1pPr>
          </a:lstStyle>
          <a:p>
            <a:r>
              <a:rPr lang="en-US" dirty="0" smtClean="0"/>
              <a:t>Click to edit Master title style</a:t>
            </a:r>
            <a:endParaRPr lang="en-US" dirty="0"/>
          </a:p>
        </p:txBody>
      </p:sp>
    </p:spTree>
    <p:custDataLst>
      <p:tags r:id="rId1"/>
    </p:custDataLst>
    <p:extLst>
      <p:ext uri="{BB962C8B-B14F-4D97-AF65-F5344CB8AC3E}">
        <p14:creationId xmlns:p14="http://schemas.microsoft.com/office/powerpoint/2010/main" val="226620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les Divider Slide">
    <p:spTree>
      <p:nvGrpSpPr>
        <p:cNvPr id="1" name=""/>
        <p:cNvGrpSpPr/>
        <p:nvPr/>
      </p:nvGrpSpPr>
      <p:grpSpPr>
        <a:xfrm>
          <a:off x="0" y="0"/>
          <a:ext cx="0" cy="0"/>
          <a:chOff x="0" y="0"/>
          <a:chExt cx="0" cy="0"/>
        </a:xfrm>
      </p:grpSpPr>
      <p:sp>
        <p:nvSpPr>
          <p:cNvPr id="8" name="Rectangle 7"/>
          <p:cNvSpPr/>
          <p:nvPr/>
        </p:nvSpPr>
        <p:spPr>
          <a:xfrm>
            <a:off x="9932650" y="0"/>
            <a:ext cx="2354974" cy="6858000"/>
          </a:xfrm>
          <a:prstGeom prst="rect">
            <a:avLst/>
          </a:prstGeom>
          <a:solidFill>
            <a:srgbClr val="62CBE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800"/>
          </a:p>
        </p:txBody>
      </p:sp>
      <p:sp>
        <p:nvSpPr>
          <p:cNvPr id="5" name="Slide Number Placeholder 2"/>
          <p:cNvSpPr>
            <a:spLocks noGrp="1"/>
          </p:cNvSpPr>
          <p:nvPr>
            <p:ph type="sldNum" sz="quarter" idx="4"/>
          </p:nvPr>
        </p:nvSpPr>
        <p:spPr bwMode="white">
          <a:xfrm>
            <a:off x="11717547" y="74642"/>
            <a:ext cx="474454" cy="188711"/>
          </a:xfrm>
          <a:prstGeom prst="rect">
            <a:avLst/>
          </a:prstGeom>
        </p:spPr>
        <p:txBody>
          <a:bodyPr vert="horz" lIns="0" tIns="0" rIns="45712"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sp>
        <p:nvSpPr>
          <p:cNvPr id="9" name="Text Placeholder 11"/>
          <p:cNvSpPr>
            <a:spLocks noGrp="1"/>
          </p:cNvSpPr>
          <p:nvPr>
            <p:ph type="body" sz="quarter" idx="10"/>
          </p:nvPr>
        </p:nvSpPr>
        <p:spPr>
          <a:xfrm>
            <a:off x="407036" y="643468"/>
            <a:ext cx="7903750" cy="4255911"/>
          </a:xfrm>
          <a:prstGeom prst="rect">
            <a:avLst/>
          </a:prstGeom>
        </p:spPr>
        <p:txBody>
          <a:bodyPr anchor="ctr"/>
          <a:lstStyle>
            <a:lvl1pPr marL="0" indent="0">
              <a:lnSpc>
                <a:spcPct val="85000"/>
              </a:lnSpc>
              <a:buNone/>
              <a:defRPr sz="4400" b="1" cap="all" spc="300" baseline="0">
                <a:solidFill>
                  <a:schemeClr val="tx1"/>
                </a:solidFill>
                <a:latin typeface="Salesforce Sans Light" panose="020B0305020202020203" pitchFamily="34" charset="0"/>
              </a:defRPr>
            </a:lvl1pPr>
            <a:lvl2pPr marL="4763" indent="0">
              <a:buNone/>
              <a:defRPr i="1">
                <a:solidFill>
                  <a:schemeClr val="tx1"/>
                </a:solidFill>
              </a:defRPr>
            </a:lvl2pPr>
          </a:lstStyle>
          <a:p>
            <a:pPr lvl="0"/>
            <a:r>
              <a:rPr lang="en-US" dirty="0" smtClean="0"/>
              <a:t>Click to edit Master text styles</a:t>
            </a:r>
          </a:p>
          <a:p>
            <a:pPr lvl="1"/>
            <a:r>
              <a:rPr lang="en-US" dirty="0" smtClean="0"/>
              <a:t>Second level</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7136" y="2478456"/>
            <a:ext cx="1887001" cy="1886510"/>
          </a:xfrm>
          <a:prstGeom prst="rect">
            <a:avLst/>
          </a:prstGeom>
        </p:spPr>
      </p:pic>
    </p:spTree>
    <p:custDataLst>
      <p:tags r:id="rId1"/>
    </p:custDataLst>
    <p:extLst>
      <p:ext uri="{BB962C8B-B14F-4D97-AF65-F5344CB8AC3E}">
        <p14:creationId xmlns:p14="http://schemas.microsoft.com/office/powerpoint/2010/main" val="2920919837"/>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8448" y="824249"/>
            <a:ext cx="8251315" cy="5948027"/>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2"/>
          <p:cNvSpPr>
            <a:spLocks noGrp="1"/>
          </p:cNvSpPr>
          <p:nvPr>
            <p:ph idx="10"/>
          </p:nvPr>
        </p:nvSpPr>
        <p:spPr>
          <a:xfrm>
            <a:off x="0" y="746975"/>
            <a:ext cx="3657601" cy="6111025"/>
          </a:xfrm>
          <a:solidFill>
            <a:schemeClr val="tx2"/>
          </a:solidFill>
        </p:spPr>
        <p:txBody>
          <a:bodyPr lIns="228560" tIns="91424" rIns="228560" bIns="91424"/>
          <a:lstStyle>
            <a:lvl1pPr>
              <a:defRPr/>
            </a:lvl1pPr>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57141650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ight Block">
    <p:spTree>
      <p:nvGrpSpPr>
        <p:cNvPr id="1" name=""/>
        <p:cNvGrpSpPr/>
        <p:nvPr/>
      </p:nvGrpSpPr>
      <p:grpSpPr>
        <a:xfrm>
          <a:off x="0" y="0"/>
          <a:ext cx="0" cy="0"/>
          <a:chOff x="0" y="0"/>
          <a:chExt cx="0" cy="0"/>
        </a:xfrm>
      </p:grpSpPr>
      <p:sp>
        <p:nvSpPr>
          <p:cNvPr id="7" name="Content Placeholder 2"/>
          <p:cNvSpPr>
            <a:spLocks noGrp="1"/>
          </p:cNvSpPr>
          <p:nvPr>
            <p:ph idx="1"/>
          </p:nvPr>
        </p:nvSpPr>
        <p:spPr>
          <a:xfrm>
            <a:off x="135092" y="824249"/>
            <a:ext cx="8251315" cy="5948027"/>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8534399" y="746975"/>
            <a:ext cx="3657601" cy="6111025"/>
          </a:xfrm>
          <a:solidFill>
            <a:schemeClr val="tx2"/>
          </a:solidFill>
        </p:spPr>
        <p:txBody>
          <a:bodyPr lIns="228560" tIns="91424" rIns="228560" bIns="91424"/>
          <a:lstStyle>
            <a:lvl1pPr>
              <a:defRPr/>
            </a:lvl1pPr>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11"/>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2739609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Block">
    <p:spTree>
      <p:nvGrpSpPr>
        <p:cNvPr id="1" name=""/>
        <p:cNvGrpSpPr/>
        <p:nvPr/>
      </p:nvGrpSpPr>
      <p:grpSpPr>
        <a:xfrm>
          <a:off x="0" y="0"/>
          <a:ext cx="0" cy="0"/>
          <a:chOff x="0" y="0"/>
          <a:chExt cx="0" cy="0"/>
        </a:xfrm>
      </p:grpSpPr>
      <p:sp>
        <p:nvSpPr>
          <p:cNvPr id="5" name="Content Placeholder 2"/>
          <p:cNvSpPr>
            <a:spLocks noGrp="1"/>
          </p:cNvSpPr>
          <p:nvPr>
            <p:ph idx="10"/>
          </p:nvPr>
        </p:nvSpPr>
        <p:spPr>
          <a:xfrm>
            <a:off x="1" y="741731"/>
            <a:ext cx="12192000" cy="1884348"/>
          </a:xfrm>
          <a:solidFill>
            <a:schemeClr val="tx2"/>
          </a:solidFill>
        </p:spPr>
        <p:txBody>
          <a:bodyPr lIns="228560" tIns="91424" rIns="228560" bIns="91424"/>
          <a:lstStyle>
            <a:lvl1pPr>
              <a:defRPr/>
            </a:lvl1pPr>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
          </p:nvPr>
        </p:nvSpPr>
        <p:spPr>
          <a:xfrm>
            <a:off x="135092" y="2717444"/>
            <a:ext cx="11945291" cy="4054831"/>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11"/>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96027956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ttom Block">
    <p:spTree>
      <p:nvGrpSpPr>
        <p:cNvPr id="1" name=""/>
        <p:cNvGrpSpPr/>
        <p:nvPr/>
      </p:nvGrpSpPr>
      <p:grpSpPr>
        <a:xfrm>
          <a:off x="0" y="0"/>
          <a:ext cx="0" cy="0"/>
          <a:chOff x="0" y="0"/>
          <a:chExt cx="0" cy="0"/>
        </a:xfrm>
      </p:grpSpPr>
      <p:sp>
        <p:nvSpPr>
          <p:cNvPr id="5" name="Content Placeholder 2"/>
          <p:cNvSpPr>
            <a:spLocks noGrp="1"/>
          </p:cNvSpPr>
          <p:nvPr>
            <p:ph idx="10"/>
          </p:nvPr>
        </p:nvSpPr>
        <p:spPr>
          <a:xfrm>
            <a:off x="1" y="4973653"/>
            <a:ext cx="12192000" cy="1884348"/>
          </a:xfrm>
          <a:solidFill>
            <a:schemeClr val="tx2"/>
          </a:solidFill>
        </p:spPr>
        <p:txBody>
          <a:bodyPr lIns="228560" tIns="91424" rIns="228560" bIns="91424"/>
          <a:lstStyle>
            <a:lvl1pPr>
              <a:defRPr/>
            </a:lvl1pPr>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
          </p:nvPr>
        </p:nvSpPr>
        <p:spPr>
          <a:xfrm>
            <a:off x="135093" y="824249"/>
            <a:ext cx="11919533" cy="4069724"/>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11"/>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3022901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sp>
        <p:nvSpPr>
          <p:cNvPr id="7" name="Rectangle 3"/>
          <p:cNvSpPr>
            <a:spLocks noGrp="1" noChangeArrowheads="1"/>
          </p:cNvSpPr>
          <p:nvPr>
            <p:ph idx="1"/>
          </p:nvPr>
        </p:nvSpPr>
        <p:spPr bwMode="auto">
          <a:xfrm>
            <a:off x="121445" y="836615"/>
            <a:ext cx="11948319" cy="591423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defRPr/>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Title Placeholder 1"/>
          <p:cNvSpPr>
            <a:spLocks noGrp="1"/>
          </p:cNvSpPr>
          <p:nvPr>
            <p:ph type="title"/>
          </p:nvPr>
        </p:nvSpPr>
        <p:spPr>
          <a:xfrm>
            <a:off x="695461" y="1"/>
            <a:ext cx="9279272" cy="746975"/>
          </a:xfrm>
          <a:prstGeom prst="rect">
            <a:avLst/>
          </a:prstGeom>
        </p:spPr>
        <p:txBody>
          <a:bodyPr vert="horz" lIns="91424" tIns="137160" rIns="91424" bIns="45712" rtlCol="0" anchor="ctr">
            <a:noAutofit/>
          </a:bodyPr>
          <a:lstStyle>
            <a:lvl1pPr>
              <a:defRPr/>
            </a:lvl1pPr>
          </a:lstStyle>
          <a:p>
            <a:r>
              <a:rPr lang="en-US" dirty="0" smtClean="0"/>
              <a:t>Click to edit Master title style</a:t>
            </a:r>
            <a:endParaRPr lang="en-US" dirty="0"/>
          </a:p>
        </p:txBody>
      </p:sp>
      <p:grpSp>
        <p:nvGrpSpPr>
          <p:cNvPr id="2" name="Group 4"/>
          <p:cNvGrpSpPr>
            <a:grpSpLocks noChangeAspect="1"/>
          </p:cNvGrpSpPr>
          <p:nvPr userDrawn="1"/>
        </p:nvGrpSpPr>
        <p:grpSpPr bwMode="auto">
          <a:xfrm>
            <a:off x="118395" y="112774"/>
            <a:ext cx="459726" cy="504148"/>
            <a:chOff x="9" y="62"/>
            <a:chExt cx="420" cy="390"/>
          </a:xfrm>
        </p:grpSpPr>
        <p:sp>
          <p:nvSpPr>
            <p:cNvPr id="3" name="AutoShape 3"/>
            <p:cNvSpPr>
              <a:spLocks noChangeAspect="1" noChangeArrowheads="1" noTextEdit="1"/>
            </p:cNvSpPr>
            <p:nvPr userDrawn="1"/>
          </p:nvSpPr>
          <p:spPr bwMode="auto">
            <a:xfrm>
              <a:off x="9" y="62"/>
              <a:ext cx="42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Freeform 5"/>
            <p:cNvSpPr>
              <a:spLocks/>
            </p:cNvSpPr>
            <p:nvPr userDrawn="1"/>
          </p:nvSpPr>
          <p:spPr bwMode="auto">
            <a:xfrm>
              <a:off x="23" y="191"/>
              <a:ext cx="157" cy="56"/>
            </a:xfrm>
            <a:custGeom>
              <a:avLst/>
              <a:gdLst>
                <a:gd name="T0" fmla="*/ 628 w 628"/>
                <a:gd name="T1" fmla="*/ 0 h 226"/>
                <a:gd name="T2" fmla="*/ 125 w 628"/>
                <a:gd name="T3" fmla="*/ 0 h 226"/>
                <a:gd name="T4" fmla="*/ 0 w 628"/>
                <a:gd name="T5" fmla="*/ 126 h 226"/>
                <a:gd name="T6" fmla="*/ 113 w 628"/>
                <a:gd name="T7" fmla="*/ 226 h 226"/>
                <a:gd name="T8" fmla="*/ 628 w 628"/>
                <a:gd name="T9" fmla="*/ 226 h 226"/>
                <a:gd name="T10" fmla="*/ 628 w 628"/>
                <a:gd name="T11" fmla="*/ 0 h 226"/>
              </a:gdLst>
              <a:ahLst/>
              <a:cxnLst>
                <a:cxn ang="0">
                  <a:pos x="T0" y="T1"/>
                </a:cxn>
                <a:cxn ang="0">
                  <a:pos x="T2" y="T3"/>
                </a:cxn>
                <a:cxn ang="0">
                  <a:pos x="T4" y="T5"/>
                </a:cxn>
                <a:cxn ang="0">
                  <a:pos x="T6" y="T7"/>
                </a:cxn>
                <a:cxn ang="0">
                  <a:pos x="T8" y="T9"/>
                </a:cxn>
                <a:cxn ang="0">
                  <a:pos x="T10" y="T11"/>
                </a:cxn>
              </a:cxnLst>
              <a:rect l="0" t="0" r="r" b="b"/>
              <a:pathLst>
                <a:path w="628" h="226">
                  <a:moveTo>
                    <a:pt x="628" y="0"/>
                  </a:moveTo>
                  <a:lnTo>
                    <a:pt x="125" y="0"/>
                  </a:lnTo>
                  <a:lnTo>
                    <a:pt x="0" y="126"/>
                  </a:lnTo>
                  <a:lnTo>
                    <a:pt x="113" y="226"/>
                  </a:lnTo>
                  <a:lnTo>
                    <a:pt x="628" y="226"/>
                  </a:lnTo>
                  <a:lnTo>
                    <a:pt x="628"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 name="Freeform 6"/>
            <p:cNvSpPr>
              <a:spLocks/>
            </p:cNvSpPr>
            <p:nvPr userDrawn="1"/>
          </p:nvSpPr>
          <p:spPr bwMode="auto">
            <a:xfrm>
              <a:off x="29" y="191"/>
              <a:ext cx="157" cy="56"/>
            </a:xfrm>
            <a:custGeom>
              <a:avLst/>
              <a:gdLst>
                <a:gd name="T0" fmla="*/ 628 w 628"/>
                <a:gd name="T1" fmla="*/ 0 h 226"/>
                <a:gd name="T2" fmla="*/ 125 w 628"/>
                <a:gd name="T3" fmla="*/ 0 h 226"/>
                <a:gd name="T4" fmla="*/ 0 w 628"/>
                <a:gd name="T5" fmla="*/ 126 h 226"/>
                <a:gd name="T6" fmla="*/ 113 w 628"/>
                <a:gd name="T7" fmla="*/ 226 h 226"/>
                <a:gd name="T8" fmla="*/ 628 w 628"/>
                <a:gd name="T9" fmla="*/ 226 h 226"/>
                <a:gd name="T10" fmla="*/ 628 w 628"/>
                <a:gd name="T11" fmla="*/ 0 h 226"/>
              </a:gdLst>
              <a:ahLst/>
              <a:cxnLst>
                <a:cxn ang="0">
                  <a:pos x="T0" y="T1"/>
                </a:cxn>
                <a:cxn ang="0">
                  <a:pos x="T2" y="T3"/>
                </a:cxn>
                <a:cxn ang="0">
                  <a:pos x="T4" y="T5"/>
                </a:cxn>
                <a:cxn ang="0">
                  <a:pos x="T6" y="T7"/>
                </a:cxn>
                <a:cxn ang="0">
                  <a:pos x="T8" y="T9"/>
                </a:cxn>
                <a:cxn ang="0">
                  <a:pos x="T10" y="T11"/>
                </a:cxn>
              </a:cxnLst>
              <a:rect l="0" t="0" r="r" b="b"/>
              <a:pathLst>
                <a:path w="628" h="226">
                  <a:moveTo>
                    <a:pt x="628" y="0"/>
                  </a:moveTo>
                  <a:lnTo>
                    <a:pt x="125" y="0"/>
                  </a:lnTo>
                  <a:lnTo>
                    <a:pt x="0" y="126"/>
                  </a:lnTo>
                  <a:lnTo>
                    <a:pt x="113" y="226"/>
                  </a:lnTo>
                  <a:lnTo>
                    <a:pt x="628" y="226"/>
                  </a:lnTo>
                  <a:lnTo>
                    <a:pt x="6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7"/>
            <p:cNvSpPr>
              <a:spLocks/>
            </p:cNvSpPr>
            <p:nvPr userDrawn="1"/>
          </p:nvSpPr>
          <p:spPr bwMode="auto">
            <a:xfrm>
              <a:off x="242" y="114"/>
              <a:ext cx="167" cy="57"/>
            </a:xfrm>
            <a:custGeom>
              <a:avLst/>
              <a:gdLst>
                <a:gd name="T0" fmla="*/ 543 w 667"/>
                <a:gd name="T1" fmla="*/ 0 h 228"/>
                <a:gd name="T2" fmla="*/ 0 w 667"/>
                <a:gd name="T3" fmla="*/ 0 h 228"/>
                <a:gd name="T4" fmla="*/ 0 w 667"/>
                <a:gd name="T5" fmla="*/ 228 h 228"/>
                <a:gd name="T6" fmla="*/ 531 w 667"/>
                <a:gd name="T7" fmla="*/ 228 h 228"/>
                <a:gd name="T8" fmla="*/ 667 w 667"/>
                <a:gd name="T9" fmla="*/ 119 h 228"/>
                <a:gd name="T10" fmla="*/ 543 w 667"/>
                <a:gd name="T11" fmla="*/ 0 h 228"/>
              </a:gdLst>
              <a:ahLst/>
              <a:cxnLst>
                <a:cxn ang="0">
                  <a:pos x="T0" y="T1"/>
                </a:cxn>
                <a:cxn ang="0">
                  <a:pos x="T2" y="T3"/>
                </a:cxn>
                <a:cxn ang="0">
                  <a:pos x="T4" y="T5"/>
                </a:cxn>
                <a:cxn ang="0">
                  <a:pos x="T6" y="T7"/>
                </a:cxn>
                <a:cxn ang="0">
                  <a:pos x="T8" y="T9"/>
                </a:cxn>
                <a:cxn ang="0">
                  <a:pos x="T10" y="T11"/>
                </a:cxn>
              </a:cxnLst>
              <a:rect l="0" t="0" r="r" b="b"/>
              <a:pathLst>
                <a:path w="667" h="228">
                  <a:moveTo>
                    <a:pt x="543" y="0"/>
                  </a:moveTo>
                  <a:lnTo>
                    <a:pt x="0" y="0"/>
                  </a:lnTo>
                  <a:lnTo>
                    <a:pt x="0" y="228"/>
                  </a:lnTo>
                  <a:lnTo>
                    <a:pt x="531" y="228"/>
                  </a:lnTo>
                  <a:lnTo>
                    <a:pt x="667" y="119"/>
                  </a:lnTo>
                  <a:lnTo>
                    <a:pt x="54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8"/>
            <p:cNvSpPr>
              <a:spLocks/>
            </p:cNvSpPr>
            <p:nvPr userDrawn="1"/>
          </p:nvSpPr>
          <p:spPr bwMode="auto">
            <a:xfrm>
              <a:off x="242" y="114"/>
              <a:ext cx="167" cy="57"/>
            </a:xfrm>
            <a:custGeom>
              <a:avLst/>
              <a:gdLst>
                <a:gd name="T0" fmla="*/ 543 w 667"/>
                <a:gd name="T1" fmla="*/ 0 h 228"/>
                <a:gd name="T2" fmla="*/ 0 w 667"/>
                <a:gd name="T3" fmla="*/ 0 h 228"/>
                <a:gd name="T4" fmla="*/ 0 w 667"/>
                <a:gd name="T5" fmla="*/ 228 h 228"/>
                <a:gd name="T6" fmla="*/ 531 w 667"/>
                <a:gd name="T7" fmla="*/ 228 h 228"/>
                <a:gd name="T8" fmla="*/ 667 w 667"/>
                <a:gd name="T9" fmla="*/ 119 h 228"/>
                <a:gd name="T10" fmla="*/ 543 w 667"/>
                <a:gd name="T11" fmla="*/ 0 h 228"/>
              </a:gdLst>
              <a:ahLst/>
              <a:cxnLst>
                <a:cxn ang="0">
                  <a:pos x="T0" y="T1"/>
                </a:cxn>
                <a:cxn ang="0">
                  <a:pos x="T2" y="T3"/>
                </a:cxn>
                <a:cxn ang="0">
                  <a:pos x="T4" y="T5"/>
                </a:cxn>
                <a:cxn ang="0">
                  <a:pos x="T6" y="T7"/>
                </a:cxn>
                <a:cxn ang="0">
                  <a:pos x="T8" y="T9"/>
                </a:cxn>
                <a:cxn ang="0">
                  <a:pos x="T10" y="T11"/>
                </a:cxn>
              </a:cxnLst>
              <a:rect l="0" t="0" r="r" b="b"/>
              <a:pathLst>
                <a:path w="667" h="228">
                  <a:moveTo>
                    <a:pt x="543" y="0"/>
                  </a:moveTo>
                  <a:lnTo>
                    <a:pt x="0" y="0"/>
                  </a:lnTo>
                  <a:lnTo>
                    <a:pt x="0" y="228"/>
                  </a:lnTo>
                  <a:lnTo>
                    <a:pt x="531" y="228"/>
                  </a:lnTo>
                  <a:lnTo>
                    <a:pt x="667" y="119"/>
                  </a:lnTo>
                  <a:lnTo>
                    <a:pt x="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9"/>
            <p:cNvSpPr>
              <a:spLocks noEditPoints="1"/>
            </p:cNvSpPr>
            <p:nvPr userDrawn="1"/>
          </p:nvSpPr>
          <p:spPr bwMode="auto">
            <a:xfrm>
              <a:off x="9" y="62"/>
              <a:ext cx="420" cy="390"/>
            </a:xfrm>
            <a:custGeom>
              <a:avLst/>
              <a:gdLst>
                <a:gd name="T0" fmla="*/ 932 w 1680"/>
                <a:gd name="T1" fmla="*/ 1167 h 1560"/>
                <a:gd name="T2" fmla="*/ 931 w 1680"/>
                <a:gd name="T3" fmla="*/ 1185 h 1560"/>
                <a:gd name="T4" fmla="*/ 942 w 1680"/>
                <a:gd name="T5" fmla="*/ 1192 h 1560"/>
                <a:gd name="T6" fmla="*/ 1009 w 1680"/>
                <a:gd name="T7" fmla="*/ 1213 h 1560"/>
                <a:gd name="T8" fmla="*/ 1092 w 1680"/>
                <a:gd name="T9" fmla="*/ 1258 h 1560"/>
                <a:gd name="T10" fmla="*/ 1142 w 1680"/>
                <a:gd name="T11" fmla="*/ 1299 h 1560"/>
                <a:gd name="T12" fmla="*/ 1193 w 1680"/>
                <a:gd name="T13" fmla="*/ 1362 h 1560"/>
                <a:gd name="T14" fmla="*/ 1219 w 1680"/>
                <a:gd name="T15" fmla="*/ 1413 h 1560"/>
                <a:gd name="T16" fmla="*/ 1217 w 1680"/>
                <a:gd name="T17" fmla="*/ 1463 h 1560"/>
                <a:gd name="T18" fmla="*/ 1196 w 1680"/>
                <a:gd name="T19" fmla="*/ 1491 h 1560"/>
                <a:gd name="T20" fmla="*/ 1145 w 1680"/>
                <a:gd name="T21" fmla="*/ 1522 h 1560"/>
                <a:gd name="T22" fmla="*/ 1083 w 1680"/>
                <a:gd name="T23" fmla="*/ 1541 h 1560"/>
                <a:gd name="T24" fmla="*/ 996 w 1680"/>
                <a:gd name="T25" fmla="*/ 1554 h 1560"/>
                <a:gd name="T26" fmla="*/ 864 w 1680"/>
                <a:gd name="T27" fmla="*/ 1560 h 1560"/>
                <a:gd name="T28" fmla="*/ 746 w 1680"/>
                <a:gd name="T29" fmla="*/ 1556 h 1560"/>
                <a:gd name="T30" fmla="*/ 629 w 1680"/>
                <a:gd name="T31" fmla="*/ 1540 h 1560"/>
                <a:gd name="T32" fmla="*/ 562 w 1680"/>
                <a:gd name="T33" fmla="*/ 1522 h 1560"/>
                <a:gd name="T34" fmla="*/ 492 w 1680"/>
                <a:gd name="T35" fmla="*/ 1488 h 1560"/>
                <a:gd name="T36" fmla="*/ 452 w 1680"/>
                <a:gd name="T37" fmla="*/ 1455 h 1560"/>
                <a:gd name="T38" fmla="*/ 430 w 1680"/>
                <a:gd name="T39" fmla="*/ 1417 h 1560"/>
                <a:gd name="T40" fmla="*/ 433 w 1680"/>
                <a:gd name="T41" fmla="*/ 1395 h 1560"/>
                <a:gd name="T42" fmla="*/ 477 w 1680"/>
                <a:gd name="T43" fmla="*/ 1333 h 1560"/>
                <a:gd name="T44" fmla="*/ 531 w 1680"/>
                <a:gd name="T45" fmla="*/ 1280 h 1560"/>
                <a:gd name="T46" fmla="*/ 592 w 1680"/>
                <a:gd name="T47" fmla="*/ 1238 h 1560"/>
                <a:gd name="T48" fmla="*/ 684 w 1680"/>
                <a:gd name="T49" fmla="*/ 1199 h 1560"/>
                <a:gd name="T50" fmla="*/ 714 w 1680"/>
                <a:gd name="T51" fmla="*/ 1189 h 1560"/>
                <a:gd name="T52" fmla="*/ 714 w 1680"/>
                <a:gd name="T53" fmla="*/ 809 h 1560"/>
                <a:gd name="T54" fmla="*/ 712 w 1680"/>
                <a:gd name="T55" fmla="*/ 796 h 1560"/>
                <a:gd name="T56" fmla="*/ 700 w 1680"/>
                <a:gd name="T57" fmla="*/ 795 h 1560"/>
                <a:gd name="T58" fmla="*/ 179 w 1680"/>
                <a:gd name="T59" fmla="*/ 794 h 1560"/>
                <a:gd name="T60" fmla="*/ 7 w 1680"/>
                <a:gd name="T61" fmla="*/ 650 h 1560"/>
                <a:gd name="T62" fmla="*/ 1 w 1680"/>
                <a:gd name="T63" fmla="*/ 638 h 1560"/>
                <a:gd name="T64" fmla="*/ 169 w 1680"/>
                <a:gd name="T65" fmla="*/ 461 h 1560"/>
                <a:gd name="T66" fmla="*/ 191 w 1680"/>
                <a:gd name="T67" fmla="*/ 451 h 1560"/>
                <a:gd name="T68" fmla="*/ 709 w 1680"/>
                <a:gd name="T69" fmla="*/ 451 h 1560"/>
                <a:gd name="T70" fmla="*/ 714 w 1680"/>
                <a:gd name="T71" fmla="*/ 445 h 1560"/>
                <a:gd name="T72" fmla="*/ 714 w 1680"/>
                <a:gd name="T73" fmla="*/ 47 h 1560"/>
                <a:gd name="T74" fmla="*/ 721 w 1680"/>
                <a:gd name="T75" fmla="*/ 24 h 1560"/>
                <a:gd name="T76" fmla="*/ 733 w 1680"/>
                <a:gd name="T77" fmla="*/ 17 h 1560"/>
                <a:gd name="T78" fmla="*/ 790 w 1680"/>
                <a:gd name="T79" fmla="*/ 1 h 1560"/>
                <a:gd name="T80" fmla="*/ 868 w 1680"/>
                <a:gd name="T81" fmla="*/ 4 h 1560"/>
                <a:gd name="T82" fmla="*/ 912 w 1680"/>
                <a:gd name="T83" fmla="*/ 17 h 1560"/>
                <a:gd name="T84" fmla="*/ 925 w 1680"/>
                <a:gd name="T85" fmla="*/ 25 h 1560"/>
                <a:gd name="T86" fmla="*/ 932 w 1680"/>
                <a:gd name="T87" fmla="*/ 43 h 1560"/>
                <a:gd name="T88" fmla="*/ 932 w 1680"/>
                <a:gd name="T89" fmla="*/ 134 h 1560"/>
                <a:gd name="T90" fmla="*/ 933 w 1680"/>
                <a:gd name="T91" fmla="*/ 148 h 1560"/>
                <a:gd name="T92" fmla="*/ 946 w 1680"/>
                <a:gd name="T93" fmla="*/ 150 h 1560"/>
                <a:gd name="T94" fmla="*/ 1501 w 1680"/>
                <a:gd name="T95" fmla="*/ 152 h 1560"/>
                <a:gd name="T96" fmla="*/ 1674 w 1680"/>
                <a:gd name="T97" fmla="*/ 332 h 1560"/>
                <a:gd name="T98" fmla="*/ 1680 w 1680"/>
                <a:gd name="T99" fmla="*/ 340 h 1560"/>
                <a:gd name="T100" fmla="*/ 1673 w 1680"/>
                <a:gd name="T101" fmla="*/ 349 h 1560"/>
                <a:gd name="T102" fmla="*/ 1501 w 1680"/>
                <a:gd name="T103" fmla="*/ 492 h 1560"/>
                <a:gd name="T104" fmla="*/ 950 w 1680"/>
                <a:gd name="T105" fmla="*/ 494 h 1560"/>
                <a:gd name="T106" fmla="*/ 933 w 1680"/>
                <a:gd name="T107" fmla="*/ 495 h 1560"/>
                <a:gd name="T108" fmla="*/ 932 w 1680"/>
                <a:gd name="T109" fmla="*/ 512 h 1560"/>
                <a:gd name="T110" fmla="*/ 706 w 1680"/>
                <a:gd name="T111" fmla="*/ 740 h 1560"/>
                <a:gd name="T112" fmla="*/ 191 w 1680"/>
                <a:gd name="T113" fmla="*/ 740 h 1560"/>
                <a:gd name="T114" fmla="*/ 1463 w 1680"/>
                <a:gd name="T115" fmla="*/ 436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0" h="1560">
                  <a:moveTo>
                    <a:pt x="932" y="949"/>
                  </a:moveTo>
                  <a:lnTo>
                    <a:pt x="932" y="949"/>
                  </a:lnTo>
                  <a:lnTo>
                    <a:pt x="932" y="1167"/>
                  </a:lnTo>
                  <a:lnTo>
                    <a:pt x="932" y="1167"/>
                  </a:lnTo>
                  <a:lnTo>
                    <a:pt x="932" y="1173"/>
                  </a:lnTo>
                  <a:lnTo>
                    <a:pt x="932" y="1177"/>
                  </a:lnTo>
                  <a:lnTo>
                    <a:pt x="932" y="1177"/>
                  </a:lnTo>
                  <a:lnTo>
                    <a:pt x="931" y="1185"/>
                  </a:lnTo>
                  <a:lnTo>
                    <a:pt x="931" y="1187"/>
                  </a:lnTo>
                  <a:lnTo>
                    <a:pt x="932" y="1188"/>
                  </a:lnTo>
                  <a:lnTo>
                    <a:pt x="936" y="1190"/>
                  </a:lnTo>
                  <a:lnTo>
                    <a:pt x="942" y="1192"/>
                  </a:lnTo>
                  <a:lnTo>
                    <a:pt x="942" y="1192"/>
                  </a:lnTo>
                  <a:lnTo>
                    <a:pt x="964" y="1198"/>
                  </a:lnTo>
                  <a:lnTo>
                    <a:pt x="987" y="1205"/>
                  </a:lnTo>
                  <a:lnTo>
                    <a:pt x="1009" y="1213"/>
                  </a:lnTo>
                  <a:lnTo>
                    <a:pt x="1031" y="1222"/>
                  </a:lnTo>
                  <a:lnTo>
                    <a:pt x="1052" y="1233"/>
                  </a:lnTo>
                  <a:lnTo>
                    <a:pt x="1072" y="1245"/>
                  </a:lnTo>
                  <a:lnTo>
                    <a:pt x="1092" y="1258"/>
                  </a:lnTo>
                  <a:lnTo>
                    <a:pt x="1111" y="1272"/>
                  </a:lnTo>
                  <a:lnTo>
                    <a:pt x="1111" y="1272"/>
                  </a:lnTo>
                  <a:lnTo>
                    <a:pt x="1127" y="1285"/>
                  </a:lnTo>
                  <a:lnTo>
                    <a:pt x="1142" y="1299"/>
                  </a:lnTo>
                  <a:lnTo>
                    <a:pt x="1155" y="1314"/>
                  </a:lnTo>
                  <a:lnTo>
                    <a:pt x="1169" y="1329"/>
                  </a:lnTo>
                  <a:lnTo>
                    <a:pt x="1181" y="1346"/>
                  </a:lnTo>
                  <a:lnTo>
                    <a:pt x="1193" y="1362"/>
                  </a:lnTo>
                  <a:lnTo>
                    <a:pt x="1204" y="1380"/>
                  </a:lnTo>
                  <a:lnTo>
                    <a:pt x="1213" y="1399"/>
                  </a:lnTo>
                  <a:lnTo>
                    <a:pt x="1213" y="1399"/>
                  </a:lnTo>
                  <a:lnTo>
                    <a:pt x="1219" y="1413"/>
                  </a:lnTo>
                  <a:lnTo>
                    <a:pt x="1223" y="1426"/>
                  </a:lnTo>
                  <a:lnTo>
                    <a:pt x="1223" y="1439"/>
                  </a:lnTo>
                  <a:lnTo>
                    <a:pt x="1221" y="1451"/>
                  </a:lnTo>
                  <a:lnTo>
                    <a:pt x="1217" y="1463"/>
                  </a:lnTo>
                  <a:lnTo>
                    <a:pt x="1211" y="1472"/>
                  </a:lnTo>
                  <a:lnTo>
                    <a:pt x="1204" y="1483"/>
                  </a:lnTo>
                  <a:lnTo>
                    <a:pt x="1196" y="1491"/>
                  </a:lnTo>
                  <a:lnTo>
                    <a:pt x="1196" y="1491"/>
                  </a:lnTo>
                  <a:lnTo>
                    <a:pt x="1187" y="1498"/>
                  </a:lnTo>
                  <a:lnTo>
                    <a:pt x="1179" y="1504"/>
                  </a:lnTo>
                  <a:lnTo>
                    <a:pt x="1162" y="1514"/>
                  </a:lnTo>
                  <a:lnTo>
                    <a:pt x="1145" y="1522"/>
                  </a:lnTo>
                  <a:lnTo>
                    <a:pt x="1126" y="1529"/>
                  </a:lnTo>
                  <a:lnTo>
                    <a:pt x="1126" y="1529"/>
                  </a:lnTo>
                  <a:lnTo>
                    <a:pt x="1104" y="1535"/>
                  </a:lnTo>
                  <a:lnTo>
                    <a:pt x="1083" y="1541"/>
                  </a:lnTo>
                  <a:lnTo>
                    <a:pt x="1061" y="1546"/>
                  </a:lnTo>
                  <a:lnTo>
                    <a:pt x="1040" y="1549"/>
                  </a:lnTo>
                  <a:lnTo>
                    <a:pt x="1019" y="1552"/>
                  </a:lnTo>
                  <a:lnTo>
                    <a:pt x="996" y="1554"/>
                  </a:lnTo>
                  <a:lnTo>
                    <a:pt x="952" y="1558"/>
                  </a:lnTo>
                  <a:lnTo>
                    <a:pt x="952" y="1558"/>
                  </a:lnTo>
                  <a:lnTo>
                    <a:pt x="894" y="1560"/>
                  </a:lnTo>
                  <a:lnTo>
                    <a:pt x="864" y="1560"/>
                  </a:lnTo>
                  <a:lnTo>
                    <a:pt x="835" y="1560"/>
                  </a:lnTo>
                  <a:lnTo>
                    <a:pt x="835" y="1560"/>
                  </a:lnTo>
                  <a:lnTo>
                    <a:pt x="775" y="1559"/>
                  </a:lnTo>
                  <a:lnTo>
                    <a:pt x="746" y="1556"/>
                  </a:lnTo>
                  <a:lnTo>
                    <a:pt x="716" y="1554"/>
                  </a:lnTo>
                  <a:lnTo>
                    <a:pt x="687" y="1551"/>
                  </a:lnTo>
                  <a:lnTo>
                    <a:pt x="658" y="1546"/>
                  </a:lnTo>
                  <a:lnTo>
                    <a:pt x="629" y="1540"/>
                  </a:lnTo>
                  <a:lnTo>
                    <a:pt x="600" y="1533"/>
                  </a:lnTo>
                  <a:lnTo>
                    <a:pt x="600" y="1533"/>
                  </a:lnTo>
                  <a:lnTo>
                    <a:pt x="581" y="1528"/>
                  </a:lnTo>
                  <a:lnTo>
                    <a:pt x="562" y="1522"/>
                  </a:lnTo>
                  <a:lnTo>
                    <a:pt x="544" y="1515"/>
                  </a:lnTo>
                  <a:lnTo>
                    <a:pt x="526" y="1507"/>
                  </a:lnTo>
                  <a:lnTo>
                    <a:pt x="508" y="1498"/>
                  </a:lnTo>
                  <a:lnTo>
                    <a:pt x="492" y="1488"/>
                  </a:lnTo>
                  <a:lnTo>
                    <a:pt x="476" y="1476"/>
                  </a:lnTo>
                  <a:lnTo>
                    <a:pt x="461" y="1463"/>
                  </a:lnTo>
                  <a:lnTo>
                    <a:pt x="461" y="1463"/>
                  </a:lnTo>
                  <a:lnTo>
                    <a:pt x="452" y="1455"/>
                  </a:lnTo>
                  <a:lnTo>
                    <a:pt x="445" y="1444"/>
                  </a:lnTo>
                  <a:lnTo>
                    <a:pt x="433" y="1424"/>
                  </a:lnTo>
                  <a:lnTo>
                    <a:pt x="433" y="1424"/>
                  </a:lnTo>
                  <a:lnTo>
                    <a:pt x="430" y="1417"/>
                  </a:lnTo>
                  <a:lnTo>
                    <a:pt x="429" y="1411"/>
                  </a:lnTo>
                  <a:lnTo>
                    <a:pt x="430" y="1402"/>
                  </a:lnTo>
                  <a:lnTo>
                    <a:pt x="433" y="1395"/>
                  </a:lnTo>
                  <a:lnTo>
                    <a:pt x="433" y="1395"/>
                  </a:lnTo>
                  <a:lnTo>
                    <a:pt x="444" y="1379"/>
                  </a:lnTo>
                  <a:lnTo>
                    <a:pt x="455" y="1363"/>
                  </a:lnTo>
                  <a:lnTo>
                    <a:pt x="465" y="1348"/>
                  </a:lnTo>
                  <a:lnTo>
                    <a:pt x="477" y="1333"/>
                  </a:lnTo>
                  <a:lnTo>
                    <a:pt x="490" y="1320"/>
                  </a:lnTo>
                  <a:lnTo>
                    <a:pt x="503" y="1305"/>
                  </a:lnTo>
                  <a:lnTo>
                    <a:pt x="516" y="1292"/>
                  </a:lnTo>
                  <a:lnTo>
                    <a:pt x="531" y="1280"/>
                  </a:lnTo>
                  <a:lnTo>
                    <a:pt x="531" y="1280"/>
                  </a:lnTo>
                  <a:lnTo>
                    <a:pt x="551" y="1264"/>
                  </a:lnTo>
                  <a:lnTo>
                    <a:pt x="571" y="1250"/>
                  </a:lnTo>
                  <a:lnTo>
                    <a:pt x="592" y="1238"/>
                  </a:lnTo>
                  <a:lnTo>
                    <a:pt x="615" y="1226"/>
                  </a:lnTo>
                  <a:lnTo>
                    <a:pt x="638" y="1215"/>
                  </a:lnTo>
                  <a:lnTo>
                    <a:pt x="660" y="1207"/>
                  </a:lnTo>
                  <a:lnTo>
                    <a:pt x="684" y="1199"/>
                  </a:lnTo>
                  <a:lnTo>
                    <a:pt x="708" y="1193"/>
                  </a:lnTo>
                  <a:lnTo>
                    <a:pt x="708" y="1193"/>
                  </a:lnTo>
                  <a:lnTo>
                    <a:pt x="711" y="1192"/>
                  </a:lnTo>
                  <a:lnTo>
                    <a:pt x="714" y="1189"/>
                  </a:lnTo>
                  <a:lnTo>
                    <a:pt x="714" y="1187"/>
                  </a:lnTo>
                  <a:lnTo>
                    <a:pt x="715" y="1183"/>
                  </a:lnTo>
                  <a:lnTo>
                    <a:pt x="715" y="1183"/>
                  </a:lnTo>
                  <a:lnTo>
                    <a:pt x="714" y="809"/>
                  </a:lnTo>
                  <a:lnTo>
                    <a:pt x="714" y="809"/>
                  </a:lnTo>
                  <a:lnTo>
                    <a:pt x="714" y="801"/>
                  </a:lnTo>
                  <a:lnTo>
                    <a:pt x="714" y="798"/>
                  </a:lnTo>
                  <a:lnTo>
                    <a:pt x="712" y="796"/>
                  </a:lnTo>
                  <a:lnTo>
                    <a:pt x="711" y="796"/>
                  </a:lnTo>
                  <a:lnTo>
                    <a:pt x="708" y="795"/>
                  </a:lnTo>
                  <a:lnTo>
                    <a:pt x="700" y="795"/>
                  </a:lnTo>
                  <a:lnTo>
                    <a:pt x="700" y="795"/>
                  </a:lnTo>
                  <a:lnTo>
                    <a:pt x="189" y="795"/>
                  </a:lnTo>
                  <a:lnTo>
                    <a:pt x="189" y="795"/>
                  </a:lnTo>
                  <a:lnTo>
                    <a:pt x="184" y="795"/>
                  </a:lnTo>
                  <a:lnTo>
                    <a:pt x="179" y="794"/>
                  </a:lnTo>
                  <a:lnTo>
                    <a:pt x="175" y="791"/>
                  </a:lnTo>
                  <a:lnTo>
                    <a:pt x="170" y="788"/>
                  </a:lnTo>
                  <a:lnTo>
                    <a:pt x="170" y="788"/>
                  </a:lnTo>
                  <a:lnTo>
                    <a:pt x="7" y="650"/>
                  </a:lnTo>
                  <a:lnTo>
                    <a:pt x="7" y="650"/>
                  </a:lnTo>
                  <a:lnTo>
                    <a:pt x="2" y="646"/>
                  </a:lnTo>
                  <a:lnTo>
                    <a:pt x="0" y="642"/>
                  </a:lnTo>
                  <a:lnTo>
                    <a:pt x="1" y="638"/>
                  </a:lnTo>
                  <a:lnTo>
                    <a:pt x="6" y="634"/>
                  </a:lnTo>
                  <a:lnTo>
                    <a:pt x="6" y="634"/>
                  </a:lnTo>
                  <a:lnTo>
                    <a:pt x="169" y="461"/>
                  </a:lnTo>
                  <a:lnTo>
                    <a:pt x="169" y="461"/>
                  </a:lnTo>
                  <a:lnTo>
                    <a:pt x="175" y="457"/>
                  </a:lnTo>
                  <a:lnTo>
                    <a:pt x="179" y="454"/>
                  </a:lnTo>
                  <a:lnTo>
                    <a:pt x="185" y="452"/>
                  </a:lnTo>
                  <a:lnTo>
                    <a:pt x="191" y="451"/>
                  </a:lnTo>
                  <a:lnTo>
                    <a:pt x="191" y="451"/>
                  </a:lnTo>
                  <a:lnTo>
                    <a:pt x="700" y="451"/>
                  </a:lnTo>
                  <a:lnTo>
                    <a:pt x="700" y="451"/>
                  </a:lnTo>
                  <a:lnTo>
                    <a:pt x="709" y="451"/>
                  </a:lnTo>
                  <a:lnTo>
                    <a:pt x="711" y="451"/>
                  </a:lnTo>
                  <a:lnTo>
                    <a:pt x="712" y="450"/>
                  </a:lnTo>
                  <a:lnTo>
                    <a:pt x="714" y="449"/>
                  </a:lnTo>
                  <a:lnTo>
                    <a:pt x="714" y="445"/>
                  </a:lnTo>
                  <a:lnTo>
                    <a:pt x="714" y="438"/>
                  </a:lnTo>
                  <a:lnTo>
                    <a:pt x="714" y="438"/>
                  </a:lnTo>
                  <a:lnTo>
                    <a:pt x="714" y="47"/>
                  </a:lnTo>
                  <a:lnTo>
                    <a:pt x="714" y="47"/>
                  </a:lnTo>
                  <a:lnTo>
                    <a:pt x="715" y="37"/>
                  </a:lnTo>
                  <a:lnTo>
                    <a:pt x="716" y="32"/>
                  </a:lnTo>
                  <a:lnTo>
                    <a:pt x="718" y="27"/>
                  </a:lnTo>
                  <a:lnTo>
                    <a:pt x="721" y="24"/>
                  </a:lnTo>
                  <a:lnTo>
                    <a:pt x="724" y="20"/>
                  </a:lnTo>
                  <a:lnTo>
                    <a:pt x="728" y="18"/>
                  </a:lnTo>
                  <a:lnTo>
                    <a:pt x="733" y="17"/>
                  </a:lnTo>
                  <a:lnTo>
                    <a:pt x="733" y="17"/>
                  </a:lnTo>
                  <a:lnTo>
                    <a:pt x="761" y="7"/>
                  </a:lnTo>
                  <a:lnTo>
                    <a:pt x="775" y="4"/>
                  </a:lnTo>
                  <a:lnTo>
                    <a:pt x="790" y="1"/>
                  </a:lnTo>
                  <a:lnTo>
                    <a:pt x="790" y="1"/>
                  </a:lnTo>
                  <a:lnTo>
                    <a:pt x="809" y="0"/>
                  </a:lnTo>
                  <a:lnTo>
                    <a:pt x="829" y="0"/>
                  </a:lnTo>
                  <a:lnTo>
                    <a:pt x="849" y="1"/>
                  </a:lnTo>
                  <a:lnTo>
                    <a:pt x="868" y="4"/>
                  </a:lnTo>
                  <a:lnTo>
                    <a:pt x="868" y="4"/>
                  </a:lnTo>
                  <a:lnTo>
                    <a:pt x="880" y="5"/>
                  </a:lnTo>
                  <a:lnTo>
                    <a:pt x="890" y="8"/>
                  </a:lnTo>
                  <a:lnTo>
                    <a:pt x="912" y="17"/>
                  </a:lnTo>
                  <a:lnTo>
                    <a:pt x="912" y="17"/>
                  </a:lnTo>
                  <a:lnTo>
                    <a:pt x="917" y="18"/>
                  </a:lnTo>
                  <a:lnTo>
                    <a:pt x="921" y="21"/>
                  </a:lnTo>
                  <a:lnTo>
                    <a:pt x="925" y="25"/>
                  </a:lnTo>
                  <a:lnTo>
                    <a:pt x="927" y="28"/>
                  </a:lnTo>
                  <a:lnTo>
                    <a:pt x="930" y="32"/>
                  </a:lnTo>
                  <a:lnTo>
                    <a:pt x="931" y="38"/>
                  </a:lnTo>
                  <a:lnTo>
                    <a:pt x="932" y="43"/>
                  </a:lnTo>
                  <a:lnTo>
                    <a:pt x="932" y="49"/>
                  </a:lnTo>
                  <a:lnTo>
                    <a:pt x="932" y="49"/>
                  </a:lnTo>
                  <a:lnTo>
                    <a:pt x="932" y="91"/>
                  </a:lnTo>
                  <a:lnTo>
                    <a:pt x="932" y="134"/>
                  </a:lnTo>
                  <a:lnTo>
                    <a:pt x="932" y="134"/>
                  </a:lnTo>
                  <a:lnTo>
                    <a:pt x="932" y="143"/>
                  </a:lnTo>
                  <a:lnTo>
                    <a:pt x="932" y="146"/>
                  </a:lnTo>
                  <a:lnTo>
                    <a:pt x="933" y="148"/>
                  </a:lnTo>
                  <a:lnTo>
                    <a:pt x="936" y="149"/>
                  </a:lnTo>
                  <a:lnTo>
                    <a:pt x="938" y="149"/>
                  </a:lnTo>
                  <a:lnTo>
                    <a:pt x="946" y="150"/>
                  </a:lnTo>
                  <a:lnTo>
                    <a:pt x="946" y="150"/>
                  </a:lnTo>
                  <a:lnTo>
                    <a:pt x="1489" y="149"/>
                  </a:lnTo>
                  <a:lnTo>
                    <a:pt x="1489" y="149"/>
                  </a:lnTo>
                  <a:lnTo>
                    <a:pt x="1495" y="150"/>
                  </a:lnTo>
                  <a:lnTo>
                    <a:pt x="1501" y="152"/>
                  </a:lnTo>
                  <a:lnTo>
                    <a:pt x="1507" y="155"/>
                  </a:lnTo>
                  <a:lnTo>
                    <a:pt x="1511" y="159"/>
                  </a:lnTo>
                  <a:lnTo>
                    <a:pt x="1511" y="159"/>
                  </a:lnTo>
                  <a:lnTo>
                    <a:pt x="1674" y="332"/>
                  </a:lnTo>
                  <a:lnTo>
                    <a:pt x="1674" y="332"/>
                  </a:lnTo>
                  <a:lnTo>
                    <a:pt x="1679" y="336"/>
                  </a:lnTo>
                  <a:lnTo>
                    <a:pt x="1680" y="339"/>
                  </a:lnTo>
                  <a:lnTo>
                    <a:pt x="1680" y="340"/>
                  </a:lnTo>
                  <a:lnTo>
                    <a:pt x="1680" y="342"/>
                  </a:lnTo>
                  <a:lnTo>
                    <a:pt x="1679" y="344"/>
                  </a:lnTo>
                  <a:lnTo>
                    <a:pt x="1673" y="349"/>
                  </a:lnTo>
                  <a:lnTo>
                    <a:pt x="1673" y="349"/>
                  </a:lnTo>
                  <a:lnTo>
                    <a:pt x="1516" y="482"/>
                  </a:lnTo>
                  <a:lnTo>
                    <a:pt x="1516" y="482"/>
                  </a:lnTo>
                  <a:lnTo>
                    <a:pt x="1508" y="488"/>
                  </a:lnTo>
                  <a:lnTo>
                    <a:pt x="1501" y="492"/>
                  </a:lnTo>
                  <a:lnTo>
                    <a:pt x="1492" y="494"/>
                  </a:lnTo>
                  <a:lnTo>
                    <a:pt x="1483" y="494"/>
                  </a:lnTo>
                  <a:lnTo>
                    <a:pt x="1483" y="494"/>
                  </a:lnTo>
                  <a:lnTo>
                    <a:pt x="950" y="494"/>
                  </a:lnTo>
                  <a:lnTo>
                    <a:pt x="950" y="494"/>
                  </a:lnTo>
                  <a:lnTo>
                    <a:pt x="938" y="494"/>
                  </a:lnTo>
                  <a:lnTo>
                    <a:pt x="936" y="494"/>
                  </a:lnTo>
                  <a:lnTo>
                    <a:pt x="933" y="495"/>
                  </a:lnTo>
                  <a:lnTo>
                    <a:pt x="932" y="497"/>
                  </a:lnTo>
                  <a:lnTo>
                    <a:pt x="932" y="501"/>
                  </a:lnTo>
                  <a:lnTo>
                    <a:pt x="932" y="512"/>
                  </a:lnTo>
                  <a:lnTo>
                    <a:pt x="932" y="512"/>
                  </a:lnTo>
                  <a:lnTo>
                    <a:pt x="932" y="949"/>
                  </a:lnTo>
                  <a:lnTo>
                    <a:pt x="932" y="949"/>
                  </a:lnTo>
                  <a:close/>
                  <a:moveTo>
                    <a:pt x="191" y="740"/>
                  </a:moveTo>
                  <a:lnTo>
                    <a:pt x="706" y="740"/>
                  </a:lnTo>
                  <a:lnTo>
                    <a:pt x="706" y="514"/>
                  </a:lnTo>
                  <a:lnTo>
                    <a:pt x="203" y="514"/>
                  </a:lnTo>
                  <a:lnTo>
                    <a:pt x="78" y="640"/>
                  </a:lnTo>
                  <a:lnTo>
                    <a:pt x="191" y="740"/>
                  </a:lnTo>
                  <a:close/>
                  <a:moveTo>
                    <a:pt x="1475" y="208"/>
                  </a:moveTo>
                  <a:lnTo>
                    <a:pt x="932" y="208"/>
                  </a:lnTo>
                  <a:lnTo>
                    <a:pt x="932" y="436"/>
                  </a:lnTo>
                  <a:lnTo>
                    <a:pt x="1463" y="436"/>
                  </a:lnTo>
                  <a:lnTo>
                    <a:pt x="1599" y="327"/>
                  </a:lnTo>
                  <a:lnTo>
                    <a:pt x="1475"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 name="Slide Number Placeholder 5"/>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99708281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652329" y="2"/>
            <a:ext cx="9331033" cy="739833"/>
          </a:xfrm>
          <a:prstGeom prst="rect">
            <a:avLst/>
          </a:prstGeom>
        </p:spPr>
        <p:txBody>
          <a:bodyPr/>
          <a:lstStyle>
            <a:lvl1pPr>
              <a:defRPr/>
            </a:lvl1pPr>
          </a:lstStyle>
          <a:p>
            <a:r>
              <a:rPr lang="en-US" dirty="0" smtClean="0"/>
              <a:t>Click to edit Master title style</a:t>
            </a:r>
            <a:endParaRPr lang="en-US" dirty="0"/>
          </a:p>
        </p:txBody>
      </p:sp>
      <p:sp>
        <p:nvSpPr>
          <p:cNvPr id="9" name="Content Placeholder 2"/>
          <p:cNvSpPr>
            <a:spLocks noGrp="1"/>
          </p:cNvSpPr>
          <p:nvPr>
            <p:ph idx="1"/>
          </p:nvPr>
        </p:nvSpPr>
        <p:spPr>
          <a:xfrm>
            <a:off x="128591" y="864524"/>
            <a:ext cx="11941175" cy="5907751"/>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3" name="Group 4"/>
          <p:cNvGrpSpPr>
            <a:grpSpLocks noChangeAspect="1"/>
          </p:cNvGrpSpPr>
          <p:nvPr userDrawn="1"/>
        </p:nvGrpSpPr>
        <p:grpSpPr bwMode="auto">
          <a:xfrm>
            <a:off x="140068" y="155276"/>
            <a:ext cx="382136" cy="462026"/>
            <a:chOff x="57" y="51"/>
            <a:chExt cx="305" cy="392"/>
          </a:xfrm>
        </p:grpSpPr>
        <p:sp>
          <p:nvSpPr>
            <p:cNvPr id="17" name="Freeform 14"/>
            <p:cNvSpPr>
              <a:spLocks/>
            </p:cNvSpPr>
            <p:nvPr userDrawn="1"/>
          </p:nvSpPr>
          <p:spPr bwMode="auto">
            <a:xfrm>
              <a:off x="110" y="238"/>
              <a:ext cx="21" cy="20"/>
            </a:xfrm>
            <a:custGeom>
              <a:avLst/>
              <a:gdLst>
                <a:gd name="T0" fmla="*/ 46 w 87"/>
                <a:gd name="T1" fmla="*/ 0 h 82"/>
                <a:gd name="T2" fmla="*/ 41 w 87"/>
                <a:gd name="T3" fmla="*/ 0 h 82"/>
                <a:gd name="T4" fmla="*/ 41 w 87"/>
                <a:gd name="T5" fmla="*/ 0 h 82"/>
                <a:gd name="T6" fmla="*/ 33 w 87"/>
                <a:gd name="T7" fmla="*/ 1 h 82"/>
                <a:gd name="T8" fmla="*/ 25 w 87"/>
                <a:gd name="T9" fmla="*/ 4 h 82"/>
                <a:gd name="T10" fmla="*/ 18 w 87"/>
                <a:gd name="T11" fmla="*/ 7 h 82"/>
                <a:gd name="T12" fmla="*/ 12 w 87"/>
                <a:gd name="T13" fmla="*/ 12 h 82"/>
                <a:gd name="T14" fmla="*/ 7 w 87"/>
                <a:gd name="T15" fmla="*/ 19 h 82"/>
                <a:gd name="T16" fmla="*/ 3 w 87"/>
                <a:gd name="T17" fmla="*/ 25 h 82"/>
                <a:gd name="T18" fmla="*/ 1 w 87"/>
                <a:gd name="T19" fmla="*/ 33 h 82"/>
                <a:gd name="T20" fmla="*/ 0 w 87"/>
                <a:gd name="T21" fmla="*/ 42 h 82"/>
                <a:gd name="T22" fmla="*/ 0 w 87"/>
                <a:gd name="T23" fmla="*/ 42 h 82"/>
                <a:gd name="T24" fmla="*/ 1 w 87"/>
                <a:gd name="T25" fmla="*/ 50 h 82"/>
                <a:gd name="T26" fmla="*/ 3 w 87"/>
                <a:gd name="T27" fmla="*/ 57 h 82"/>
                <a:gd name="T28" fmla="*/ 7 w 87"/>
                <a:gd name="T29" fmla="*/ 65 h 82"/>
                <a:gd name="T30" fmla="*/ 12 w 87"/>
                <a:gd name="T31" fmla="*/ 70 h 82"/>
                <a:gd name="T32" fmla="*/ 18 w 87"/>
                <a:gd name="T33" fmla="*/ 76 h 82"/>
                <a:gd name="T34" fmla="*/ 25 w 87"/>
                <a:gd name="T35" fmla="*/ 79 h 82"/>
                <a:gd name="T36" fmla="*/ 33 w 87"/>
                <a:gd name="T37" fmla="*/ 82 h 82"/>
                <a:gd name="T38" fmla="*/ 41 w 87"/>
                <a:gd name="T39" fmla="*/ 82 h 82"/>
                <a:gd name="T40" fmla="*/ 46 w 87"/>
                <a:gd name="T41" fmla="*/ 82 h 82"/>
                <a:gd name="T42" fmla="*/ 46 w 87"/>
                <a:gd name="T43" fmla="*/ 82 h 82"/>
                <a:gd name="T44" fmla="*/ 54 w 87"/>
                <a:gd name="T45" fmla="*/ 82 h 82"/>
                <a:gd name="T46" fmla="*/ 61 w 87"/>
                <a:gd name="T47" fmla="*/ 79 h 82"/>
                <a:gd name="T48" fmla="*/ 69 w 87"/>
                <a:gd name="T49" fmla="*/ 76 h 82"/>
                <a:gd name="T50" fmla="*/ 74 w 87"/>
                <a:gd name="T51" fmla="*/ 70 h 82"/>
                <a:gd name="T52" fmla="*/ 80 w 87"/>
                <a:gd name="T53" fmla="*/ 65 h 82"/>
                <a:gd name="T54" fmla="*/ 83 w 87"/>
                <a:gd name="T55" fmla="*/ 57 h 82"/>
                <a:gd name="T56" fmla="*/ 85 w 87"/>
                <a:gd name="T57" fmla="*/ 50 h 82"/>
                <a:gd name="T58" fmla="*/ 87 w 87"/>
                <a:gd name="T59" fmla="*/ 42 h 82"/>
                <a:gd name="T60" fmla="*/ 87 w 87"/>
                <a:gd name="T61" fmla="*/ 42 h 82"/>
                <a:gd name="T62" fmla="*/ 85 w 87"/>
                <a:gd name="T63" fmla="*/ 33 h 82"/>
                <a:gd name="T64" fmla="*/ 83 w 87"/>
                <a:gd name="T65" fmla="*/ 25 h 82"/>
                <a:gd name="T66" fmla="*/ 80 w 87"/>
                <a:gd name="T67" fmla="*/ 19 h 82"/>
                <a:gd name="T68" fmla="*/ 74 w 87"/>
                <a:gd name="T69" fmla="*/ 12 h 82"/>
                <a:gd name="T70" fmla="*/ 69 w 87"/>
                <a:gd name="T71" fmla="*/ 7 h 82"/>
                <a:gd name="T72" fmla="*/ 61 w 87"/>
                <a:gd name="T73" fmla="*/ 4 h 82"/>
                <a:gd name="T74" fmla="*/ 54 w 87"/>
                <a:gd name="T75" fmla="*/ 1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1"/>
                  </a:lnTo>
                  <a:lnTo>
                    <a:pt x="25" y="4"/>
                  </a:lnTo>
                  <a:lnTo>
                    <a:pt x="18" y="7"/>
                  </a:lnTo>
                  <a:lnTo>
                    <a:pt x="12" y="12"/>
                  </a:lnTo>
                  <a:lnTo>
                    <a:pt x="7" y="19"/>
                  </a:lnTo>
                  <a:lnTo>
                    <a:pt x="3" y="25"/>
                  </a:lnTo>
                  <a:lnTo>
                    <a:pt x="1" y="33"/>
                  </a:lnTo>
                  <a:lnTo>
                    <a:pt x="0" y="42"/>
                  </a:lnTo>
                  <a:lnTo>
                    <a:pt x="0" y="42"/>
                  </a:lnTo>
                  <a:lnTo>
                    <a:pt x="1" y="50"/>
                  </a:lnTo>
                  <a:lnTo>
                    <a:pt x="3" y="57"/>
                  </a:lnTo>
                  <a:lnTo>
                    <a:pt x="7" y="65"/>
                  </a:lnTo>
                  <a:lnTo>
                    <a:pt x="12" y="70"/>
                  </a:lnTo>
                  <a:lnTo>
                    <a:pt x="18" y="76"/>
                  </a:lnTo>
                  <a:lnTo>
                    <a:pt x="25" y="79"/>
                  </a:lnTo>
                  <a:lnTo>
                    <a:pt x="33" y="82"/>
                  </a:lnTo>
                  <a:lnTo>
                    <a:pt x="41" y="82"/>
                  </a:lnTo>
                  <a:lnTo>
                    <a:pt x="46" y="82"/>
                  </a:lnTo>
                  <a:lnTo>
                    <a:pt x="46" y="82"/>
                  </a:lnTo>
                  <a:lnTo>
                    <a:pt x="54" y="82"/>
                  </a:lnTo>
                  <a:lnTo>
                    <a:pt x="61" y="79"/>
                  </a:lnTo>
                  <a:lnTo>
                    <a:pt x="69" y="76"/>
                  </a:lnTo>
                  <a:lnTo>
                    <a:pt x="74" y="70"/>
                  </a:lnTo>
                  <a:lnTo>
                    <a:pt x="80" y="65"/>
                  </a:lnTo>
                  <a:lnTo>
                    <a:pt x="83" y="57"/>
                  </a:lnTo>
                  <a:lnTo>
                    <a:pt x="85" y="50"/>
                  </a:lnTo>
                  <a:lnTo>
                    <a:pt x="87" y="42"/>
                  </a:lnTo>
                  <a:lnTo>
                    <a:pt x="87" y="42"/>
                  </a:lnTo>
                  <a:lnTo>
                    <a:pt x="85" y="33"/>
                  </a:lnTo>
                  <a:lnTo>
                    <a:pt x="83" y="25"/>
                  </a:lnTo>
                  <a:lnTo>
                    <a:pt x="80" y="19"/>
                  </a:lnTo>
                  <a:lnTo>
                    <a:pt x="74" y="12"/>
                  </a:lnTo>
                  <a:lnTo>
                    <a:pt x="69" y="7"/>
                  </a:lnTo>
                  <a:lnTo>
                    <a:pt x="61" y="4"/>
                  </a:lnTo>
                  <a:lnTo>
                    <a:pt x="54" y="1"/>
                  </a:lnTo>
                  <a:lnTo>
                    <a:pt x="46"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AutoShape 3"/>
            <p:cNvSpPr>
              <a:spLocks noChangeAspect="1" noChangeArrowheads="1" noTextEdit="1"/>
            </p:cNvSpPr>
            <p:nvPr userDrawn="1"/>
          </p:nvSpPr>
          <p:spPr bwMode="auto">
            <a:xfrm>
              <a:off x="57" y="51"/>
              <a:ext cx="30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 name="Freeform 5"/>
            <p:cNvSpPr>
              <a:spLocks noEditPoints="1"/>
            </p:cNvSpPr>
            <p:nvPr userDrawn="1"/>
          </p:nvSpPr>
          <p:spPr bwMode="auto">
            <a:xfrm>
              <a:off x="57" y="51"/>
              <a:ext cx="305" cy="392"/>
            </a:xfrm>
            <a:custGeom>
              <a:avLst/>
              <a:gdLst>
                <a:gd name="T0" fmla="*/ 397 w 1220"/>
                <a:gd name="T1" fmla="*/ 0 h 1568"/>
                <a:gd name="T2" fmla="*/ 173 w 1220"/>
                <a:gd name="T3" fmla="*/ 0 h 1568"/>
                <a:gd name="T4" fmla="*/ 138 w 1220"/>
                <a:gd name="T5" fmla="*/ 3 h 1568"/>
                <a:gd name="T6" fmla="*/ 105 w 1220"/>
                <a:gd name="T7" fmla="*/ 13 h 1568"/>
                <a:gd name="T8" fmla="*/ 77 w 1220"/>
                <a:gd name="T9" fmla="*/ 30 h 1568"/>
                <a:gd name="T10" fmla="*/ 50 w 1220"/>
                <a:gd name="T11" fmla="*/ 50 h 1568"/>
                <a:gd name="T12" fmla="*/ 30 w 1220"/>
                <a:gd name="T13" fmla="*/ 77 h 1568"/>
                <a:gd name="T14" fmla="*/ 13 w 1220"/>
                <a:gd name="T15" fmla="*/ 105 h 1568"/>
                <a:gd name="T16" fmla="*/ 3 w 1220"/>
                <a:gd name="T17" fmla="*/ 138 h 1568"/>
                <a:gd name="T18" fmla="*/ 0 w 1220"/>
                <a:gd name="T19" fmla="*/ 173 h 1568"/>
                <a:gd name="T20" fmla="*/ 0 w 1220"/>
                <a:gd name="T21" fmla="*/ 1395 h 1568"/>
                <a:gd name="T22" fmla="*/ 3 w 1220"/>
                <a:gd name="T23" fmla="*/ 1430 h 1568"/>
                <a:gd name="T24" fmla="*/ 13 w 1220"/>
                <a:gd name="T25" fmla="*/ 1462 h 1568"/>
                <a:gd name="T26" fmla="*/ 30 w 1220"/>
                <a:gd name="T27" fmla="*/ 1491 h 1568"/>
                <a:gd name="T28" fmla="*/ 50 w 1220"/>
                <a:gd name="T29" fmla="*/ 1517 h 1568"/>
                <a:gd name="T30" fmla="*/ 77 w 1220"/>
                <a:gd name="T31" fmla="*/ 1538 h 1568"/>
                <a:gd name="T32" fmla="*/ 105 w 1220"/>
                <a:gd name="T33" fmla="*/ 1554 h 1568"/>
                <a:gd name="T34" fmla="*/ 138 w 1220"/>
                <a:gd name="T35" fmla="*/ 1564 h 1568"/>
                <a:gd name="T36" fmla="*/ 173 w 1220"/>
                <a:gd name="T37" fmla="*/ 1568 h 1568"/>
                <a:gd name="T38" fmla="*/ 1047 w 1220"/>
                <a:gd name="T39" fmla="*/ 1568 h 1568"/>
                <a:gd name="T40" fmla="*/ 1082 w 1220"/>
                <a:gd name="T41" fmla="*/ 1564 h 1568"/>
                <a:gd name="T42" fmla="*/ 1114 w 1220"/>
                <a:gd name="T43" fmla="*/ 1554 h 1568"/>
                <a:gd name="T44" fmla="*/ 1143 w 1220"/>
                <a:gd name="T45" fmla="*/ 1538 h 1568"/>
                <a:gd name="T46" fmla="*/ 1170 w 1220"/>
                <a:gd name="T47" fmla="*/ 1517 h 1568"/>
                <a:gd name="T48" fmla="*/ 1190 w 1220"/>
                <a:gd name="T49" fmla="*/ 1491 h 1568"/>
                <a:gd name="T50" fmla="*/ 1206 w 1220"/>
                <a:gd name="T51" fmla="*/ 1462 h 1568"/>
                <a:gd name="T52" fmla="*/ 1217 w 1220"/>
                <a:gd name="T53" fmla="*/ 1430 h 1568"/>
                <a:gd name="T54" fmla="*/ 1220 w 1220"/>
                <a:gd name="T55" fmla="*/ 1395 h 1568"/>
                <a:gd name="T56" fmla="*/ 1220 w 1220"/>
                <a:gd name="T57" fmla="*/ 173 h 1568"/>
                <a:gd name="T58" fmla="*/ 1219 w 1220"/>
                <a:gd name="T59" fmla="*/ 156 h 1568"/>
                <a:gd name="T60" fmla="*/ 1212 w 1220"/>
                <a:gd name="T61" fmla="*/ 122 h 1568"/>
                <a:gd name="T62" fmla="*/ 1199 w 1220"/>
                <a:gd name="T63" fmla="*/ 91 h 1568"/>
                <a:gd name="T64" fmla="*/ 1181 w 1220"/>
                <a:gd name="T65" fmla="*/ 62 h 1568"/>
                <a:gd name="T66" fmla="*/ 1157 w 1220"/>
                <a:gd name="T67" fmla="*/ 39 h 1568"/>
                <a:gd name="T68" fmla="*/ 1129 w 1220"/>
                <a:gd name="T69" fmla="*/ 21 h 1568"/>
                <a:gd name="T70" fmla="*/ 1099 w 1220"/>
                <a:gd name="T71" fmla="*/ 8 h 1568"/>
                <a:gd name="T72" fmla="*/ 1065 w 1220"/>
                <a:gd name="T73" fmla="*/ 1 h 1568"/>
                <a:gd name="T74" fmla="*/ 1047 w 1220"/>
                <a:gd name="T75" fmla="*/ 0 h 1568"/>
                <a:gd name="T76" fmla="*/ 173 w 1220"/>
                <a:gd name="T77" fmla="*/ 1455 h 1568"/>
                <a:gd name="T78" fmla="*/ 161 w 1220"/>
                <a:gd name="T79" fmla="*/ 1454 h 1568"/>
                <a:gd name="T80" fmla="*/ 139 w 1220"/>
                <a:gd name="T81" fmla="*/ 1445 h 1568"/>
                <a:gd name="T82" fmla="*/ 123 w 1220"/>
                <a:gd name="T83" fmla="*/ 1429 h 1568"/>
                <a:gd name="T84" fmla="*/ 114 w 1220"/>
                <a:gd name="T85" fmla="*/ 1407 h 1568"/>
                <a:gd name="T86" fmla="*/ 113 w 1220"/>
                <a:gd name="T87" fmla="*/ 173 h 1568"/>
                <a:gd name="T88" fmla="*/ 114 w 1220"/>
                <a:gd name="T89" fmla="*/ 161 h 1568"/>
                <a:gd name="T90" fmla="*/ 123 w 1220"/>
                <a:gd name="T91" fmla="*/ 139 h 1568"/>
                <a:gd name="T92" fmla="*/ 139 w 1220"/>
                <a:gd name="T93" fmla="*/ 123 h 1568"/>
                <a:gd name="T94" fmla="*/ 161 w 1220"/>
                <a:gd name="T95" fmla="*/ 114 h 1568"/>
                <a:gd name="T96" fmla="*/ 1047 w 1220"/>
                <a:gd name="T97" fmla="*/ 112 h 1568"/>
                <a:gd name="T98" fmla="*/ 1059 w 1220"/>
                <a:gd name="T99" fmla="*/ 114 h 1568"/>
                <a:gd name="T100" fmla="*/ 1081 w 1220"/>
                <a:gd name="T101" fmla="*/ 123 h 1568"/>
                <a:gd name="T102" fmla="*/ 1097 w 1220"/>
                <a:gd name="T103" fmla="*/ 139 h 1568"/>
                <a:gd name="T104" fmla="*/ 1106 w 1220"/>
                <a:gd name="T105" fmla="*/ 161 h 1568"/>
                <a:gd name="T106" fmla="*/ 1107 w 1220"/>
                <a:gd name="T107" fmla="*/ 1395 h 1568"/>
                <a:gd name="T108" fmla="*/ 1106 w 1220"/>
                <a:gd name="T109" fmla="*/ 1407 h 1568"/>
                <a:gd name="T110" fmla="*/ 1097 w 1220"/>
                <a:gd name="T111" fmla="*/ 1429 h 1568"/>
                <a:gd name="T112" fmla="*/ 1081 w 1220"/>
                <a:gd name="T113" fmla="*/ 1445 h 1568"/>
                <a:gd name="T114" fmla="*/ 1059 w 1220"/>
                <a:gd name="T115" fmla="*/ 1454 h 1568"/>
                <a:gd name="T116" fmla="*/ 1047 w 1220"/>
                <a:gd name="T117" fmla="*/ 145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0" h="1568">
                  <a:moveTo>
                    <a:pt x="1047" y="0"/>
                  </a:moveTo>
                  <a:lnTo>
                    <a:pt x="397" y="0"/>
                  </a:lnTo>
                  <a:lnTo>
                    <a:pt x="173" y="0"/>
                  </a:lnTo>
                  <a:lnTo>
                    <a:pt x="173" y="0"/>
                  </a:lnTo>
                  <a:lnTo>
                    <a:pt x="154" y="1"/>
                  </a:lnTo>
                  <a:lnTo>
                    <a:pt x="138" y="3"/>
                  </a:lnTo>
                  <a:lnTo>
                    <a:pt x="121" y="8"/>
                  </a:lnTo>
                  <a:lnTo>
                    <a:pt x="105" y="13"/>
                  </a:lnTo>
                  <a:lnTo>
                    <a:pt x="91" y="21"/>
                  </a:lnTo>
                  <a:lnTo>
                    <a:pt x="77" y="30"/>
                  </a:lnTo>
                  <a:lnTo>
                    <a:pt x="62" y="39"/>
                  </a:lnTo>
                  <a:lnTo>
                    <a:pt x="50" y="50"/>
                  </a:lnTo>
                  <a:lnTo>
                    <a:pt x="39" y="62"/>
                  </a:lnTo>
                  <a:lnTo>
                    <a:pt x="30" y="77"/>
                  </a:lnTo>
                  <a:lnTo>
                    <a:pt x="21" y="91"/>
                  </a:lnTo>
                  <a:lnTo>
                    <a:pt x="13" y="105"/>
                  </a:lnTo>
                  <a:lnTo>
                    <a:pt x="8" y="122"/>
                  </a:lnTo>
                  <a:lnTo>
                    <a:pt x="3" y="138"/>
                  </a:lnTo>
                  <a:lnTo>
                    <a:pt x="1" y="156"/>
                  </a:lnTo>
                  <a:lnTo>
                    <a:pt x="0" y="173"/>
                  </a:lnTo>
                  <a:lnTo>
                    <a:pt x="0" y="1395"/>
                  </a:lnTo>
                  <a:lnTo>
                    <a:pt x="0" y="1395"/>
                  </a:lnTo>
                  <a:lnTo>
                    <a:pt x="1" y="1412"/>
                  </a:lnTo>
                  <a:lnTo>
                    <a:pt x="3" y="1430"/>
                  </a:lnTo>
                  <a:lnTo>
                    <a:pt x="8" y="1446"/>
                  </a:lnTo>
                  <a:lnTo>
                    <a:pt x="13" y="1462"/>
                  </a:lnTo>
                  <a:lnTo>
                    <a:pt x="21" y="1477"/>
                  </a:lnTo>
                  <a:lnTo>
                    <a:pt x="30" y="1491"/>
                  </a:lnTo>
                  <a:lnTo>
                    <a:pt x="39" y="1504"/>
                  </a:lnTo>
                  <a:lnTo>
                    <a:pt x="50" y="1517"/>
                  </a:lnTo>
                  <a:lnTo>
                    <a:pt x="62" y="1529"/>
                  </a:lnTo>
                  <a:lnTo>
                    <a:pt x="77" y="1538"/>
                  </a:lnTo>
                  <a:lnTo>
                    <a:pt x="91" y="1547"/>
                  </a:lnTo>
                  <a:lnTo>
                    <a:pt x="105" y="1554"/>
                  </a:lnTo>
                  <a:lnTo>
                    <a:pt x="121" y="1559"/>
                  </a:lnTo>
                  <a:lnTo>
                    <a:pt x="138" y="1564"/>
                  </a:lnTo>
                  <a:lnTo>
                    <a:pt x="154" y="1567"/>
                  </a:lnTo>
                  <a:lnTo>
                    <a:pt x="173" y="1568"/>
                  </a:lnTo>
                  <a:lnTo>
                    <a:pt x="1047" y="1568"/>
                  </a:lnTo>
                  <a:lnTo>
                    <a:pt x="1047" y="1568"/>
                  </a:lnTo>
                  <a:lnTo>
                    <a:pt x="1065" y="1567"/>
                  </a:lnTo>
                  <a:lnTo>
                    <a:pt x="1082" y="1564"/>
                  </a:lnTo>
                  <a:lnTo>
                    <a:pt x="1099" y="1559"/>
                  </a:lnTo>
                  <a:lnTo>
                    <a:pt x="1114" y="1554"/>
                  </a:lnTo>
                  <a:lnTo>
                    <a:pt x="1129" y="1547"/>
                  </a:lnTo>
                  <a:lnTo>
                    <a:pt x="1143" y="1538"/>
                  </a:lnTo>
                  <a:lnTo>
                    <a:pt x="1157" y="1529"/>
                  </a:lnTo>
                  <a:lnTo>
                    <a:pt x="1170" y="1517"/>
                  </a:lnTo>
                  <a:lnTo>
                    <a:pt x="1181" y="1504"/>
                  </a:lnTo>
                  <a:lnTo>
                    <a:pt x="1190" y="1491"/>
                  </a:lnTo>
                  <a:lnTo>
                    <a:pt x="1199" y="1477"/>
                  </a:lnTo>
                  <a:lnTo>
                    <a:pt x="1206" y="1462"/>
                  </a:lnTo>
                  <a:lnTo>
                    <a:pt x="1212" y="1446"/>
                  </a:lnTo>
                  <a:lnTo>
                    <a:pt x="1217" y="1430"/>
                  </a:lnTo>
                  <a:lnTo>
                    <a:pt x="1219" y="1412"/>
                  </a:lnTo>
                  <a:lnTo>
                    <a:pt x="1220" y="1395"/>
                  </a:lnTo>
                  <a:lnTo>
                    <a:pt x="1220" y="1087"/>
                  </a:lnTo>
                  <a:lnTo>
                    <a:pt x="1220" y="173"/>
                  </a:lnTo>
                  <a:lnTo>
                    <a:pt x="1220" y="173"/>
                  </a:lnTo>
                  <a:lnTo>
                    <a:pt x="1219" y="156"/>
                  </a:lnTo>
                  <a:lnTo>
                    <a:pt x="1217" y="138"/>
                  </a:lnTo>
                  <a:lnTo>
                    <a:pt x="1212" y="122"/>
                  </a:lnTo>
                  <a:lnTo>
                    <a:pt x="1206" y="105"/>
                  </a:lnTo>
                  <a:lnTo>
                    <a:pt x="1199" y="91"/>
                  </a:lnTo>
                  <a:lnTo>
                    <a:pt x="1190" y="77"/>
                  </a:lnTo>
                  <a:lnTo>
                    <a:pt x="1181" y="62"/>
                  </a:lnTo>
                  <a:lnTo>
                    <a:pt x="1170" y="50"/>
                  </a:lnTo>
                  <a:lnTo>
                    <a:pt x="1157" y="39"/>
                  </a:lnTo>
                  <a:lnTo>
                    <a:pt x="1143" y="30"/>
                  </a:lnTo>
                  <a:lnTo>
                    <a:pt x="1129" y="21"/>
                  </a:lnTo>
                  <a:lnTo>
                    <a:pt x="1114" y="13"/>
                  </a:lnTo>
                  <a:lnTo>
                    <a:pt x="1099" y="8"/>
                  </a:lnTo>
                  <a:lnTo>
                    <a:pt x="1082" y="3"/>
                  </a:lnTo>
                  <a:lnTo>
                    <a:pt x="1065" y="1"/>
                  </a:lnTo>
                  <a:lnTo>
                    <a:pt x="1047" y="0"/>
                  </a:lnTo>
                  <a:lnTo>
                    <a:pt x="1047" y="0"/>
                  </a:lnTo>
                  <a:close/>
                  <a:moveTo>
                    <a:pt x="1047" y="1455"/>
                  </a:moveTo>
                  <a:lnTo>
                    <a:pt x="173" y="1455"/>
                  </a:lnTo>
                  <a:lnTo>
                    <a:pt x="173" y="1455"/>
                  </a:lnTo>
                  <a:lnTo>
                    <a:pt x="161" y="1454"/>
                  </a:lnTo>
                  <a:lnTo>
                    <a:pt x="149" y="1451"/>
                  </a:lnTo>
                  <a:lnTo>
                    <a:pt x="139" y="1445"/>
                  </a:lnTo>
                  <a:lnTo>
                    <a:pt x="130" y="1438"/>
                  </a:lnTo>
                  <a:lnTo>
                    <a:pt x="123" y="1429"/>
                  </a:lnTo>
                  <a:lnTo>
                    <a:pt x="117" y="1418"/>
                  </a:lnTo>
                  <a:lnTo>
                    <a:pt x="114" y="1407"/>
                  </a:lnTo>
                  <a:lnTo>
                    <a:pt x="113" y="1395"/>
                  </a:lnTo>
                  <a:lnTo>
                    <a:pt x="113" y="173"/>
                  </a:lnTo>
                  <a:lnTo>
                    <a:pt x="113" y="173"/>
                  </a:lnTo>
                  <a:lnTo>
                    <a:pt x="114" y="161"/>
                  </a:lnTo>
                  <a:lnTo>
                    <a:pt x="117" y="149"/>
                  </a:lnTo>
                  <a:lnTo>
                    <a:pt x="123" y="139"/>
                  </a:lnTo>
                  <a:lnTo>
                    <a:pt x="130" y="130"/>
                  </a:lnTo>
                  <a:lnTo>
                    <a:pt x="139" y="123"/>
                  </a:lnTo>
                  <a:lnTo>
                    <a:pt x="149" y="117"/>
                  </a:lnTo>
                  <a:lnTo>
                    <a:pt x="161" y="114"/>
                  </a:lnTo>
                  <a:lnTo>
                    <a:pt x="173" y="112"/>
                  </a:lnTo>
                  <a:lnTo>
                    <a:pt x="1047" y="112"/>
                  </a:lnTo>
                  <a:lnTo>
                    <a:pt x="1047" y="112"/>
                  </a:lnTo>
                  <a:lnTo>
                    <a:pt x="1059" y="114"/>
                  </a:lnTo>
                  <a:lnTo>
                    <a:pt x="1071" y="117"/>
                  </a:lnTo>
                  <a:lnTo>
                    <a:pt x="1081" y="123"/>
                  </a:lnTo>
                  <a:lnTo>
                    <a:pt x="1090" y="130"/>
                  </a:lnTo>
                  <a:lnTo>
                    <a:pt x="1097" y="139"/>
                  </a:lnTo>
                  <a:lnTo>
                    <a:pt x="1103" y="149"/>
                  </a:lnTo>
                  <a:lnTo>
                    <a:pt x="1106" y="161"/>
                  </a:lnTo>
                  <a:lnTo>
                    <a:pt x="1107" y="173"/>
                  </a:lnTo>
                  <a:lnTo>
                    <a:pt x="1107" y="1395"/>
                  </a:lnTo>
                  <a:lnTo>
                    <a:pt x="1107" y="1395"/>
                  </a:lnTo>
                  <a:lnTo>
                    <a:pt x="1106" y="1407"/>
                  </a:lnTo>
                  <a:lnTo>
                    <a:pt x="1103" y="1418"/>
                  </a:lnTo>
                  <a:lnTo>
                    <a:pt x="1097" y="1429"/>
                  </a:lnTo>
                  <a:lnTo>
                    <a:pt x="1090" y="1438"/>
                  </a:lnTo>
                  <a:lnTo>
                    <a:pt x="1081" y="1445"/>
                  </a:lnTo>
                  <a:lnTo>
                    <a:pt x="1071" y="1451"/>
                  </a:lnTo>
                  <a:lnTo>
                    <a:pt x="1059" y="1454"/>
                  </a:lnTo>
                  <a:lnTo>
                    <a:pt x="1047" y="1455"/>
                  </a:lnTo>
                  <a:lnTo>
                    <a:pt x="1047" y="14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 name="Freeform 6"/>
            <p:cNvSpPr>
              <a:spLocks/>
            </p:cNvSpPr>
            <p:nvPr userDrawn="1"/>
          </p:nvSpPr>
          <p:spPr bwMode="auto">
            <a:xfrm>
              <a:off x="143" y="359"/>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3 h 83"/>
                <a:gd name="T14" fmla="*/ 6 w 665"/>
                <a:gd name="T15" fmla="*/ 18 h 83"/>
                <a:gd name="T16" fmla="*/ 3 w 665"/>
                <a:gd name="T17" fmla="*/ 26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6 h 83"/>
                <a:gd name="T66" fmla="*/ 658 w 665"/>
                <a:gd name="T67" fmla="*/ 18 h 83"/>
                <a:gd name="T68" fmla="*/ 653 w 665"/>
                <a:gd name="T69" fmla="*/ 13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3"/>
                  </a:lnTo>
                  <a:lnTo>
                    <a:pt x="6" y="18"/>
                  </a:lnTo>
                  <a:lnTo>
                    <a:pt x="3" y="26"/>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6"/>
                  </a:lnTo>
                  <a:lnTo>
                    <a:pt x="658" y="18"/>
                  </a:lnTo>
                  <a:lnTo>
                    <a:pt x="653" y="13"/>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7"/>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Freeform 8"/>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p:cNvSpPr>
            <p:nvPr userDrawn="1"/>
          </p:nvSpPr>
          <p:spPr bwMode="auto">
            <a:xfrm>
              <a:off x="143" y="298"/>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0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0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0"/>
                  </a:lnTo>
                  <a:lnTo>
                    <a:pt x="17" y="76"/>
                  </a:lnTo>
                  <a:lnTo>
                    <a:pt x="25" y="79"/>
                  </a:lnTo>
                  <a:lnTo>
                    <a:pt x="32" y="81"/>
                  </a:lnTo>
                  <a:lnTo>
                    <a:pt x="40" y="83"/>
                  </a:lnTo>
                  <a:lnTo>
                    <a:pt x="623" y="83"/>
                  </a:lnTo>
                  <a:lnTo>
                    <a:pt x="623" y="83"/>
                  </a:lnTo>
                  <a:lnTo>
                    <a:pt x="632" y="81"/>
                  </a:lnTo>
                  <a:lnTo>
                    <a:pt x="640" y="79"/>
                  </a:lnTo>
                  <a:lnTo>
                    <a:pt x="647" y="76"/>
                  </a:lnTo>
                  <a:lnTo>
                    <a:pt x="653" y="70"/>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0"/>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1"/>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2"/>
            <p:cNvSpPr>
              <a:spLocks/>
            </p:cNvSpPr>
            <p:nvPr userDrawn="1"/>
          </p:nvSpPr>
          <p:spPr bwMode="auto">
            <a:xfrm>
              <a:off x="143" y="237"/>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8 h 83"/>
                <a:gd name="T12" fmla="*/ 12 w 665"/>
                <a:gd name="T13" fmla="*/ 12 h 83"/>
                <a:gd name="T14" fmla="*/ 6 w 665"/>
                <a:gd name="T15" fmla="*/ 19 h 83"/>
                <a:gd name="T16" fmla="*/ 3 w 665"/>
                <a:gd name="T17" fmla="*/ 25 h 83"/>
                <a:gd name="T18" fmla="*/ 1 w 665"/>
                <a:gd name="T19" fmla="*/ 33 h 83"/>
                <a:gd name="T20" fmla="*/ 0 w 665"/>
                <a:gd name="T21" fmla="*/ 42 h 83"/>
                <a:gd name="T22" fmla="*/ 0 w 665"/>
                <a:gd name="T23" fmla="*/ 42 h 83"/>
                <a:gd name="T24" fmla="*/ 1 w 665"/>
                <a:gd name="T25" fmla="*/ 49 h 83"/>
                <a:gd name="T26" fmla="*/ 3 w 665"/>
                <a:gd name="T27" fmla="*/ 58 h 83"/>
                <a:gd name="T28" fmla="*/ 6 w 665"/>
                <a:gd name="T29" fmla="*/ 65 h 83"/>
                <a:gd name="T30" fmla="*/ 12 w 665"/>
                <a:gd name="T31" fmla="*/ 71 h 83"/>
                <a:gd name="T32" fmla="*/ 17 w 665"/>
                <a:gd name="T33" fmla="*/ 76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6 h 83"/>
                <a:gd name="T50" fmla="*/ 653 w 665"/>
                <a:gd name="T51" fmla="*/ 71 h 83"/>
                <a:gd name="T52" fmla="*/ 658 w 665"/>
                <a:gd name="T53" fmla="*/ 65 h 83"/>
                <a:gd name="T54" fmla="*/ 662 w 665"/>
                <a:gd name="T55" fmla="*/ 58 h 83"/>
                <a:gd name="T56" fmla="*/ 664 w 665"/>
                <a:gd name="T57" fmla="*/ 49 h 83"/>
                <a:gd name="T58" fmla="*/ 665 w 665"/>
                <a:gd name="T59" fmla="*/ 42 h 83"/>
                <a:gd name="T60" fmla="*/ 665 w 665"/>
                <a:gd name="T61" fmla="*/ 42 h 83"/>
                <a:gd name="T62" fmla="*/ 664 w 665"/>
                <a:gd name="T63" fmla="*/ 33 h 83"/>
                <a:gd name="T64" fmla="*/ 662 w 665"/>
                <a:gd name="T65" fmla="*/ 25 h 83"/>
                <a:gd name="T66" fmla="*/ 658 w 665"/>
                <a:gd name="T67" fmla="*/ 19 h 83"/>
                <a:gd name="T68" fmla="*/ 653 w 665"/>
                <a:gd name="T69" fmla="*/ 12 h 83"/>
                <a:gd name="T70" fmla="*/ 647 w 665"/>
                <a:gd name="T71" fmla="*/ 8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8"/>
                  </a:lnTo>
                  <a:lnTo>
                    <a:pt x="12" y="12"/>
                  </a:lnTo>
                  <a:lnTo>
                    <a:pt x="6" y="19"/>
                  </a:lnTo>
                  <a:lnTo>
                    <a:pt x="3" y="25"/>
                  </a:lnTo>
                  <a:lnTo>
                    <a:pt x="1" y="33"/>
                  </a:lnTo>
                  <a:lnTo>
                    <a:pt x="0" y="42"/>
                  </a:lnTo>
                  <a:lnTo>
                    <a:pt x="0" y="42"/>
                  </a:lnTo>
                  <a:lnTo>
                    <a:pt x="1" y="49"/>
                  </a:lnTo>
                  <a:lnTo>
                    <a:pt x="3" y="58"/>
                  </a:lnTo>
                  <a:lnTo>
                    <a:pt x="6" y="65"/>
                  </a:lnTo>
                  <a:lnTo>
                    <a:pt x="12" y="71"/>
                  </a:lnTo>
                  <a:lnTo>
                    <a:pt x="17" y="76"/>
                  </a:lnTo>
                  <a:lnTo>
                    <a:pt x="25" y="80"/>
                  </a:lnTo>
                  <a:lnTo>
                    <a:pt x="32" y="82"/>
                  </a:lnTo>
                  <a:lnTo>
                    <a:pt x="40" y="83"/>
                  </a:lnTo>
                  <a:lnTo>
                    <a:pt x="623" y="83"/>
                  </a:lnTo>
                  <a:lnTo>
                    <a:pt x="623" y="83"/>
                  </a:lnTo>
                  <a:lnTo>
                    <a:pt x="632" y="82"/>
                  </a:lnTo>
                  <a:lnTo>
                    <a:pt x="640" y="80"/>
                  </a:lnTo>
                  <a:lnTo>
                    <a:pt x="647" y="76"/>
                  </a:lnTo>
                  <a:lnTo>
                    <a:pt x="653" y="71"/>
                  </a:lnTo>
                  <a:lnTo>
                    <a:pt x="658" y="65"/>
                  </a:lnTo>
                  <a:lnTo>
                    <a:pt x="662" y="58"/>
                  </a:lnTo>
                  <a:lnTo>
                    <a:pt x="664" y="49"/>
                  </a:lnTo>
                  <a:lnTo>
                    <a:pt x="665" y="42"/>
                  </a:lnTo>
                  <a:lnTo>
                    <a:pt x="665" y="42"/>
                  </a:lnTo>
                  <a:lnTo>
                    <a:pt x="664" y="33"/>
                  </a:lnTo>
                  <a:lnTo>
                    <a:pt x="662" y="25"/>
                  </a:lnTo>
                  <a:lnTo>
                    <a:pt x="658" y="19"/>
                  </a:lnTo>
                  <a:lnTo>
                    <a:pt x="653" y="12"/>
                  </a:lnTo>
                  <a:lnTo>
                    <a:pt x="647" y="8"/>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5"/>
            <p:cNvSpPr>
              <a:spLocks/>
            </p:cNvSpPr>
            <p:nvPr userDrawn="1"/>
          </p:nvSpPr>
          <p:spPr bwMode="auto">
            <a:xfrm>
              <a:off x="143" y="176"/>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2 h 83"/>
                <a:gd name="T14" fmla="*/ 6 w 665"/>
                <a:gd name="T15" fmla="*/ 18 h 83"/>
                <a:gd name="T16" fmla="*/ 3 w 665"/>
                <a:gd name="T17" fmla="*/ 25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5 h 83"/>
                <a:gd name="T66" fmla="*/ 658 w 665"/>
                <a:gd name="T67" fmla="*/ 18 h 83"/>
                <a:gd name="T68" fmla="*/ 653 w 665"/>
                <a:gd name="T69" fmla="*/ 12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2"/>
                  </a:lnTo>
                  <a:lnTo>
                    <a:pt x="6" y="18"/>
                  </a:lnTo>
                  <a:lnTo>
                    <a:pt x="3" y="25"/>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5"/>
                  </a:lnTo>
                  <a:lnTo>
                    <a:pt x="658" y="18"/>
                  </a:lnTo>
                  <a:lnTo>
                    <a:pt x="653" y="12"/>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6"/>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7"/>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18"/>
            <p:cNvSpPr>
              <a:spLocks/>
            </p:cNvSpPr>
            <p:nvPr userDrawn="1"/>
          </p:nvSpPr>
          <p:spPr bwMode="auto">
            <a:xfrm>
              <a:off x="143" y="115"/>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1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1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1"/>
                  </a:lnTo>
                  <a:lnTo>
                    <a:pt x="17" y="76"/>
                  </a:lnTo>
                  <a:lnTo>
                    <a:pt x="25" y="79"/>
                  </a:lnTo>
                  <a:lnTo>
                    <a:pt x="32" y="81"/>
                  </a:lnTo>
                  <a:lnTo>
                    <a:pt x="40" y="83"/>
                  </a:lnTo>
                  <a:lnTo>
                    <a:pt x="623" y="83"/>
                  </a:lnTo>
                  <a:lnTo>
                    <a:pt x="623" y="83"/>
                  </a:lnTo>
                  <a:lnTo>
                    <a:pt x="632" y="81"/>
                  </a:lnTo>
                  <a:lnTo>
                    <a:pt x="640" y="79"/>
                  </a:lnTo>
                  <a:lnTo>
                    <a:pt x="647" y="76"/>
                  </a:lnTo>
                  <a:lnTo>
                    <a:pt x="653" y="71"/>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19"/>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0"/>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 name="Slide Number Placeholder 5"/>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397295638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2329" y="2"/>
            <a:ext cx="9331033" cy="739833"/>
          </a:xfrm>
          <a:prstGeom prst="rect">
            <a:avLst/>
          </a:prstGeom>
        </p:spPr>
        <p:txBody>
          <a:bodyPr/>
          <a:lstStyle>
            <a:lvl1pPr>
              <a:defRPr/>
            </a:lvl1pPr>
          </a:lstStyle>
          <a:p>
            <a:r>
              <a:rPr lang="en-US" dirty="0" smtClean="0"/>
              <a:t>Click to edit Master title style</a:t>
            </a:r>
            <a:endParaRPr lang="en-US" dirty="0"/>
          </a:p>
        </p:txBody>
      </p:sp>
      <p:sp>
        <p:nvSpPr>
          <p:cNvPr id="9" name="Content Placeholder 2"/>
          <p:cNvSpPr>
            <a:spLocks noGrp="1"/>
          </p:cNvSpPr>
          <p:nvPr>
            <p:ph idx="1"/>
          </p:nvPr>
        </p:nvSpPr>
        <p:spPr>
          <a:xfrm>
            <a:off x="600232" y="767316"/>
            <a:ext cx="5202005" cy="5345776"/>
          </a:xfrm>
          <a:solidFill>
            <a:schemeClr val="bg1">
              <a:lumMod val="75000"/>
              <a:alpha val="75000"/>
            </a:schemeClr>
          </a:solidFill>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3" name="Group 4"/>
          <p:cNvGrpSpPr>
            <a:grpSpLocks noChangeAspect="1"/>
          </p:cNvGrpSpPr>
          <p:nvPr userDrawn="1"/>
        </p:nvGrpSpPr>
        <p:grpSpPr bwMode="auto">
          <a:xfrm>
            <a:off x="140068" y="155276"/>
            <a:ext cx="382136" cy="462026"/>
            <a:chOff x="57" y="51"/>
            <a:chExt cx="305" cy="392"/>
          </a:xfrm>
        </p:grpSpPr>
        <p:sp>
          <p:nvSpPr>
            <p:cNvPr id="17" name="Freeform 14"/>
            <p:cNvSpPr>
              <a:spLocks/>
            </p:cNvSpPr>
            <p:nvPr userDrawn="1"/>
          </p:nvSpPr>
          <p:spPr bwMode="auto">
            <a:xfrm>
              <a:off x="110" y="238"/>
              <a:ext cx="21" cy="20"/>
            </a:xfrm>
            <a:custGeom>
              <a:avLst/>
              <a:gdLst>
                <a:gd name="T0" fmla="*/ 46 w 87"/>
                <a:gd name="T1" fmla="*/ 0 h 82"/>
                <a:gd name="T2" fmla="*/ 41 w 87"/>
                <a:gd name="T3" fmla="*/ 0 h 82"/>
                <a:gd name="T4" fmla="*/ 41 w 87"/>
                <a:gd name="T5" fmla="*/ 0 h 82"/>
                <a:gd name="T6" fmla="*/ 33 w 87"/>
                <a:gd name="T7" fmla="*/ 1 h 82"/>
                <a:gd name="T8" fmla="*/ 25 w 87"/>
                <a:gd name="T9" fmla="*/ 4 h 82"/>
                <a:gd name="T10" fmla="*/ 18 w 87"/>
                <a:gd name="T11" fmla="*/ 7 h 82"/>
                <a:gd name="T12" fmla="*/ 12 w 87"/>
                <a:gd name="T13" fmla="*/ 12 h 82"/>
                <a:gd name="T14" fmla="*/ 7 w 87"/>
                <a:gd name="T15" fmla="*/ 19 h 82"/>
                <a:gd name="T16" fmla="*/ 3 w 87"/>
                <a:gd name="T17" fmla="*/ 25 h 82"/>
                <a:gd name="T18" fmla="*/ 1 w 87"/>
                <a:gd name="T19" fmla="*/ 33 h 82"/>
                <a:gd name="T20" fmla="*/ 0 w 87"/>
                <a:gd name="T21" fmla="*/ 42 h 82"/>
                <a:gd name="T22" fmla="*/ 0 w 87"/>
                <a:gd name="T23" fmla="*/ 42 h 82"/>
                <a:gd name="T24" fmla="*/ 1 w 87"/>
                <a:gd name="T25" fmla="*/ 50 h 82"/>
                <a:gd name="T26" fmla="*/ 3 w 87"/>
                <a:gd name="T27" fmla="*/ 57 h 82"/>
                <a:gd name="T28" fmla="*/ 7 w 87"/>
                <a:gd name="T29" fmla="*/ 65 h 82"/>
                <a:gd name="T30" fmla="*/ 12 w 87"/>
                <a:gd name="T31" fmla="*/ 70 h 82"/>
                <a:gd name="T32" fmla="*/ 18 w 87"/>
                <a:gd name="T33" fmla="*/ 76 h 82"/>
                <a:gd name="T34" fmla="*/ 25 w 87"/>
                <a:gd name="T35" fmla="*/ 79 h 82"/>
                <a:gd name="T36" fmla="*/ 33 w 87"/>
                <a:gd name="T37" fmla="*/ 82 h 82"/>
                <a:gd name="T38" fmla="*/ 41 w 87"/>
                <a:gd name="T39" fmla="*/ 82 h 82"/>
                <a:gd name="T40" fmla="*/ 46 w 87"/>
                <a:gd name="T41" fmla="*/ 82 h 82"/>
                <a:gd name="T42" fmla="*/ 46 w 87"/>
                <a:gd name="T43" fmla="*/ 82 h 82"/>
                <a:gd name="T44" fmla="*/ 54 w 87"/>
                <a:gd name="T45" fmla="*/ 82 h 82"/>
                <a:gd name="T46" fmla="*/ 61 w 87"/>
                <a:gd name="T47" fmla="*/ 79 h 82"/>
                <a:gd name="T48" fmla="*/ 69 w 87"/>
                <a:gd name="T49" fmla="*/ 76 h 82"/>
                <a:gd name="T50" fmla="*/ 74 w 87"/>
                <a:gd name="T51" fmla="*/ 70 h 82"/>
                <a:gd name="T52" fmla="*/ 80 w 87"/>
                <a:gd name="T53" fmla="*/ 65 h 82"/>
                <a:gd name="T54" fmla="*/ 83 w 87"/>
                <a:gd name="T55" fmla="*/ 57 h 82"/>
                <a:gd name="T56" fmla="*/ 85 w 87"/>
                <a:gd name="T57" fmla="*/ 50 h 82"/>
                <a:gd name="T58" fmla="*/ 87 w 87"/>
                <a:gd name="T59" fmla="*/ 42 h 82"/>
                <a:gd name="T60" fmla="*/ 87 w 87"/>
                <a:gd name="T61" fmla="*/ 42 h 82"/>
                <a:gd name="T62" fmla="*/ 85 w 87"/>
                <a:gd name="T63" fmla="*/ 33 h 82"/>
                <a:gd name="T64" fmla="*/ 83 w 87"/>
                <a:gd name="T65" fmla="*/ 25 h 82"/>
                <a:gd name="T66" fmla="*/ 80 w 87"/>
                <a:gd name="T67" fmla="*/ 19 h 82"/>
                <a:gd name="T68" fmla="*/ 74 w 87"/>
                <a:gd name="T69" fmla="*/ 12 h 82"/>
                <a:gd name="T70" fmla="*/ 69 w 87"/>
                <a:gd name="T71" fmla="*/ 7 h 82"/>
                <a:gd name="T72" fmla="*/ 61 w 87"/>
                <a:gd name="T73" fmla="*/ 4 h 82"/>
                <a:gd name="T74" fmla="*/ 54 w 87"/>
                <a:gd name="T75" fmla="*/ 1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1"/>
                  </a:lnTo>
                  <a:lnTo>
                    <a:pt x="25" y="4"/>
                  </a:lnTo>
                  <a:lnTo>
                    <a:pt x="18" y="7"/>
                  </a:lnTo>
                  <a:lnTo>
                    <a:pt x="12" y="12"/>
                  </a:lnTo>
                  <a:lnTo>
                    <a:pt x="7" y="19"/>
                  </a:lnTo>
                  <a:lnTo>
                    <a:pt x="3" y="25"/>
                  </a:lnTo>
                  <a:lnTo>
                    <a:pt x="1" y="33"/>
                  </a:lnTo>
                  <a:lnTo>
                    <a:pt x="0" y="42"/>
                  </a:lnTo>
                  <a:lnTo>
                    <a:pt x="0" y="42"/>
                  </a:lnTo>
                  <a:lnTo>
                    <a:pt x="1" y="50"/>
                  </a:lnTo>
                  <a:lnTo>
                    <a:pt x="3" y="57"/>
                  </a:lnTo>
                  <a:lnTo>
                    <a:pt x="7" y="65"/>
                  </a:lnTo>
                  <a:lnTo>
                    <a:pt x="12" y="70"/>
                  </a:lnTo>
                  <a:lnTo>
                    <a:pt x="18" y="76"/>
                  </a:lnTo>
                  <a:lnTo>
                    <a:pt x="25" y="79"/>
                  </a:lnTo>
                  <a:lnTo>
                    <a:pt x="33" y="82"/>
                  </a:lnTo>
                  <a:lnTo>
                    <a:pt x="41" y="82"/>
                  </a:lnTo>
                  <a:lnTo>
                    <a:pt x="46" y="82"/>
                  </a:lnTo>
                  <a:lnTo>
                    <a:pt x="46" y="82"/>
                  </a:lnTo>
                  <a:lnTo>
                    <a:pt x="54" y="82"/>
                  </a:lnTo>
                  <a:lnTo>
                    <a:pt x="61" y="79"/>
                  </a:lnTo>
                  <a:lnTo>
                    <a:pt x="69" y="76"/>
                  </a:lnTo>
                  <a:lnTo>
                    <a:pt x="74" y="70"/>
                  </a:lnTo>
                  <a:lnTo>
                    <a:pt x="80" y="65"/>
                  </a:lnTo>
                  <a:lnTo>
                    <a:pt x="83" y="57"/>
                  </a:lnTo>
                  <a:lnTo>
                    <a:pt x="85" y="50"/>
                  </a:lnTo>
                  <a:lnTo>
                    <a:pt x="87" y="42"/>
                  </a:lnTo>
                  <a:lnTo>
                    <a:pt x="87" y="42"/>
                  </a:lnTo>
                  <a:lnTo>
                    <a:pt x="85" y="33"/>
                  </a:lnTo>
                  <a:lnTo>
                    <a:pt x="83" y="25"/>
                  </a:lnTo>
                  <a:lnTo>
                    <a:pt x="80" y="19"/>
                  </a:lnTo>
                  <a:lnTo>
                    <a:pt x="74" y="12"/>
                  </a:lnTo>
                  <a:lnTo>
                    <a:pt x="69" y="7"/>
                  </a:lnTo>
                  <a:lnTo>
                    <a:pt x="61" y="4"/>
                  </a:lnTo>
                  <a:lnTo>
                    <a:pt x="54" y="1"/>
                  </a:lnTo>
                  <a:lnTo>
                    <a:pt x="46"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AutoShape 3"/>
            <p:cNvSpPr>
              <a:spLocks noChangeAspect="1" noChangeArrowheads="1" noTextEdit="1"/>
            </p:cNvSpPr>
            <p:nvPr userDrawn="1"/>
          </p:nvSpPr>
          <p:spPr bwMode="auto">
            <a:xfrm>
              <a:off x="57" y="51"/>
              <a:ext cx="30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 name="Freeform 5"/>
            <p:cNvSpPr>
              <a:spLocks noEditPoints="1"/>
            </p:cNvSpPr>
            <p:nvPr userDrawn="1"/>
          </p:nvSpPr>
          <p:spPr bwMode="auto">
            <a:xfrm>
              <a:off x="57" y="51"/>
              <a:ext cx="305" cy="392"/>
            </a:xfrm>
            <a:custGeom>
              <a:avLst/>
              <a:gdLst>
                <a:gd name="T0" fmla="*/ 397 w 1220"/>
                <a:gd name="T1" fmla="*/ 0 h 1568"/>
                <a:gd name="T2" fmla="*/ 173 w 1220"/>
                <a:gd name="T3" fmla="*/ 0 h 1568"/>
                <a:gd name="T4" fmla="*/ 138 w 1220"/>
                <a:gd name="T5" fmla="*/ 3 h 1568"/>
                <a:gd name="T6" fmla="*/ 105 w 1220"/>
                <a:gd name="T7" fmla="*/ 13 h 1568"/>
                <a:gd name="T8" fmla="*/ 77 w 1220"/>
                <a:gd name="T9" fmla="*/ 30 h 1568"/>
                <a:gd name="T10" fmla="*/ 50 w 1220"/>
                <a:gd name="T11" fmla="*/ 50 h 1568"/>
                <a:gd name="T12" fmla="*/ 30 w 1220"/>
                <a:gd name="T13" fmla="*/ 77 h 1568"/>
                <a:gd name="T14" fmla="*/ 13 w 1220"/>
                <a:gd name="T15" fmla="*/ 105 h 1568"/>
                <a:gd name="T16" fmla="*/ 3 w 1220"/>
                <a:gd name="T17" fmla="*/ 138 h 1568"/>
                <a:gd name="T18" fmla="*/ 0 w 1220"/>
                <a:gd name="T19" fmla="*/ 173 h 1568"/>
                <a:gd name="T20" fmla="*/ 0 w 1220"/>
                <a:gd name="T21" fmla="*/ 1395 h 1568"/>
                <a:gd name="T22" fmla="*/ 3 w 1220"/>
                <a:gd name="T23" fmla="*/ 1430 h 1568"/>
                <a:gd name="T24" fmla="*/ 13 w 1220"/>
                <a:gd name="T25" fmla="*/ 1462 h 1568"/>
                <a:gd name="T26" fmla="*/ 30 w 1220"/>
                <a:gd name="T27" fmla="*/ 1491 h 1568"/>
                <a:gd name="T28" fmla="*/ 50 w 1220"/>
                <a:gd name="T29" fmla="*/ 1517 h 1568"/>
                <a:gd name="T30" fmla="*/ 77 w 1220"/>
                <a:gd name="T31" fmla="*/ 1538 h 1568"/>
                <a:gd name="T32" fmla="*/ 105 w 1220"/>
                <a:gd name="T33" fmla="*/ 1554 h 1568"/>
                <a:gd name="T34" fmla="*/ 138 w 1220"/>
                <a:gd name="T35" fmla="*/ 1564 h 1568"/>
                <a:gd name="T36" fmla="*/ 173 w 1220"/>
                <a:gd name="T37" fmla="*/ 1568 h 1568"/>
                <a:gd name="T38" fmla="*/ 1047 w 1220"/>
                <a:gd name="T39" fmla="*/ 1568 h 1568"/>
                <a:gd name="T40" fmla="*/ 1082 w 1220"/>
                <a:gd name="T41" fmla="*/ 1564 h 1568"/>
                <a:gd name="T42" fmla="*/ 1114 w 1220"/>
                <a:gd name="T43" fmla="*/ 1554 h 1568"/>
                <a:gd name="T44" fmla="*/ 1143 w 1220"/>
                <a:gd name="T45" fmla="*/ 1538 h 1568"/>
                <a:gd name="T46" fmla="*/ 1170 w 1220"/>
                <a:gd name="T47" fmla="*/ 1517 h 1568"/>
                <a:gd name="T48" fmla="*/ 1190 w 1220"/>
                <a:gd name="T49" fmla="*/ 1491 h 1568"/>
                <a:gd name="T50" fmla="*/ 1206 w 1220"/>
                <a:gd name="T51" fmla="*/ 1462 h 1568"/>
                <a:gd name="T52" fmla="*/ 1217 w 1220"/>
                <a:gd name="T53" fmla="*/ 1430 h 1568"/>
                <a:gd name="T54" fmla="*/ 1220 w 1220"/>
                <a:gd name="T55" fmla="*/ 1395 h 1568"/>
                <a:gd name="T56" fmla="*/ 1220 w 1220"/>
                <a:gd name="T57" fmla="*/ 173 h 1568"/>
                <a:gd name="T58" fmla="*/ 1219 w 1220"/>
                <a:gd name="T59" fmla="*/ 156 h 1568"/>
                <a:gd name="T60" fmla="*/ 1212 w 1220"/>
                <a:gd name="T61" fmla="*/ 122 h 1568"/>
                <a:gd name="T62" fmla="*/ 1199 w 1220"/>
                <a:gd name="T63" fmla="*/ 91 h 1568"/>
                <a:gd name="T64" fmla="*/ 1181 w 1220"/>
                <a:gd name="T65" fmla="*/ 62 h 1568"/>
                <a:gd name="T66" fmla="*/ 1157 w 1220"/>
                <a:gd name="T67" fmla="*/ 39 h 1568"/>
                <a:gd name="T68" fmla="*/ 1129 w 1220"/>
                <a:gd name="T69" fmla="*/ 21 h 1568"/>
                <a:gd name="T70" fmla="*/ 1099 w 1220"/>
                <a:gd name="T71" fmla="*/ 8 h 1568"/>
                <a:gd name="T72" fmla="*/ 1065 w 1220"/>
                <a:gd name="T73" fmla="*/ 1 h 1568"/>
                <a:gd name="T74" fmla="*/ 1047 w 1220"/>
                <a:gd name="T75" fmla="*/ 0 h 1568"/>
                <a:gd name="T76" fmla="*/ 173 w 1220"/>
                <a:gd name="T77" fmla="*/ 1455 h 1568"/>
                <a:gd name="T78" fmla="*/ 161 w 1220"/>
                <a:gd name="T79" fmla="*/ 1454 h 1568"/>
                <a:gd name="T80" fmla="*/ 139 w 1220"/>
                <a:gd name="T81" fmla="*/ 1445 h 1568"/>
                <a:gd name="T82" fmla="*/ 123 w 1220"/>
                <a:gd name="T83" fmla="*/ 1429 h 1568"/>
                <a:gd name="T84" fmla="*/ 114 w 1220"/>
                <a:gd name="T85" fmla="*/ 1407 h 1568"/>
                <a:gd name="T86" fmla="*/ 113 w 1220"/>
                <a:gd name="T87" fmla="*/ 173 h 1568"/>
                <a:gd name="T88" fmla="*/ 114 w 1220"/>
                <a:gd name="T89" fmla="*/ 161 h 1568"/>
                <a:gd name="T90" fmla="*/ 123 w 1220"/>
                <a:gd name="T91" fmla="*/ 139 h 1568"/>
                <a:gd name="T92" fmla="*/ 139 w 1220"/>
                <a:gd name="T93" fmla="*/ 123 h 1568"/>
                <a:gd name="T94" fmla="*/ 161 w 1220"/>
                <a:gd name="T95" fmla="*/ 114 h 1568"/>
                <a:gd name="T96" fmla="*/ 1047 w 1220"/>
                <a:gd name="T97" fmla="*/ 112 h 1568"/>
                <a:gd name="T98" fmla="*/ 1059 w 1220"/>
                <a:gd name="T99" fmla="*/ 114 h 1568"/>
                <a:gd name="T100" fmla="*/ 1081 w 1220"/>
                <a:gd name="T101" fmla="*/ 123 h 1568"/>
                <a:gd name="T102" fmla="*/ 1097 w 1220"/>
                <a:gd name="T103" fmla="*/ 139 h 1568"/>
                <a:gd name="T104" fmla="*/ 1106 w 1220"/>
                <a:gd name="T105" fmla="*/ 161 h 1568"/>
                <a:gd name="T106" fmla="*/ 1107 w 1220"/>
                <a:gd name="T107" fmla="*/ 1395 h 1568"/>
                <a:gd name="T108" fmla="*/ 1106 w 1220"/>
                <a:gd name="T109" fmla="*/ 1407 h 1568"/>
                <a:gd name="T110" fmla="*/ 1097 w 1220"/>
                <a:gd name="T111" fmla="*/ 1429 h 1568"/>
                <a:gd name="T112" fmla="*/ 1081 w 1220"/>
                <a:gd name="T113" fmla="*/ 1445 h 1568"/>
                <a:gd name="T114" fmla="*/ 1059 w 1220"/>
                <a:gd name="T115" fmla="*/ 1454 h 1568"/>
                <a:gd name="T116" fmla="*/ 1047 w 1220"/>
                <a:gd name="T117" fmla="*/ 145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0" h="1568">
                  <a:moveTo>
                    <a:pt x="1047" y="0"/>
                  </a:moveTo>
                  <a:lnTo>
                    <a:pt x="397" y="0"/>
                  </a:lnTo>
                  <a:lnTo>
                    <a:pt x="173" y="0"/>
                  </a:lnTo>
                  <a:lnTo>
                    <a:pt x="173" y="0"/>
                  </a:lnTo>
                  <a:lnTo>
                    <a:pt x="154" y="1"/>
                  </a:lnTo>
                  <a:lnTo>
                    <a:pt x="138" y="3"/>
                  </a:lnTo>
                  <a:lnTo>
                    <a:pt x="121" y="8"/>
                  </a:lnTo>
                  <a:lnTo>
                    <a:pt x="105" y="13"/>
                  </a:lnTo>
                  <a:lnTo>
                    <a:pt x="91" y="21"/>
                  </a:lnTo>
                  <a:lnTo>
                    <a:pt x="77" y="30"/>
                  </a:lnTo>
                  <a:lnTo>
                    <a:pt x="62" y="39"/>
                  </a:lnTo>
                  <a:lnTo>
                    <a:pt x="50" y="50"/>
                  </a:lnTo>
                  <a:lnTo>
                    <a:pt x="39" y="62"/>
                  </a:lnTo>
                  <a:lnTo>
                    <a:pt x="30" y="77"/>
                  </a:lnTo>
                  <a:lnTo>
                    <a:pt x="21" y="91"/>
                  </a:lnTo>
                  <a:lnTo>
                    <a:pt x="13" y="105"/>
                  </a:lnTo>
                  <a:lnTo>
                    <a:pt x="8" y="122"/>
                  </a:lnTo>
                  <a:lnTo>
                    <a:pt x="3" y="138"/>
                  </a:lnTo>
                  <a:lnTo>
                    <a:pt x="1" y="156"/>
                  </a:lnTo>
                  <a:lnTo>
                    <a:pt x="0" y="173"/>
                  </a:lnTo>
                  <a:lnTo>
                    <a:pt x="0" y="1395"/>
                  </a:lnTo>
                  <a:lnTo>
                    <a:pt x="0" y="1395"/>
                  </a:lnTo>
                  <a:lnTo>
                    <a:pt x="1" y="1412"/>
                  </a:lnTo>
                  <a:lnTo>
                    <a:pt x="3" y="1430"/>
                  </a:lnTo>
                  <a:lnTo>
                    <a:pt x="8" y="1446"/>
                  </a:lnTo>
                  <a:lnTo>
                    <a:pt x="13" y="1462"/>
                  </a:lnTo>
                  <a:lnTo>
                    <a:pt x="21" y="1477"/>
                  </a:lnTo>
                  <a:lnTo>
                    <a:pt x="30" y="1491"/>
                  </a:lnTo>
                  <a:lnTo>
                    <a:pt x="39" y="1504"/>
                  </a:lnTo>
                  <a:lnTo>
                    <a:pt x="50" y="1517"/>
                  </a:lnTo>
                  <a:lnTo>
                    <a:pt x="62" y="1529"/>
                  </a:lnTo>
                  <a:lnTo>
                    <a:pt x="77" y="1538"/>
                  </a:lnTo>
                  <a:lnTo>
                    <a:pt x="91" y="1547"/>
                  </a:lnTo>
                  <a:lnTo>
                    <a:pt x="105" y="1554"/>
                  </a:lnTo>
                  <a:lnTo>
                    <a:pt x="121" y="1559"/>
                  </a:lnTo>
                  <a:lnTo>
                    <a:pt x="138" y="1564"/>
                  </a:lnTo>
                  <a:lnTo>
                    <a:pt x="154" y="1567"/>
                  </a:lnTo>
                  <a:lnTo>
                    <a:pt x="173" y="1568"/>
                  </a:lnTo>
                  <a:lnTo>
                    <a:pt x="1047" y="1568"/>
                  </a:lnTo>
                  <a:lnTo>
                    <a:pt x="1047" y="1568"/>
                  </a:lnTo>
                  <a:lnTo>
                    <a:pt x="1065" y="1567"/>
                  </a:lnTo>
                  <a:lnTo>
                    <a:pt x="1082" y="1564"/>
                  </a:lnTo>
                  <a:lnTo>
                    <a:pt x="1099" y="1559"/>
                  </a:lnTo>
                  <a:lnTo>
                    <a:pt x="1114" y="1554"/>
                  </a:lnTo>
                  <a:lnTo>
                    <a:pt x="1129" y="1547"/>
                  </a:lnTo>
                  <a:lnTo>
                    <a:pt x="1143" y="1538"/>
                  </a:lnTo>
                  <a:lnTo>
                    <a:pt x="1157" y="1529"/>
                  </a:lnTo>
                  <a:lnTo>
                    <a:pt x="1170" y="1517"/>
                  </a:lnTo>
                  <a:lnTo>
                    <a:pt x="1181" y="1504"/>
                  </a:lnTo>
                  <a:lnTo>
                    <a:pt x="1190" y="1491"/>
                  </a:lnTo>
                  <a:lnTo>
                    <a:pt x="1199" y="1477"/>
                  </a:lnTo>
                  <a:lnTo>
                    <a:pt x="1206" y="1462"/>
                  </a:lnTo>
                  <a:lnTo>
                    <a:pt x="1212" y="1446"/>
                  </a:lnTo>
                  <a:lnTo>
                    <a:pt x="1217" y="1430"/>
                  </a:lnTo>
                  <a:lnTo>
                    <a:pt x="1219" y="1412"/>
                  </a:lnTo>
                  <a:lnTo>
                    <a:pt x="1220" y="1395"/>
                  </a:lnTo>
                  <a:lnTo>
                    <a:pt x="1220" y="1087"/>
                  </a:lnTo>
                  <a:lnTo>
                    <a:pt x="1220" y="173"/>
                  </a:lnTo>
                  <a:lnTo>
                    <a:pt x="1220" y="173"/>
                  </a:lnTo>
                  <a:lnTo>
                    <a:pt x="1219" y="156"/>
                  </a:lnTo>
                  <a:lnTo>
                    <a:pt x="1217" y="138"/>
                  </a:lnTo>
                  <a:lnTo>
                    <a:pt x="1212" y="122"/>
                  </a:lnTo>
                  <a:lnTo>
                    <a:pt x="1206" y="105"/>
                  </a:lnTo>
                  <a:lnTo>
                    <a:pt x="1199" y="91"/>
                  </a:lnTo>
                  <a:lnTo>
                    <a:pt x="1190" y="77"/>
                  </a:lnTo>
                  <a:lnTo>
                    <a:pt x="1181" y="62"/>
                  </a:lnTo>
                  <a:lnTo>
                    <a:pt x="1170" y="50"/>
                  </a:lnTo>
                  <a:lnTo>
                    <a:pt x="1157" y="39"/>
                  </a:lnTo>
                  <a:lnTo>
                    <a:pt x="1143" y="30"/>
                  </a:lnTo>
                  <a:lnTo>
                    <a:pt x="1129" y="21"/>
                  </a:lnTo>
                  <a:lnTo>
                    <a:pt x="1114" y="13"/>
                  </a:lnTo>
                  <a:lnTo>
                    <a:pt x="1099" y="8"/>
                  </a:lnTo>
                  <a:lnTo>
                    <a:pt x="1082" y="3"/>
                  </a:lnTo>
                  <a:lnTo>
                    <a:pt x="1065" y="1"/>
                  </a:lnTo>
                  <a:lnTo>
                    <a:pt x="1047" y="0"/>
                  </a:lnTo>
                  <a:lnTo>
                    <a:pt x="1047" y="0"/>
                  </a:lnTo>
                  <a:close/>
                  <a:moveTo>
                    <a:pt x="1047" y="1455"/>
                  </a:moveTo>
                  <a:lnTo>
                    <a:pt x="173" y="1455"/>
                  </a:lnTo>
                  <a:lnTo>
                    <a:pt x="173" y="1455"/>
                  </a:lnTo>
                  <a:lnTo>
                    <a:pt x="161" y="1454"/>
                  </a:lnTo>
                  <a:lnTo>
                    <a:pt x="149" y="1451"/>
                  </a:lnTo>
                  <a:lnTo>
                    <a:pt x="139" y="1445"/>
                  </a:lnTo>
                  <a:lnTo>
                    <a:pt x="130" y="1438"/>
                  </a:lnTo>
                  <a:lnTo>
                    <a:pt x="123" y="1429"/>
                  </a:lnTo>
                  <a:lnTo>
                    <a:pt x="117" y="1418"/>
                  </a:lnTo>
                  <a:lnTo>
                    <a:pt x="114" y="1407"/>
                  </a:lnTo>
                  <a:lnTo>
                    <a:pt x="113" y="1395"/>
                  </a:lnTo>
                  <a:lnTo>
                    <a:pt x="113" y="173"/>
                  </a:lnTo>
                  <a:lnTo>
                    <a:pt x="113" y="173"/>
                  </a:lnTo>
                  <a:lnTo>
                    <a:pt x="114" y="161"/>
                  </a:lnTo>
                  <a:lnTo>
                    <a:pt x="117" y="149"/>
                  </a:lnTo>
                  <a:lnTo>
                    <a:pt x="123" y="139"/>
                  </a:lnTo>
                  <a:lnTo>
                    <a:pt x="130" y="130"/>
                  </a:lnTo>
                  <a:lnTo>
                    <a:pt x="139" y="123"/>
                  </a:lnTo>
                  <a:lnTo>
                    <a:pt x="149" y="117"/>
                  </a:lnTo>
                  <a:lnTo>
                    <a:pt x="161" y="114"/>
                  </a:lnTo>
                  <a:lnTo>
                    <a:pt x="173" y="112"/>
                  </a:lnTo>
                  <a:lnTo>
                    <a:pt x="1047" y="112"/>
                  </a:lnTo>
                  <a:lnTo>
                    <a:pt x="1047" y="112"/>
                  </a:lnTo>
                  <a:lnTo>
                    <a:pt x="1059" y="114"/>
                  </a:lnTo>
                  <a:lnTo>
                    <a:pt x="1071" y="117"/>
                  </a:lnTo>
                  <a:lnTo>
                    <a:pt x="1081" y="123"/>
                  </a:lnTo>
                  <a:lnTo>
                    <a:pt x="1090" y="130"/>
                  </a:lnTo>
                  <a:lnTo>
                    <a:pt x="1097" y="139"/>
                  </a:lnTo>
                  <a:lnTo>
                    <a:pt x="1103" y="149"/>
                  </a:lnTo>
                  <a:lnTo>
                    <a:pt x="1106" y="161"/>
                  </a:lnTo>
                  <a:lnTo>
                    <a:pt x="1107" y="173"/>
                  </a:lnTo>
                  <a:lnTo>
                    <a:pt x="1107" y="1395"/>
                  </a:lnTo>
                  <a:lnTo>
                    <a:pt x="1107" y="1395"/>
                  </a:lnTo>
                  <a:lnTo>
                    <a:pt x="1106" y="1407"/>
                  </a:lnTo>
                  <a:lnTo>
                    <a:pt x="1103" y="1418"/>
                  </a:lnTo>
                  <a:lnTo>
                    <a:pt x="1097" y="1429"/>
                  </a:lnTo>
                  <a:lnTo>
                    <a:pt x="1090" y="1438"/>
                  </a:lnTo>
                  <a:lnTo>
                    <a:pt x="1081" y="1445"/>
                  </a:lnTo>
                  <a:lnTo>
                    <a:pt x="1071" y="1451"/>
                  </a:lnTo>
                  <a:lnTo>
                    <a:pt x="1059" y="1454"/>
                  </a:lnTo>
                  <a:lnTo>
                    <a:pt x="1047" y="1455"/>
                  </a:lnTo>
                  <a:lnTo>
                    <a:pt x="1047" y="14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 name="Freeform 6"/>
            <p:cNvSpPr>
              <a:spLocks/>
            </p:cNvSpPr>
            <p:nvPr userDrawn="1"/>
          </p:nvSpPr>
          <p:spPr bwMode="auto">
            <a:xfrm>
              <a:off x="143" y="359"/>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3 h 83"/>
                <a:gd name="T14" fmla="*/ 6 w 665"/>
                <a:gd name="T15" fmla="*/ 18 h 83"/>
                <a:gd name="T16" fmla="*/ 3 w 665"/>
                <a:gd name="T17" fmla="*/ 26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6 h 83"/>
                <a:gd name="T66" fmla="*/ 658 w 665"/>
                <a:gd name="T67" fmla="*/ 18 h 83"/>
                <a:gd name="T68" fmla="*/ 653 w 665"/>
                <a:gd name="T69" fmla="*/ 13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3"/>
                  </a:lnTo>
                  <a:lnTo>
                    <a:pt x="6" y="18"/>
                  </a:lnTo>
                  <a:lnTo>
                    <a:pt x="3" y="26"/>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6"/>
                  </a:lnTo>
                  <a:lnTo>
                    <a:pt x="658" y="18"/>
                  </a:lnTo>
                  <a:lnTo>
                    <a:pt x="653" y="13"/>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7"/>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Freeform 8"/>
            <p:cNvSpPr>
              <a:spLocks/>
            </p:cNvSpPr>
            <p:nvPr userDrawn="1"/>
          </p:nvSpPr>
          <p:spPr bwMode="auto">
            <a:xfrm>
              <a:off x="110" y="360"/>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p:cNvSpPr>
            <p:nvPr userDrawn="1"/>
          </p:nvSpPr>
          <p:spPr bwMode="auto">
            <a:xfrm>
              <a:off x="143" y="298"/>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0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0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0"/>
                  </a:lnTo>
                  <a:lnTo>
                    <a:pt x="17" y="76"/>
                  </a:lnTo>
                  <a:lnTo>
                    <a:pt x="25" y="79"/>
                  </a:lnTo>
                  <a:lnTo>
                    <a:pt x="32" y="81"/>
                  </a:lnTo>
                  <a:lnTo>
                    <a:pt x="40" y="83"/>
                  </a:lnTo>
                  <a:lnTo>
                    <a:pt x="623" y="83"/>
                  </a:lnTo>
                  <a:lnTo>
                    <a:pt x="623" y="83"/>
                  </a:lnTo>
                  <a:lnTo>
                    <a:pt x="632" y="81"/>
                  </a:lnTo>
                  <a:lnTo>
                    <a:pt x="640" y="79"/>
                  </a:lnTo>
                  <a:lnTo>
                    <a:pt x="647" y="76"/>
                  </a:lnTo>
                  <a:lnTo>
                    <a:pt x="653" y="70"/>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0"/>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1"/>
            <p:cNvSpPr>
              <a:spLocks/>
            </p:cNvSpPr>
            <p:nvPr userDrawn="1"/>
          </p:nvSpPr>
          <p:spPr bwMode="auto">
            <a:xfrm>
              <a:off x="110" y="299"/>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2"/>
            <p:cNvSpPr>
              <a:spLocks/>
            </p:cNvSpPr>
            <p:nvPr userDrawn="1"/>
          </p:nvSpPr>
          <p:spPr bwMode="auto">
            <a:xfrm>
              <a:off x="143" y="237"/>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8 h 83"/>
                <a:gd name="T12" fmla="*/ 12 w 665"/>
                <a:gd name="T13" fmla="*/ 12 h 83"/>
                <a:gd name="T14" fmla="*/ 6 w 665"/>
                <a:gd name="T15" fmla="*/ 19 h 83"/>
                <a:gd name="T16" fmla="*/ 3 w 665"/>
                <a:gd name="T17" fmla="*/ 25 h 83"/>
                <a:gd name="T18" fmla="*/ 1 w 665"/>
                <a:gd name="T19" fmla="*/ 33 h 83"/>
                <a:gd name="T20" fmla="*/ 0 w 665"/>
                <a:gd name="T21" fmla="*/ 42 h 83"/>
                <a:gd name="T22" fmla="*/ 0 w 665"/>
                <a:gd name="T23" fmla="*/ 42 h 83"/>
                <a:gd name="T24" fmla="*/ 1 w 665"/>
                <a:gd name="T25" fmla="*/ 49 h 83"/>
                <a:gd name="T26" fmla="*/ 3 w 665"/>
                <a:gd name="T27" fmla="*/ 58 h 83"/>
                <a:gd name="T28" fmla="*/ 6 w 665"/>
                <a:gd name="T29" fmla="*/ 65 h 83"/>
                <a:gd name="T30" fmla="*/ 12 w 665"/>
                <a:gd name="T31" fmla="*/ 71 h 83"/>
                <a:gd name="T32" fmla="*/ 17 w 665"/>
                <a:gd name="T33" fmla="*/ 76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6 h 83"/>
                <a:gd name="T50" fmla="*/ 653 w 665"/>
                <a:gd name="T51" fmla="*/ 71 h 83"/>
                <a:gd name="T52" fmla="*/ 658 w 665"/>
                <a:gd name="T53" fmla="*/ 65 h 83"/>
                <a:gd name="T54" fmla="*/ 662 w 665"/>
                <a:gd name="T55" fmla="*/ 58 h 83"/>
                <a:gd name="T56" fmla="*/ 664 w 665"/>
                <a:gd name="T57" fmla="*/ 49 h 83"/>
                <a:gd name="T58" fmla="*/ 665 w 665"/>
                <a:gd name="T59" fmla="*/ 42 h 83"/>
                <a:gd name="T60" fmla="*/ 665 w 665"/>
                <a:gd name="T61" fmla="*/ 42 h 83"/>
                <a:gd name="T62" fmla="*/ 664 w 665"/>
                <a:gd name="T63" fmla="*/ 33 h 83"/>
                <a:gd name="T64" fmla="*/ 662 w 665"/>
                <a:gd name="T65" fmla="*/ 25 h 83"/>
                <a:gd name="T66" fmla="*/ 658 w 665"/>
                <a:gd name="T67" fmla="*/ 19 h 83"/>
                <a:gd name="T68" fmla="*/ 653 w 665"/>
                <a:gd name="T69" fmla="*/ 12 h 83"/>
                <a:gd name="T70" fmla="*/ 647 w 665"/>
                <a:gd name="T71" fmla="*/ 8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8"/>
                  </a:lnTo>
                  <a:lnTo>
                    <a:pt x="12" y="12"/>
                  </a:lnTo>
                  <a:lnTo>
                    <a:pt x="6" y="19"/>
                  </a:lnTo>
                  <a:lnTo>
                    <a:pt x="3" y="25"/>
                  </a:lnTo>
                  <a:lnTo>
                    <a:pt x="1" y="33"/>
                  </a:lnTo>
                  <a:lnTo>
                    <a:pt x="0" y="42"/>
                  </a:lnTo>
                  <a:lnTo>
                    <a:pt x="0" y="42"/>
                  </a:lnTo>
                  <a:lnTo>
                    <a:pt x="1" y="49"/>
                  </a:lnTo>
                  <a:lnTo>
                    <a:pt x="3" y="58"/>
                  </a:lnTo>
                  <a:lnTo>
                    <a:pt x="6" y="65"/>
                  </a:lnTo>
                  <a:lnTo>
                    <a:pt x="12" y="71"/>
                  </a:lnTo>
                  <a:lnTo>
                    <a:pt x="17" y="76"/>
                  </a:lnTo>
                  <a:lnTo>
                    <a:pt x="25" y="80"/>
                  </a:lnTo>
                  <a:lnTo>
                    <a:pt x="32" y="82"/>
                  </a:lnTo>
                  <a:lnTo>
                    <a:pt x="40" y="83"/>
                  </a:lnTo>
                  <a:lnTo>
                    <a:pt x="623" y="83"/>
                  </a:lnTo>
                  <a:lnTo>
                    <a:pt x="623" y="83"/>
                  </a:lnTo>
                  <a:lnTo>
                    <a:pt x="632" y="82"/>
                  </a:lnTo>
                  <a:lnTo>
                    <a:pt x="640" y="80"/>
                  </a:lnTo>
                  <a:lnTo>
                    <a:pt x="647" y="76"/>
                  </a:lnTo>
                  <a:lnTo>
                    <a:pt x="653" y="71"/>
                  </a:lnTo>
                  <a:lnTo>
                    <a:pt x="658" y="65"/>
                  </a:lnTo>
                  <a:lnTo>
                    <a:pt x="662" y="58"/>
                  </a:lnTo>
                  <a:lnTo>
                    <a:pt x="664" y="49"/>
                  </a:lnTo>
                  <a:lnTo>
                    <a:pt x="665" y="42"/>
                  </a:lnTo>
                  <a:lnTo>
                    <a:pt x="665" y="42"/>
                  </a:lnTo>
                  <a:lnTo>
                    <a:pt x="664" y="33"/>
                  </a:lnTo>
                  <a:lnTo>
                    <a:pt x="662" y="25"/>
                  </a:lnTo>
                  <a:lnTo>
                    <a:pt x="658" y="19"/>
                  </a:lnTo>
                  <a:lnTo>
                    <a:pt x="653" y="12"/>
                  </a:lnTo>
                  <a:lnTo>
                    <a:pt x="647" y="8"/>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5"/>
            <p:cNvSpPr>
              <a:spLocks/>
            </p:cNvSpPr>
            <p:nvPr userDrawn="1"/>
          </p:nvSpPr>
          <p:spPr bwMode="auto">
            <a:xfrm>
              <a:off x="143" y="176"/>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3 h 83"/>
                <a:gd name="T10" fmla="*/ 17 w 665"/>
                <a:gd name="T11" fmla="*/ 7 h 83"/>
                <a:gd name="T12" fmla="*/ 12 w 665"/>
                <a:gd name="T13" fmla="*/ 12 h 83"/>
                <a:gd name="T14" fmla="*/ 6 w 665"/>
                <a:gd name="T15" fmla="*/ 18 h 83"/>
                <a:gd name="T16" fmla="*/ 3 w 665"/>
                <a:gd name="T17" fmla="*/ 25 h 83"/>
                <a:gd name="T18" fmla="*/ 1 w 665"/>
                <a:gd name="T19" fmla="*/ 34 h 83"/>
                <a:gd name="T20" fmla="*/ 0 w 665"/>
                <a:gd name="T21" fmla="*/ 41 h 83"/>
                <a:gd name="T22" fmla="*/ 0 w 665"/>
                <a:gd name="T23" fmla="*/ 41 h 83"/>
                <a:gd name="T24" fmla="*/ 1 w 665"/>
                <a:gd name="T25" fmla="*/ 50 h 83"/>
                <a:gd name="T26" fmla="*/ 3 w 665"/>
                <a:gd name="T27" fmla="*/ 58 h 83"/>
                <a:gd name="T28" fmla="*/ 6 w 665"/>
                <a:gd name="T29" fmla="*/ 64 h 83"/>
                <a:gd name="T30" fmla="*/ 12 w 665"/>
                <a:gd name="T31" fmla="*/ 71 h 83"/>
                <a:gd name="T32" fmla="*/ 17 w 665"/>
                <a:gd name="T33" fmla="*/ 75 h 83"/>
                <a:gd name="T34" fmla="*/ 25 w 665"/>
                <a:gd name="T35" fmla="*/ 80 h 83"/>
                <a:gd name="T36" fmla="*/ 32 w 665"/>
                <a:gd name="T37" fmla="*/ 82 h 83"/>
                <a:gd name="T38" fmla="*/ 40 w 665"/>
                <a:gd name="T39" fmla="*/ 83 h 83"/>
                <a:gd name="T40" fmla="*/ 623 w 665"/>
                <a:gd name="T41" fmla="*/ 83 h 83"/>
                <a:gd name="T42" fmla="*/ 623 w 665"/>
                <a:gd name="T43" fmla="*/ 83 h 83"/>
                <a:gd name="T44" fmla="*/ 632 w 665"/>
                <a:gd name="T45" fmla="*/ 82 h 83"/>
                <a:gd name="T46" fmla="*/ 640 w 665"/>
                <a:gd name="T47" fmla="*/ 80 h 83"/>
                <a:gd name="T48" fmla="*/ 647 w 665"/>
                <a:gd name="T49" fmla="*/ 75 h 83"/>
                <a:gd name="T50" fmla="*/ 653 w 665"/>
                <a:gd name="T51" fmla="*/ 71 h 83"/>
                <a:gd name="T52" fmla="*/ 658 w 665"/>
                <a:gd name="T53" fmla="*/ 64 h 83"/>
                <a:gd name="T54" fmla="*/ 662 w 665"/>
                <a:gd name="T55" fmla="*/ 58 h 83"/>
                <a:gd name="T56" fmla="*/ 664 w 665"/>
                <a:gd name="T57" fmla="*/ 50 h 83"/>
                <a:gd name="T58" fmla="*/ 665 w 665"/>
                <a:gd name="T59" fmla="*/ 41 h 83"/>
                <a:gd name="T60" fmla="*/ 665 w 665"/>
                <a:gd name="T61" fmla="*/ 41 h 83"/>
                <a:gd name="T62" fmla="*/ 664 w 665"/>
                <a:gd name="T63" fmla="*/ 34 h 83"/>
                <a:gd name="T64" fmla="*/ 662 w 665"/>
                <a:gd name="T65" fmla="*/ 25 h 83"/>
                <a:gd name="T66" fmla="*/ 658 w 665"/>
                <a:gd name="T67" fmla="*/ 18 h 83"/>
                <a:gd name="T68" fmla="*/ 653 w 665"/>
                <a:gd name="T69" fmla="*/ 12 h 83"/>
                <a:gd name="T70" fmla="*/ 647 w 665"/>
                <a:gd name="T71" fmla="*/ 7 h 83"/>
                <a:gd name="T72" fmla="*/ 640 w 665"/>
                <a:gd name="T73" fmla="*/ 3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3"/>
                  </a:lnTo>
                  <a:lnTo>
                    <a:pt x="17" y="7"/>
                  </a:lnTo>
                  <a:lnTo>
                    <a:pt x="12" y="12"/>
                  </a:lnTo>
                  <a:lnTo>
                    <a:pt x="6" y="18"/>
                  </a:lnTo>
                  <a:lnTo>
                    <a:pt x="3" y="25"/>
                  </a:lnTo>
                  <a:lnTo>
                    <a:pt x="1" y="34"/>
                  </a:lnTo>
                  <a:lnTo>
                    <a:pt x="0" y="41"/>
                  </a:lnTo>
                  <a:lnTo>
                    <a:pt x="0" y="41"/>
                  </a:lnTo>
                  <a:lnTo>
                    <a:pt x="1" y="50"/>
                  </a:lnTo>
                  <a:lnTo>
                    <a:pt x="3" y="58"/>
                  </a:lnTo>
                  <a:lnTo>
                    <a:pt x="6" y="64"/>
                  </a:lnTo>
                  <a:lnTo>
                    <a:pt x="12" y="71"/>
                  </a:lnTo>
                  <a:lnTo>
                    <a:pt x="17" y="75"/>
                  </a:lnTo>
                  <a:lnTo>
                    <a:pt x="25" y="80"/>
                  </a:lnTo>
                  <a:lnTo>
                    <a:pt x="32" y="82"/>
                  </a:lnTo>
                  <a:lnTo>
                    <a:pt x="40" y="83"/>
                  </a:lnTo>
                  <a:lnTo>
                    <a:pt x="623" y="83"/>
                  </a:lnTo>
                  <a:lnTo>
                    <a:pt x="623" y="83"/>
                  </a:lnTo>
                  <a:lnTo>
                    <a:pt x="632" y="82"/>
                  </a:lnTo>
                  <a:lnTo>
                    <a:pt x="640" y="80"/>
                  </a:lnTo>
                  <a:lnTo>
                    <a:pt x="647" y="75"/>
                  </a:lnTo>
                  <a:lnTo>
                    <a:pt x="653" y="71"/>
                  </a:lnTo>
                  <a:lnTo>
                    <a:pt x="658" y="64"/>
                  </a:lnTo>
                  <a:lnTo>
                    <a:pt x="662" y="58"/>
                  </a:lnTo>
                  <a:lnTo>
                    <a:pt x="664" y="50"/>
                  </a:lnTo>
                  <a:lnTo>
                    <a:pt x="665" y="41"/>
                  </a:lnTo>
                  <a:lnTo>
                    <a:pt x="665" y="41"/>
                  </a:lnTo>
                  <a:lnTo>
                    <a:pt x="664" y="34"/>
                  </a:lnTo>
                  <a:lnTo>
                    <a:pt x="662" y="25"/>
                  </a:lnTo>
                  <a:lnTo>
                    <a:pt x="658" y="18"/>
                  </a:lnTo>
                  <a:lnTo>
                    <a:pt x="653" y="12"/>
                  </a:lnTo>
                  <a:lnTo>
                    <a:pt x="647" y="7"/>
                  </a:lnTo>
                  <a:lnTo>
                    <a:pt x="640" y="3"/>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6"/>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7"/>
            <p:cNvSpPr>
              <a:spLocks/>
            </p:cNvSpPr>
            <p:nvPr userDrawn="1"/>
          </p:nvSpPr>
          <p:spPr bwMode="auto">
            <a:xfrm>
              <a:off x="110" y="177"/>
              <a:ext cx="21" cy="21"/>
            </a:xfrm>
            <a:custGeom>
              <a:avLst/>
              <a:gdLst>
                <a:gd name="T0" fmla="*/ 46 w 87"/>
                <a:gd name="T1" fmla="*/ 0 h 83"/>
                <a:gd name="T2" fmla="*/ 41 w 87"/>
                <a:gd name="T3" fmla="*/ 0 h 83"/>
                <a:gd name="T4" fmla="*/ 41 w 87"/>
                <a:gd name="T5" fmla="*/ 0 h 83"/>
                <a:gd name="T6" fmla="*/ 33 w 87"/>
                <a:gd name="T7" fmla="*/ 1 h 83"/>
                <a:gd name="T8" fmla="*/ 25 w 87"/>
                <a:gd name="T9" fmla="*/ 3 h 83"/>
                <a:gd name="T10" fmla="*/ 18 w 87"/>
                <a:gd name="T11" fmla="*/ 8 h 83"/>
                <a:gd name="T12" fmla="*/ 12 w 87"/>
                <a:gd name="T13" fmla="*/ 12 h 83"/>
                <a:gd name="T14" fmla="*/ 7 w 87"/>
                <a:gd name="T15" fmla="*/ 19 h 83"/>
                <a:gd name="T16" fmla="*/ 3 w 87"/>
                <a:gd name="T17" fmla="*/ 25 h 83"/>
                <a:gd name="T18" fmla="*/ 1 w 87"/>
                <a:gd name="T19" fmla="*/ 33 h 83"/>
                <a:gd name="T20" fmla="*/ 0 w 87"/>
                <a:gd name="T21" fmla="*/ 42 h 83"/>
                <a:gd name="T22" fmla="*/ 0 w 87"/>
                <a:gd name="T23" fmla="*/ 42 h 83"/>
                <a:gd name="T24" fmla="*/ 1 w 87"/>
                <a:gd name="T25" fmla="*/ 50 h 83"/>
                <a:gd name="T26" fmla="*/ 3 w 87"/>
                <a:gd name="T27" fmla="*/ 58 h 83"/>
                <a:gd name="T28" fmla="*/ 7 w 87"/>
                <a:gd name="T29" fmla="*/ 65 h 83"/>
                <a:gd name="T30" fmla="*/ 12 w 87"/>
                <a:gd name="T31" fmla="*/ 71 h 83"/>
                <a:gd name="T32" fmla="*/ 18 w 87"/>
                <a:gd name="T33" fmla="*/ 76 h 83"/>
                <a:gd name="T34" fmla="*/ 25 w 87"/>
                <a:gd name="T35" fmla="*/ 80 h 83"/>
                <a:gd name="T36" fmla="*/ 33 w 87"/>
                <a:gd name="T37" fmla="*/ 82 h 83"/>
                <a:gd name="T38" fmla="*/ 41 w 87"/>
                <a:gd name="T39" fmla="*/ 83 h 83"/>
                <a:gd name="T40" fmla="*/ 46 w 87"/>
                <a:gd name="T41" fmla="*/ 83 h 83"/>
                <a:gd name="T42" fmla="*/ 46 w 87"/>
                <a:gd name="T43" fmla="*/ 83 h 83"/>
                <a:gd name="T44" fmla="*/ 54 w 87"/>
                <a:gd name="T45" fmla="*/ 82 h 83"/>
                <a:gd name="T46" fmla="*/ 61 w 87"/>
                <a:gd name="T47" fmla="*/ 80 h 83"/>
                <a:gd name="T48" fmla="*/ 69 w 87"/>
                <a:gd name="T49" fmla="*/ 76 h 83"/>
                <a:gd name="T50" fmla="*/ 74 w 87"/>
                <a:gd name="T51" fmla="*/ 71 h 83"/>
                <a:gd name="T52" fmla="*/ 80 w 87"/>
                <a:gd name="T53" fmla="*/ 65 h 83"/>
                <a:gd name="T54" fmla="*/ 83 w 87"/>
                <a:gd name="T55" fmla="*/ 58 h 83"/>
                <a:gd name="T56" fmla="*/ 85 w 87"/>
                <a:gd name="T57" fmla="*/ 50 h 83"/>
                <a:gd name="T58" fmla="*/ 87 w 87"/>
                <a:gd name="T59" fmla="*/ 42 h 83"/>
                <a:gd name="T60" fmla="*/ 87 w 87"/>
                <a:gd name="T61" fmla="*/ 42 h 83"/>
                <a:gd name="T62" fmla="*/ 85 w 87"/>
                <a:gd name="T63" fmla="*/ 33 h 83"/>
                <a:gd name="T64" fmla="*/ 83 w 87"/>
                <a:gd name="T65" fmla="*/ 25 h 83"/>
                <a:gd name="T66" fmla="*/ 80 w 87"/>
                <a:gd name="T67" fmla="*/ 19 h 83"/>
                <a:gd name="T68" fmla="*/ 74 w 87"/>
                <a:gd name="T69" fmla="*/ 12 h 83"/>
                <a:gd name="T70" fmla="*/ 69 w 87"/>
                <a:gd name="T71" fmla="*/ 8 h 83"/>
                <a:gd name="T72" fmla="*/ 61 w 87"/>
                <a:gd name="T73" fmla="*/ 3 h 83"/>
                <a:gd name="T74" fmla="*/ 54 w 87"/>
                <a:gd name="T75" fmla="*/ 1 h 83"/>
                <a:gd name="T76" fmla="*/ 46 w 87"/>
                <a:gd name="T7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3">
                  <a:moveTo>
                    <a:pt x="46" y="0"/>
                  </a:moveTo>
                  <a:lnTo>
                    <a:pt x="41" y="0"/>
                  </a:lnTo>
                  <a:lnTo>
                    <a:pt x="41" y="0"/>
                  </a:lnTo>
                  <a:lnTo>
                    <a:pt x="33" y="1"/>
                  </a:lnTo>
                  <a:lnTo>
                    <a:pt x="25" y="3"/>
                  </a:lnTo>
                  <a:lnTo>
                    <a:pt x="18" y="8"/>
                  </a:lnTo>
                  <a:lnTo>
                    <a:pt x="12" y="12"/>
                  </a:lnTo>
                  <a:lnTo>
                    <a:pt x="7" y="19"/>
                  </a:lnTo>
                  <a:lnTo>
                    <a:pt x="3" y="25"/>
                  </a:lnTo>
                  <a:lnTo>
                    <a:pt x="1" y="33"/>
                  </a:lnTo>
                  <a:lnTo>
                    <a:pt x="0" y="42"/>
                  </a:lnTo>
                  <a:lnTo>
                    <a:pt x="0" y="42"/>
                  </a:lnTo>
                  <a:lnTo>
                    <a:pt x="1" y="50"/>
                  </a:lnTo>
                  <a:lnTo>
                    <a:pt x="3" y="58"/>
                  </a:lnTo>
                  <a:lnTo>
                    <a:pt x="7" y="65"/>
                  </a:lnTo>
                  <a:lnTo>
                    <a:pt x="12" y="71"/>
                  </a:lnTo>
                  <a:lnTo>
                    <a:pt x="18" y="76"/>
                  </a:lnTo>
                  <a:lnTo>
                    <a:pt x="25" y="80"/>
                  </a:lnTo>
                  <a:lnTo>
                    <a:pt x="33" y="82"/>
                  </a:lnTo>
                  <a:lnTo>
                    <a:pt x="41" y="83"/>
                  </a:lnTo>
                  <a:lnTo>
                    <a:pt x="46" y="83"/>
                  </a:lnTo>
                  <a:lnTo>
                    <a:pt x="46" y="83"/>
                  </a:lnTo>
                  <a:lnTo>
                    <a:pt x="54" y="82"/>
                  </a:lnTo>
                  <a:lnTo>
                    <a:pt x="61" y="80"/>
                  </a:lnTo>
                  <a:lnTo>
                    <a:pt x="69" y="76"/>
                  </a:lnTo>
                  <a:lnTo>
                    <a:pt x="74" y="71"/>
                  </a:lnTo>
                  <a:lnTo>
                    <a:pt x="80" y="65"/>
                  </a:lnTo>
                  <a:lnTo>
                    <a:pt x="83" y="58"/>
                  </a:lnTo>
                  <a:lnTo>
                    <a:pt x="85" y="50"/>
                  </a:lnTo>
                  <a:lnTo>
                    <a:pt x="87" y="42"/>
                  </a:lnTo>
                  <a:lnTo>
                    <a:pt x="87" y="42"/>
                  </a:lnTo>
                  <a:lnTo>
                    <a:pt x="85" y="33"/>
                  </a:lnTo>
                  <a:lnTo>
                    <a:pt x="83" y="25"/>
                  </a:lnTo>
                  <a:lnTo>
                    <a:pt x="80" y="19"/>
                  </a:lnTo>
                  <a:lnTo>
                    <a:pt x="74" y="12"/>
                  </a:lnTo>
                  <a:lnTo>
                    <a:pt x="69" y="8"/>
                  </a:lnTo>
                  <a:lnTo>
                    <a:pt x="61" y="3"/>
                  </a:lnTo>
                  <a:lnTo>
                    <a:pt x="54" y="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18"/>
            <p:cNvSpPr>
              <a:spLocks/>
            </p:cNvSpPr>
            <p:nvPr userDrawn="1"/>
          </p:nvSpPr>
          <p:spPr bwMode="auto">
            <a:xfrm>
              <a:off x="143" y="115"/>
              <a:ext cx="166" cy="21"/>
            </a:xfrm>
            <a:custGeom>
              <a:avLst/>
              <a:gdLst>
                <a:gd name="T0" fmla="*/ 623 w 665"/>
                <a:gd name="T1" fmla="*/ 0 h 83"/>
                <a:gd name="T2" fmla="*/ 40 w 665"/>
                <a:gd name="T3" fmla="*/ 0 h 83"/>
                <a:gd name="T4" fmla="*/ 40 w 665"/>
                <a:gd name="T5" fmla="*/ 0 h 83"/>
                <a:gd name="T6" fmla="*/ 32 w 665"/>
                <a:gd name="T7" fmla="*/ 1 h 83"/>
                <a:gd name="T8" fmla="*/ 25 w 665"/>
                <a:gd name="T9" fmla="*/ 4 h 83"/>
                <a:gd name="T10" fmla="*/ 17 w 665"/>
                <a:gd name="T11" fmla="*/ 7 h 83"/>
                <a:gd name="T12" fmla="*/ 12 w 665"/>
                <a:gd name="T13" fmla="*/ 12 h 83"/>
                <a:gd name="T14" fmla="*/ 6 w 665"/>
                <a:gd name="T15" fmla="*/ 18 h 83"/>
                <a:gd name="T16" fmla="*/ 3 w 665"/>
                <a:gd name="T17" fmla="*/ 26 h 83"/>
                <a:gd name="T18" fmla="*/ 1 w 665"/>
                <a:gd name="T19" fmla="*/ 33 h 83"/>
                <a:gd name="T20" fmla="*/ 0 w 665"/>
                <a:gd name="T21" fmla="*/ 42 h 83"/>
                <a:gd name="T22" fmla="*/ 0 w 665"/>
                <a:gd name="T23" fmla="*/ 42 h 83"/>
                <a:gd name="T24" fmla="*/ 1 w 665"/>
                <a:gd name="T25" fmla="*/ 50 h 83"/>
                <a:gd name="T26" fmla="*/ 3 w 665"/>
                <a:gd name="T27" fmla="*/ 57 h 83"/>
                <a:gd name="T28" fmla="*/ 6 w 665"/>
                <a:gd name="T29" fmla="*/ 65 h 83"/>
                <a:gd name="T30" fmla="*/ 12 w 665"/>
                <a:gd name="T31" fmla="*/ 71 h 83"/>
                <a:gd name="T32" fmla="*/ 17 w 665"/>
                <a:gd name="T33" fmla="*/ 76 h 83"/>
                <a:gd name="T34" fmla="*/ 25 w 665"/>
                <a:gd name="T35" fmla="*/ 79 h 83"/>
                <a:gd name="T36" fmla="*/ 32 w 665"/>
                <a:gd name="T37" fmla="*/ 81 h 83"/>
                <a:gd name="T38" fmla="*/ 40 w 665"/>
                <a:gd name="T39" fmla="*/ 83 h 83"/>
                <a:gd name="T40" fmla="*/ 623 w 665"/>
                <a:gd name="T41" fmla="*/ 83 h 83"/>
                <a:gd name="T42" fmla="*/ 623 w 665"/>
                <a:gd name="T43" fmla="*/ 83 h 83"/>
                <a:gd name="T44" fmla="*/ 632 w 665"/>
                <a:gd name="T45" fmla="*/ 81 h 83"/>
                <a:gd name="T46" fmla="*/ 640 w 665"/>
                <a:gd name="T47" fmla="*/ 79 h 83"/>
                <a:gd name="T48" fmla="*/ 647 w 665"/>
                <a:gd name="T49" fmla="*/ 76 h 83"/>
                <a:gd name="T50" fmla="*/ 653 w 665"/>
                <a:gd name="T51" fmla="*/ 71 h 83"/>
                <a:gd name="T52" fmla="*/ 658 w 665"/>
                <a:gd name="T53" fmla="*/ 65 h 83"/>
                <a:gd name="T54" fmla="*/ 662 w 665"/>
                <a:gd name="T55" fmla="*/ 57 h 83"/>
                <a:gd name="T56" fmla="*/ 664 w 665"/>
                <a:gd name="T57" fmla="*/ 50 h 83"/>
                <a:gd name="T58" fmla="*/ 665 w 665"/>
                <a:gd name="T59" fmla="*/ 42 h 83"/>
                <a:gd name="T60" fmla="*/ 665 w 665"/>
                <a:gd name="T61" fmla="*/ 42 h 83"/>
                <a:gd name="T62" fmla="*/ 664 w 665"/>
                <a:gd name="T63" fmla="*/ 33 h 83"/>
                <a:gd name="T64" fmla="*/ 662 w 665"/>
                <a:gd name="T65" fmla="*/ 26 h 83"/>
                <a:gd name="T66" fmla="*/ 658 w 665"/>
                <a:gd name="T67" fmla="*/ 18 h 83"/>
                <a:gd name="T68" fmla="*/ 653 w 665"/>
                <a:gd name="T69" fmla="*/ 12 h 83"/>
                <a:gd name="T70" fmla="*/ 647 w 665"/>
                <a:gd name="T71" fmla="*/ 7 h 83"/>
                <a:gd name="T72" fmla="*/ 640 w 665"/>
                <a:gd name="T73" fmla="*/ 4 h 83"/>
                <a:gd name="T74" fmla="*/ 632 w 665"/>
                <a:gd name="T75" fmla="*/ 1 h 83"/>
                <a:gd name="T76" fmla="*/ 623 w 665"/>
                <a:gd name="T77" fmla="*/ 0 h 83"/>
                <a:gd name="T78" fmla="*/ 623 w 665"/>
                <a:gd name="T7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5" h="83">
                  <a:moveTo>
                    <a:pt x="623" y="0"/>
                  </a:moveTo>
                  <a:lnTo>
                    <a:pt x="40" y="0"/>
                  </a:lnTo>
                  <a:lnTo>
                    <a:pt x="40" y="0"/>
                  </a:lnTo>
                  <a:lnTo>
                    <a:pt x="32" y="1"/>
                  </a:lnTo>
                  <a:lnTo>
                    <a:pt x="25" y="4"/>
                  </a:lnTo>
                  <a:lnTo>
                    <a:pt x="17" y="7"/>
                  </a:lnTo>
                  <a:lnTo>
                    <a:pt x="12" y="12"/>
                  </a:lnTo>
                  <a:lnTo>
                    <a:pt x="6" y="18"/>
                  </a:lnTo>
                  <a:lnTo>
                    <a:pt x="3" y="26"/>
                  </a:lnTo>
                  <a:lnTo>
                    <a:pt x="1" y="33"/>
                  </a:lnTo>
                  <a:lnTo>
                    <a:pt x="0" y="42"/>
                  </a:lnTo>
                  <a:lnTo>
                    <a:pt x="0" y="42"/>
                  </a:lnTo>
                  <a:lnTo>
                    <a:pt x="1" y="50"/>
                  </a:lnTo>
                  <a:lnTo>
                    <a:pt x="3" y="57"/>
                  </a:lnTo>
                  <a:lnTo>
                    <a:pt x="6" y="65"/>
                  </a:lnTo>
                  <a:lnTo>
                    <a:pt x="12" y="71"/>
                  </a:lnTo>
                  <a:lnTo>
                    <a:pt x="17" y="76"/>
                  </a:lnTo>
                  <a:lnTo>
                    <a:pt x="25" y="79"/>
                  </a:lnTo>
                  <a:lnTo>
                    <a:pt x="32" y="81"/>
                  </a:lnTo>
                  <a:lnTo>
                    <a:pt x="40" y="83"/>
                  </a:lnTo>
                  <a:lnTo>
                    <a:pt x="623" y="83"/>
                  </a:lnTo>
                  <a:lnTo>
                    <a:pt x="623" y="83"/>
                  </a:lnTo>
                  <a:lnTo>
                    <a:pt x="632" y="81"/>
                  </a:lnTo>
                  <a:lnTo>
                    <a:pt x="640" y="79"/>
                  </a:lnTo>
                  <a:lnTo>
                    <a:pt x="647" y="76"/>
                  </a:lnTo>
                  <a:lnTo>
                    <a:pt x="653" y="71"/>
                  </a:lnTo>
                  <a:lnTo>
                    <a:pt x="658" y="65"/>
                  </a:lnTo>
                  <a:lnTo>
                    <a:pt x="662" y="57"/>
                  </a:lnTo>
                  <a:lnTo>
                    <a:pt x="664" y="50"/>
                  </a:lnTo>
                  <a:lnTo>
                    <a:pt x="665" y="42"/>
                  </a:lnTo>
                  <a:lnTo>
                    <a:pt x="665" y="42"/>
                  </a:lnTo>
                  <a:lnTo>
                    <a:pt x="664" y="33"/>
                  </a:lnTo>
                  <a:lnTo>
                    <a:pt x="662" y="26"/>
                  </a:lnTo>
                  <a:lnTo>
                    <a:pt x="658" y="18"/>
                  </a:lnTo>
                  <a:lnTo>
                    <a:pt x="653" y="12"/>
                  </a:lnTo>
                  <a:lnTo>
                    <a:pt x="647" y="7"/>
                  </a:lnTo>
                  <a:lnTo>
                    <a:pt x="640" y="4"/>
                  </a:lnTo>
                  <a:lnTo>
                    <a:pt x="632" y="1"/>
                  </a:lnTo>
                  <a:lnTo>
                    <a:pt x="623" y="0"/>
                  </a:lnTo>
                  <a:lnTo>
                    <a:pt x="6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19"/>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0"/>
            <p:cNvSpPr>
              <a:spLocks/>
            </p:cNvSpPr>
            <p:nvPr userDrawn="1"/>
          </p:nvSpPr>
          <p:spPr bwMode="auto">
            <a:xfrm>
              <a:off x="110" y="116"/>
              <a:ext cx="21" cy="20"/>
            </a:xfrm>
            <a:custGeom>
              <a:avLst/>
              <a:gdLst>
                <a:gd name="T0" fmla="*/ 46 w 87"/>
                <a:gd name="T1" fmla="*/ 0 h 82"/>
                <a:gd name="T2" fmla="*/ 41 w 87"/>
                <a:gd name="T3" fmla="*/ 0 h 82"/>
                <a:gd name="T4" fmla="*/ 41 w 87"/>
                <a:gd name="T5" fmla="*/ 0 h 82"/>
                <a:gd name="T6" fmla="*/ 33 w 87"/>
                <a:gd name="T7" fmla="*/ 0 h 82"/>
                <a:gd name="T8" fmla="*/ 25 w 87"/>
                <a:gd name="T9" fmla="*/ 3 h 82"/>
                <a:gd name="T10" fmla="*/ 18 w 87"/>
                <a:gd name="T11" fmla="*/ 6 h 82"/>
                <a:gd name="T12" fmla="*/ 12 w 87"/>
                <a:gd name="T13" fmla="*/ 12 h 82"/>
                <a:gd name="T14" fmla="*/ 7 w 87"/>
                <a:gd name="T15" fmla="*/ 17 h 82"/>
                <a:gd name="T16" fmla="*/ 3 w 87"/>
                <a:gd name="T17" fmla="*/ 25 h 82"/>
                <a:gd name="T18" fmla="*/ 1 w 87"/>
                <a:gd name="T19" fmla="*/ 33 h 82"/>
                <a:gd name="T20" fmla="*/ 0 w 87"/>
                <a:gd name="T21" fmla="*/ 40 h 82"/>
                <a:gd name="T22" fmla="*/ 0 w 87"/>
                <a:gd name="T23" fmla="*/ 40 h 82"/>
                <a:gd name="T24" fmla="*/ 1 w 87"/>
                <a:gd name="T25" fmla="*/ 49 h 82"/>
                <a:gd name="T26" fmla="*/ 3 w 87"/>
                <a:gd name="T27" fmla="*/ 57 h 82"/>
                <a:gd name="T28" fmla="*/ 7 w 87"/>
                <a:gd name="T29" fmla="*/ 63 h 82"/>
                <a:gd name="T30" fmla="*/ 12 w 87"/>
                <a:gd name="T31" fmla="*/ 70 h 82"/>
                <a:gd name="T32" fmla="*/ 18 w 87"/>
                <a:gd name="T33" fmla="*/ 75 h 82"/>
                <a:gd name="T34" fmla="*/ 25 w 87"/>
                <a:gd name="T35" fmla="*/ 79 h 82"/>
                <a:gd name="T36" fmla="*/ 33 w 87"/>
                <a:gd name="T37" fmla="*/ 81 h 82"/>
                <a:gd name="T38" fmla="*/ 41 w 87"/>
                <a:gd name="T39" fmla="*/ 82 h 82"/>
                <a:gd name="T40" fmla="*/ 46 w 87"/>
                <a:gd name="T41" fmla="*/ 82 h 82"/>
                <a:gd name="T42" fmla="*/ 46 w 87"/>
                <a:gd name="T43" fmla="*/ 82 h 82"/>
                <a:gd name="T44" fmla="*/ 54 w 87"/>
                <a:gd name="T45" fmla="*/ 81 h 82"/>
                <a:gd name="T46" fmla="*/ 61 w 87"/>
                <a:gd name="T47" fmla="*/ 79 h 82"/>
                <a:gd name="T48" fmla="*/ 69 w 87"/>
                <a:gd name="T49" fmla="*/ 75 h 82"/>
                <a:gd name="T50" fmla="*/ 74 w 87"/>
                <a:gd name="T51" fmla="*/ 70 h 82"/>
                <a:gd name="T52" fmla="*/ 80 w 87"/>
                <a:gd name="T53" fmla="*/ 63 h 82"/>
                <a:gd name="T54" fmla="*/ 83 w 87"/>
                <a:gd name="T55" fmla="*/ 57 h 82"/>
                <a:gd name="T56" fmla="*/ 85 w 87"/>
                <a:gd name="T57" fmla="*/ 49 h 82"/>
                <a:gd name="T58" fmla="*/ 87 w 87"/>
                <a:gd name="T59" fmla="*/ 40 h 82"/>
                <a:gd name="T60" fmla="*/ 87 w 87"/>
                <a:gd name="T61" fmla="*/ 40 h 82"/>
                <a:gd name="T62" fmla="*/ 85 w 87"/>
                <a:gd name="T63" fmla="*/ 33 h 82"/>
                <a:gd name="T64" fmla="*/ 83 w 87"/>
                <a:gd name="T65" fmla="*/ 25 h 82"/>
                <a:gd name="T66" fmla="*/ 80 w 87"/>
                <a:gd name="T67" fmla="*/ 17 h 82"/>
                <a:gd name="T68" fmla="*/ 74 w 87"/>
                <a:gd name="T69" fmla="*/ 12 h 82"/>
                <a:gd name="T70" fmla="*/ 69 w 87"/>
                <a:gd name="T71" fmla="*/ 6 h 82"/>
                <a:gd name="T72" fmla="*/ 61 w 87"/>
                <a:gd name="T73" fmla="*/ 3 h 82"/>
                <a:gd name="T74" fmla="*/ 54 w 87"/>
                <a:gd name="T75" fmla="*/ 0 h 82"/>
                <a:gd name="T76" fmla="*/ 46 w 87"/>
                <a:gd name="T7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82">
                  <a:moveTo>
                    <a:pt x="46" y="0"/>
                  </a:moveTo>
                  <a:lnTo>
                    <a:pt x="41" y="0"/>
                  </a:lnTo>
                  <a:lnTo>
                    <a:pt x="41" y="0"/>
                  </a:lnTo>
                  <a:lnTo>
                    <a:pt x="33" y="0"/>
                  </a:lnTo>
                  <a:lnTo>
                    <a:pt x="25" y="3"/>
                  </a:lnTo>
                  <a:lnTo>
                    <a:pt x="18" y="6"/>
                  </a:lnTo>
                  <a:lnTo>
                    <a:pt x="12" y="12"/>
                  </a:lnTo>
                  <a:lnTo>
                    <a:pt x="7" y="17"/>
                  </a:lnTo>
                  <a:lnTo>
                    <a:pt x="3" y="25"/>
                  </a:lnTo>
                  <a:lnTo>
                    <a:pt x="1" y="33"/>
                  </a:lnTo>
                  <a:lnTo>
                    <a:pt x="0" y="40"/>
                  </a:lnTo>
                  <a:lnTo>
                    <a:pt x="0" y="40"/>
                  </a:lnTo>
                  <a:lnTo>
                    <a:pt x="1" y="49"/>
                  </a:lnTo>
                  <a:lnTo>
                    <a:pt x="3" y="57"/>
                  </a:lnTo>
                  <a:lnTo>
                    <a:pt x="7" y="63"/>
                  </a:lnTo>
                  <a:lnTo>
                    <a:pt x="12" y="70"/>
                  </a:lnTo>
                  <a:lnTo>
                    <a:pt x="18" y="75"/>
                  </a:lnTo>
                  <a:lnTo>
                    <a:pt x="25" y="79"/>
                  </a:lnTo>
                  <a:lnTo>
                    <a:pt x="33" y="81"/>
                  </a:lnTo>
                  <a:lnTo>
                    <a:pt x="41" y="82"/>
                  </a:lnTo>
                  <a:lnTo>
                    <a:pt x="46" y="82"/>
                  </a:lnTo>
                  <a:lnTo>
                    <a:pt x="46" y="82"/>
                  </a:lnTo>
                  <a:lnTo>
                    <a:pt x="54" y="81"/>
                  </a:lnTo>
                  <a:lnTo>
                    <a:pt x="61" y="79"/>
                  </a:lnTo>
                  <a:lnTo>
                    <a:pt x="69" y="75"/>
                  </a:lnTo>
                  <a:lnTo>
                    <a:pt x="74" y="70"/>
                  </a:lnTo>
                  <a:lnTo>
                    <a:pt x="80" y="63"/>
                  </a:lnTo>
                  <a:lnTo>
                    <a:pt x="83" y="57"/>
                  </a:lnTo>
                  <a:lnTo>
                    <a:pt x="85" y="49"/>
                  </a:lnTo>
                  <a:lnTo>
                    <a:pt x="87" y="40"/>
                  </a:lnTo>
                  <a:lnTo>
                    <a:pt x="87" y="40"/>
                  </a:lnTo>
                  <a:lnTo>
                    <a:pt x="85" y="33"/>
                  </a:lnTo>
                  <a:lnTo>
                    <a:pt x="83" y="25"/>
                  </a:lnTo>
                  <a:lnTo>
                    <a:pt x="80" y="17"/>
                  </a:lnTo>
                  <a:lnTo>
                    <a:pt x="74" y="12"/>
                  </a:lnTo>
                  <a:lnTo>
                    <a:pt x="69" y="6"/>
                  </a:lnTo>
                  <a:lnTo>
                    <a:pt x="61" y="3"/>
                  </a:lnTo>
                  <a:lnTo>
                    <a:pt x="54"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 name="Slide Number Placeholder 5"/>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
        <p:nvSpPr>
          <p:cNvPr id="24" name="Text Placeholder 3"/>
          <p:cNvSpPr>
            <a:spLocks noGrp="1"/>
          </p:cNvSpPr>
          <p:nvPr>
            <p:ph type="body" sz="quarter" idx="11"/>
          </p:nvPr>
        </p:nvSpPr>
        <p:spPr>
          <a:xfrm>
            <a:off x="6297664" y="1493686"/>
            <a:ext cx="5497358" cy="5366656"/>
          </a:xfrm>
          <a:solidFill>
            <a:schemeClr val="tx1">
              <a:lumMod val="75000"/>
              <a:lumOff val="25000"/>
              <a:alpha val="90000"/>
            </a:schemeClr>
          </a:solidFill>
        </p:spPr>
        <p:txBody>
          <a:bodyPr wrap="square" lIns="121899" tIns="60949" rIns="121899" bIns="60949" rtlCol="0">
            <a:noAutofit/>
          </a:bodyPr>
          <a:lstStyle>
            <a:lvl1pPr>
              <a:defRPr lang="en-US" sz="2400" b="1" kern="1200" smtClean="0">
                <a:solidFill>
                  <a:srgbClr val="FFFFFF"/>
                </a:solidFill>
                <a:latin typeface="Salesforce Sans" panose="020B0505020202020203" pitchFamily="34" charset="0"/>
                <a:cs typeface="Arial"/>
              </a:defRPr>
            </a:lvl1pPr>
            <a:lvl2pPr marL="228600" indent="-228600" algn="l" defTabSz="609493" rtl="0" eaLnBrk="1" latinLnBrk="0" hangingPunct="1">
              <a:spcBef>
                <a:spcPts val="1200"/>
              </a:spcBef>
              <a:buFont typeface="Wingdings" panose="05000000000000000000" pitchFamily="2" charset="2"/>
              <a:buChar char="§"/>
              <a:defRPr lang="en-US" sz="2400" kern="1200" dirty="0" smtClean="0">
                <a:solidFill>
                  <a:srgbClr val="FFFFFF"/>
                </a:solidFill>
                <a:latin typeface="Salesforce Sans" panose="020B0505020202020203" pitchFamily="34" charset="0"/>
                <a:ea typeface="+mn-ea"/>
                <a:cs typeface="Arial"/>
              </a:defRPr>
            </a:lvl2pPr>
            <a:lvl3pPr>
              <a:defRPr lang="en-US" sz="2400" kern="1200" smtClean="0">
                <a:solidFill>
                  <a:schemeClr val="bg1"/>
                </a:solidFill>
                <a:latin typeface="+mn-lt"/>
                <a:ea typeface="+mn-ea"/>
                <a:cs typeface="+mn-cs"/>
              </a:defRPr>
            </a:lvl3pPr>
            <a:lvl4pPr>
              <a:defRPr lang="en-US" sz="2400" kern="1200" smtClean="0">
                <a:solidFill>
                  <a:schemeClr val="bg1"/>
                </a:solidFill>
                <a:latin typeface="+mn-lt"/>
                <a:ea typeface="+mn-ea"/>
                <a:cs typeface="+mn-cs"/>
              </a:defRPr>
            </a:lvl4pPr>
            <a:lvl5pPr>
              <a:defRPr lang="en-US" sz="2400" kern="1200">
                <a:solidFill>
                  <a:schemeClr val="bg1"/>
                </a:solidFill>
                <a:latin typeface="+mn-lt"/>
                <a:ea typeface="+mn-ea"/>
                <a:cs typeface="+mn-cs"/>
              </a:defRPr>
            </a:lvl5pPr>
          </a:lstStyle>
          <a:p>
            <a:pPr marL="0" lvl="0" defTabSz="609493" latinLnBrk="0"/>
            <a:r>
              <a:rPr lang="en-US" dirty="0" smtClean="0"/>
              <a:t>Click to edit Master text styles</a:t>
            </a:r>
          </a:p>
          <a:p>
            <a:pPr marL="0" lvl="1" defTabSz="609493" latinLnBrk="0"/>
            <a:r>
              <a:rPr lang="en-US" dirty="0" smtClean="0"/>
              <a:t>Second level</a:t>
            </a:r>
          </a:p>
        </p:txBody>
      </p:sp>
    </p:spTree>
    <p:custDataLst>
      <p:tags r:id="rId1"/>
    </p:custDataLst>
    <p:extLst>
      <p:ext uri="{BB962C8B-B14F-4D97-AF65-F5344CB8AC3E}">
        <p14:creationId xmlns:p14="http://schemas.microsoft.com/office/powerpoint/2010/main" val="151981794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Review">
    <p:spTree>
      <p:nvGrpSpPr>
        <p:cNvPr id="1" name=""/>
        <p:cNvGrpSpPr/>
        <p:nvPr/>
      </p:nvGrpSpPr>
      <p:grpSpPr>
        <a:xfrm>
          <a:off x="0" y="0"/>
          <a:ext cx="0" cy="0"/>
          <a:chOff x="0" y="0"/>
          <a:chExt cx="0" cy="0"/>
        </a:xfrm>
      </p:grpSpPr>
      <p:sp>
        <p:nvSpPr>
          <p:cNvPr id="2" name="Title 1"/>
          <p:cNvSpPr>
            <a:spLocks noGrp="1"/>
          </p:cNvSpPr>
          <p:nvPr>
            <p:ph type="title"/>
          </p:nvPr>
        </p:nvSpPr>
        <p:spPr>
          <a:xfrm>
            <a:off x="655181" y="1"/>
            <a:ext cx="9328181" cy="737667"/>
          </a:xfrm>
          <a:prstGeom prst="rect">
            <a:avLst/>
          </a:prstGeom>
        </p:spPr>
        <p:txBody>
          <a:bodyPr/>
          <a:lstStyle>
            <a:lvl1pPr>
              <a:defRPr/>
            </a:lvl1pPr>
          </a:lstStyle>
          <a:p>
            <a:r>
              <a:rPr lang="en-US" dirty="0" smtClean="0"/>
              <a:t>Click to edit Master title style</a:t>
            </a:r>
            <a:endParaRPr lang="en-US" dirty="0"/>
          </a:p>
        </p:txBody>
      </p:sp>
      <p:sp>
        <p:nvSpPr>
          <p:cNvPr id="8"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3" name="Group 4"/>
          <p:cNvGrpSpPr>
            <a:grpSpLocks noChangeAspect="1"/>
          </p:cNvGrpSpPr>
          <p:nvPr userDrawn="1"/>
        </p:nvGrpSpPr>
        <p:grpSpPr bwMode="auto">
          <a:xfrm>
            <a:off x="143400" y="173147"/>
            <a:ext cx="417463" cy="416244"/>
            <a:chOff x="32" y="51"/>
            <a:chExt cx="376" cy="375"/>
          </a:xfrm>
        </p:grpSpPr>
        <p:sp>
          <p:nvSpPr>
            <p:cNvPr id="4" name="AutoShape 3"/>
            <p:cNvSpPr>
              <a:spLocks noChangeAspect="1" noChangeArrowheads="1" noTextEdit="1"/>
            </p:cNvSpPr>
            <p:nvPr userDrawn="1"/>
          </p:nvSpPr>
          <p:spPr bwMode="auto">
            <a:xfrm>
              <a:off x="32" y="51"/>
              <a:ext cx="37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 name="Freeform 5"/>
            <p:cNvSpPr>
              <a:spLocks/>
            </p:cNvSpPr>
            <p:nvPr userDrawn="1"/>
          </p:nvSpPr>
          <p:spPr bwMode="auto">
            <a:xfrm>
              <a:off x="97" y="93"/>
              <a:ext cx="79" cy="57"/>
            </a:xfrm>
            <a:custGeom>
              <a:avLst/>
              <a:gdLst>
                <a:gd name="T0" fmla="*/ 263 w 316"/>
                <a:gd name="T1" fmla="*/ 0 h 225"/>
                <a:gd name="T2" fmla="*/ 263 w 316"/>
                <a:gd name="T3" fmla="*/ 0 h 225"/>
                <a:gd name="T4" fmla="*/ 253 w 316"/>
                <a:gd name="T5" fmla="*/ 1 h 225"/>
                <a:gd name="T6" fmla="*/ 244 w 316"/>
                <a:gd name="T7" fmla="*/ 3 h 225"/>
                <a:gd name="T8" fmla="*/ 244 w 316"/>
                <a:gd name="T9" fmla="*/ 3 h 225"/>
                <a:gd name="T10" fmla="*/ 212 w 316"/>
                <a:gd name="T11" fmla="*/ 16 h 225"/>
                <a:gd name="T12" fmla="*/ 181 w 316"/>
                <a:gd name="T13" fmla="*/ 29 h 225"/>
                <a:gd name="T14" fmla="*/ 151 w 316"/>
                <a:gd name="T15" fmla="*/ 44 h 225"/>
                <a:gd name="T16" fmla="*/ 122 w 316"/>
                <a:gd name="T17" fmla="*/ 62 h 225"/>
                <a:gd name="T18" fmla="*/ 93 w 316"/>
                <a:gd name="T19" fmla="*/ 79 h 225"/>
                <a:gd name="T20" fmla="*/ 67 w 316"/>
                <a:gd name="T21" fmla="*/ 99 h 225"/>
                <a:gd name="T22" fmla="*/ 41 w 316"/>
                <a:gd name="T23" fmla="*/ 120 h 225"/>
                <a:gd name="T24" fmla="*/ 15 w 316"/>
                <a:gd name="T25" fmla="*/ 142 h 225"/>
                <a:gd name="T26" fmla="*/ 15 w 316"/>
                <a:gd name="T27" fmla="*/ 142 h 225"/>
                <a:gd name="T28" fmla="*/ 9 w 316"/>
                <a:gd name="T29" fmla="*/ 149 h 225"/>
                <a:gd name="T30" fmla="*/ 3 w 316"/>
                <a:gd name="T31" fmla="*/ 158 h 225"/>
                <a:gd name="T32" fmla="*/ 1 w 316"/>
                <a:gd name="T33" fmla="*/ 167 h 225"/>
                <a:gd name="T34" fmla="*/ 0 w 316"/>
                <a:gd name="T35" fmla="*/ 176 h 225"/>
                <a:gd name="T36" fmla="*/ 1 w 316"/>
                <a:gd name="T37" fmla="*/ 186 h 225"/>
                <a:gd name="T38" fmla="*/ 3 w 316"/>
                <a:gd name="T39" fmla="*/ 194 h 225"/>
                <a:gd name="T40" fmla="*/ 9 w 316"/>
                <a:gd name="T41" fmla="*/ 203 h 225"/>
                <a:gd name="T42" fmla="*/ 15 w 316"/>
                <a:gd name="T43" fmla="*/ 211 h 225"/>
                <a:gd name="T44" fmla="*/ 15 w 316"/>
                <a:gd name="T45" fmla="*/ 211 h 225"/>
                <a:gd name="T46" fmla="*/ 24 w 316"/>
                <a:gd name="T47" fmla="*/ 217 h 225"/>
                <a:gd name="T48" fmla="*/ 33 w 316"/>
                <a:gd name="T49" fmla="*/ 222 h 225"/>
                <a:gd name="T50" fmla="*/ 43 w 316"/>
                <a:gd name="T51" fmla="*/ 224 h 225"/>
                <a:gd name="T52" fmla="*/ 53 w 316"/>
                <a:gd name="T53" fmla="*/ 225 h 225"/>
                <a:gd name="T54" fmla="*/ 53 w 316"/>
                <a:gd name="T55" fmla="*/ 225 h 225"/>
                <a:gd name="T56" fmla="*/ 63 w 316"/>
                <a:gd name="T57" fmla="*/ 224 h 225"/>
                <a:gd name="T58" fmla="*/ 72 w 316"/>
                <a:gd name="T59" fmla="*/ 222 h 225"/>
                <a:gd name="T60" fmla="*/ 81 w 316"/>
                <a:gd name="T61" fmla="*/ 217 h 225"/>
                <a:gd name="T62" fmla="*/ 90 w 316"/>
                <a:gd name="T63" fmla="*/ 211 h 225"/>
                <a:gd name="T64" fmla="*/ 90 w 316"/>
                <a:gd name="T65" fmla="*/ 211 h 225"/>
                <a:gd name="T66" fmla="*/ 111 w 316"/>
                <a:gd name="T67" fmla="*/ 192 h 225"/>
                <a:gd name="T68" fmla="*/ 133 w 316"/>
                <a:gd name="T69" fmla="*/ 175 h 225"/>
                <a:gd name="T70" fmla="*/ 156 w 316"/>
                <a:gd name="T71" fmla="*/ 158 h 225"/>
                <a:gd name="T72" fmla="*/ 180 w 316"/>
                <a:gd name="T73" fmla="*/ 143 h 225"/>
                <a:gd name="T74" fmla="*/ 204 w 316"/>
                <a:gd name="T75" fmla="*/ 129 h 225"/>
                <a:gd name="T76" fmla="*/ 229 w 316"/>
                <a:gd name="T77" fmla="*/ 116 h 225"/>
                <a:gd name="T78" fmla="*/ 256 w 316"/>
                <a:gd name="T79" fmla="*/ 105 h 225"/>
                <a:gd name="T80" fmla="*/ 282 w 316"/>
                <a:gd name="T81" fmla="*/ 94 h 225"/>
                <a:gd name="T82" fmla="*/ 282 w 316"/>
                <a:gd name="T83" fmla="*/ 94 h 225"/>
                <a:gd name="T84" fmla="*/ 292 w 316"/>
                <a:gd name="T85" fmla="*/ 89 h 225"/>
                <a:gd name="T86" fmla="*/ 299 w 316"/>
                <a:gd name="T87" fmla="*/ 84 h 225"/>
                <a:gd name="T88" fmla="*/ 306 w 316"/>
                <a:gd name="T89" fmla="*/ 76 h 225"/>
                <a:gd name="T90" fmla="*/ 312 w 316"/>
                <a:gd name="T91" fmla="*/ 69 h 225"/>
                <a:gd name="T92" fmla="*/ 315 w 316"/>
                <a:gd name="T93" fmla="*/ 59 h 225"/>
                <a:gd name="T94" fmla="*/ 316 w 316"/>
                <a:gd name="T95" fmla="*/ 50 h 225"/>
                <a:gd name="T96" fmla="*/ 315 w 316"/>
                <a:gd name="T97" fmla="*/ 40 h 225"/>
                <a:gd name="T98" fmla="*/ 313 w 316"/>
                <a:gd name="T99" fmla="*/ 30 h 225"/>
                <a:gd name="T100" fmla="*/ 313 w 316"/>
                <a:gd name="T101" fmla="*/ 30 h 225"/>
                <a:gd name="T102" fmla="*/ 308 w 316"/>
                <a:gd name="T103" fmla="*/ 24 h 225"/>
                <a:gd name="T104" fmla="*/ 304 w 316"/>
                <a:gd name="T105" fmla="*/ 18 h 225"/>
                <a:gd name="T106" fmla="*/ 298 w 316"/>
                <a:gd name="T107" fmla="*/ 13 h 225"/>
                <a:gd name="T108" fmla="*/ 293 w 316"/>
                <a:gd name="T109" fmla="*/ 8 h 225"/>
                <a:gd name="T110" fmla="*/ 285 w 316"/>
                <a:gd name="T111" fmla="*/ 5 h 225"/>
                <a:gd name="T112" fmla="*/ 279 w 316"/>
                <a:gd name="T113" fmla="*/ 2 h 225"/>
                <a:gd name="T114" fmla="*/ 271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44" y="3"/>
                  </a:lnTo>
                  <a:lnTo>
                    <a:pt x="212" y="16"/>
                  </a:lnTo>
                  <a:lnTo>
                    <a:pt x="181" y="29"/>
                  </a:lnTo>
                  <a:lnTo>
                    <a:pt x="151" y="44"/>
                  </a:lnTo>
                  <a:lnTo>
                    <a:pt x="122" y="62"/>
                  </a:lnTo>
                  <a:lnTo>
                    <a:pt x="93" y="79"/>
                  </a:lnTo>
                  <a:lnTo>
                    <a:pt x="67" y="99"/>
                  </a:lnTo>
                  <a:lnTo>
                    <a:pt x="41" y="120"/>
                  </a:lnTo>
                  <a:lnTo>
                    <a:pt x="15" y="142"/>
                  </a:lnTo>
                  <a:lnTo>
                    <a:pt x="15" y="142"/>
                  </a:lnTo>
                  <a:lnTo>
                    <a:pt x="9" y="149"/>
                  </a:lnTo>
                  <a:lnTo>
                    <a:pt x="3" y="158"/>
                  </a:lnTo>
                  <a:lnTo>
                    <a:pt x="1" y="167"/>
                  </a:lnTo>
                  <a:lnTo>
                    <a:pt x="0" y="176"/>
                  </a:lnTo>
                  <a:lnTo>
                    <a:pt x="1" y="186"/>
                  </a:lnTo>
                  <a:lnTo>
                    <a:pt x="3" y="194"/>
                  </a:lnTo>
                  <a:lnTo>
                    <a:pt x="9" y="203"/>
                  </a:lnTo>
                  <a:lnTo>
                    <a:pt x="15" y="211"/>
                  </a:lnTo>
                  <a:lnTo>
                    <a:pt x="15" y="211"/>
                  </a:lnTo>
                  <a:lnTo>
                    <a:pt x="24" y="217"/>
                  </a:lnTo>
                  <a:lnTo>
                    <a:pt x="33" y="222"/>
                  </a:lnTo>
                  <a:lnTo>
                    <a:pt x="43" y="224"/>
                  </a:lnTo>
                  <a:lnTo>
                    <a:pt x="53" y="225"/>
                  </a:lnTo>
                  <a:lnTo>
                    <a:pt x="53" y="225"/>
                  </a:lnTo>
                  <a:lnTo>
                    <a:pt x="63" y="224"/>
                  </a:lnTo>
                  <a:lnTo>
                    <a:pt x="72" y="222"/>
                  </a:lnTo>
                  <a:lnTo>
                    <a:pt x="81" y="217"/>
                  </a:lnTo>
                  <a:lnTo>
                    <a:pt x="90" y="211"/>
                  </a:lnTo>
                  <a:lnTo>
                    <a:pt x="90" y="211"/>
                  </a:lnTo>
                  <a:lnTo>
                    <a:pt x="111" y="192"/>
                  </a:lnTo>
                  <a:lnTo>
                    <a:pt x="133" y="175"/>
                  </a:lnTo>
                  <a:lnTo>
                    <a:pt x="156" y="158"/>
                  </a:lnTo>
                  <a:lnTo>
                    <a:pt x="180" y="143"/>
                  </a:lnTo>
                  <a:lnTo>
                    <a:pt x="204" y="129"/>
                  </a:lnTo>
                  <a:lnTo>
                    <a:pt x="229" y="116"/>
                  </a:lnTo>
                  <a:lnTo>
                    <a:pt x="256" y="105"/>
                  </a:lnTo>
                  <a:lnTo>
                    <a:pt x="282" y="94"/>
                  </a:lnTo>
                  <a:lnTo>
                    <a:pt x="282" y="94"/>
                  </a:lnTo>
                  <a:lnTo>
                    <a:pt x="292" y="89"/>
                  </a:lnTo>
                  <a:lnTo>
                    <a:pt x="299" y="84"/>
                  </a:lnTo>
                  <a:lnTo>
                    <a:pt x="306" y="76"/>
                  </a:lnTo>
                  <a:lnTo>
                    <a:pt x="312" y="69"/>
                  </a:lnTo>
                  <a:lnTo>
                    <a:pt x="315" y="59"/>
                  </a:lnTo>
                  <a:lnTo>
                    <a:pt x="316" y="50"/>
                  </a:lnTo>
                  <a:lnTo>
                    <a:pt x="315" y="40"/>
                  </a:lnTo>
                  <a:lnTo>
                    <a:pt x="313" y="30"/>
                  </a:lnTo>
                  <a:lnTo>
                    <a:pt x="313" y="30"/>
                  </a:lnTo>
                  <a:lnTo>
                    <a:pt x="308" y="24"/>
                  </a:lnTo>
                  <a:lnTo>
                    <a:pt x="304" y="18"/>
                  </a:lnTo>
                  <a:lnTo>
                    <a:pt x="298" y="13"/>
                  </a:lnTo>
                  <a:lnTo>
                    <a:pt x="293" y="8"/>
                  </a:lnTo>
                  <a:lnTo>
                    <a:pt x="285" y="5"/>
                  </a:lnTo>
                  <a:lnTo>
                    <a:pt x="279" y="2"/>
                  </a:lnTo>
                  <a:lnTo>
                    <a:pt x="271" y="1"/>
                  </a:lnTo>
                  <a:lnTo>
                    <a:pt x="26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 name="Freeform 6"/>
            <p:cNvSpPr>
              <a:spLocks/>
            </p:cNvSpPr>
            <p:nvPr userDrawn="1"/>
          </p:nvSpPr>
          <p:spPr bwMode="auto">
            <a:xfrm>
              <a:off x="97" y="93"/>
              <a:ext cx="79" cy="57"/>
            </a:xfrm>
            <a:custGeom>
              <a:avLst/>
              <a:gdLst>
                <a:gd name="T0" fmla="*/ 263 w 316"/>
                <a:gd name="T1" fmla="*/ 0 h 225"/>
                <a:gd name="T2" fmla="*/ 263 w 316"/>
                <a:gd name="T3" fmla="*/ 0 h 225"/>
                <a:gd name="T4" fmla="*/ 253 w 316"/>
                <a:gd name="T5" fmla="*/ 1 h 225"/>
                <a:gd name="T6" fmla="*/ 244 w 316"/>
                <a:gd name="T7" fmla="*/ 3 h 225"/>
                <a:gd name="T8" fmla="*/ 244 w 316"/>
                <a:gd name="T9" fmla="*/ 3 h 225"/>
                <a:gd name="T10" fmla="*/ 212 w 316"/>
                <a:gd name="T11" fmla="*/ 16 h 225"/>
                <a:gd name="T12" fmla="*/ 181 w 316"/>
                <a:gd name="T13" fmla="*/ 29 h 225"/>
                <a:gd name="T14" fmla="*/ 151 w 316"/>
                <a:gd name="T15" fmla="*/ 44 h 225"/>
                <a:gd name="T16" fmla="*/ 122 w 316"/>
                <a:gd name="T17" fmla="*/ 62 h 225"/>
                <a:gd name="T18" fmla="*/ 93 w 316"/>
                <a:gd name="T19" fmla="*/ 79 h 225"/>
                <a:gd name="T20" fmla="*/ 67 w 316"/>
                <a:gd name="T21" fmla="*/ 99 h 225"/>
                <a:gd name="T22" fmla="*/ 41 w 316"/>
                <a:gd name="T23" fmla="*/ 120 h 225"/>
                <a:gd name="T24" fmla="*/ 15 w 316"/>
                <a:gd name="T25" fmla="*/ 142 h 225"/>
                <a:gd name="T26" fmla="*/ 15 w 316"/>
                <a:gd name="T27" fmla="*/ 142 h 225"/>
                <a:gd name="T28" fmla="*/ 9 w 316"/>
                <a:gd name="T29" fmla="*/ 149 h 225"/>
                <a:gd name="T30" fmla="*/ 3 w 316"/>
                <a:gd name="T31" fmla="*/ 158 h 225"/>
                <a:gd name="T32" fmla="*/ 1 w 316"/>
                <a:gd name="T33" fmla="*/ 167 h 225"/>
                <a:gd name="T34" fmla="*/ 0 w 316"/>
                <a:gd name="T35" fmla="*/ 176 h 225"/>
                <a:gd name="T36" fmla="*/ 1 w 316"/>
                <a:gd name="T37" fmla="*/ 186 h 225"/>
                <a:gd name="T38" fmla="*/ 3 w 316"/>
                <a:gd name="T39" fmla="*/ 194 h 225"/>
                <a:gd name="T40" fmla="*/ 9 w 316"/>
                <a:gd name="T41" fmla="*/ 203 h 225"/>
                <a:gd name="T42" fmla="*/ 15 w 316"/>
                <a:gd name="T43" fmla="*/ 211 h 225"/>
                <a:gd name="T44" fmla="*/ 15 w 316"/>
                <a:gd name="T45" fmla="*/ 211 h 225"/>
                <a:gd name="T46" fmla="*/ 24 w 316"/>
                <a:gd name="T47" fmla="*/ 217 h 225"/>
                <a:gd name="T48" fmla="*/ 33 w 316"/>
                <a:gd name="T49" fmla="*/ 222 h 225"/>
                <a:gd name="T50" fmla="*/ 43 w 316"/>
                <a:gd name="T51" fmla="*/ 224 h 225"/>
                <a:gd name="T52" fmla="*/ 53 w 316"/>
                <a:gd name="T53" fmla="*/ 225 h 225"/>
                <a:gd name="T54" fmla="*/ 53 w 316"/>
                <a:gd name="T55" fmla="*/ 225 h 225"/>
                <a:gd name="T56" fmla="*/ 63 w 316"/>
                <a:gd name="T57" fmla="*/ 224 h 225"/>
                <a:gd name="T58" fmla="*/ 72 w 316"/>
                <a:gd name="T59" fmla="*/ 222 h 225"/>
                <a:gd name="T60" fmla="*/ 81 w 316"/>
                <a:gd name="T61" fmla="*/ 217 h 225"/>
                <a:gd name="T62" fmla="*/ 90 w 316"/>
                <a:gd name="T63" fmla="*/ 211 h 225"/>
                <a:gd name="T64" fmla="*/ 90 w 316"/>
                <a:gd name="T65" fmla="*/ 211 h 225"/>
                <a:gd name="T66" fmla="*/ 111 w 316"/>
                <a:gd name="T67" fmla="*/ 192 h 225"/>
                <a:gd name="T68" fmla="*/ 133 w 316"/>
                <a:gd name="T69" fmla="*/ 175 h 225"/>
                <a:gd name="T70" fmla="*/ 156 w 316"/>
                <a:gd name="T71" fmla="*/ 158 h 225"/>
                <a:gd name="T72" fmla="*/ 180 w 316"/>
                <a:gd name="T73" fmla="*/ 143 h 225"/>
                <a:gd name="T74" fmla="*/ 204 w 316"/>
                <a:gd name="T75" fmla="*/ 129 h 225"/>
                <a:gd name="T76" fmla="*/ 229 w 316"/>
                <a:gd name="T77" fmla="*/ 116 h 225"/>
                <a:gd name="T78" fmla="*/ 256 w 316"/>
                <a:gd name="T79" fmla="*/ 105 h 225"/>
                <a:gd name="T80" fmla="*/ 282 w 316"/>
                <a:gd name="T81" fmla="*/ 94 h 225"/>
                <a:gd name="T82" fmla="*/ 282 w 316"/>
                <a:gd name="T83" fmla="*/ 94 h 225"/>
                <a:gd name="T84" fmla="*/ 292 w 316"/>
                <a:gd name="T85" fmla="*/ 89 h 225"/>
                <a:gd name="T86" fmla="*/ 299 w 316"/>
                <a:gd name="T87" fmla="*/ 84 h 225"/>
                <a:gd name="T88" fmla="*/ 306 w 316"/>
                <a:gd name="T89" fmla="*/ 76 h 225"/>
                <a:gd name="T90" fmla="*/ 312 w 316"/>
                <a:gd name="T91" fmla="*/ 69 h 225"/>
                <a:gd name="T92" fmla="*/ 315 w 316"/>
                <a:gd name="T93" fmla="*/ 59 h 225"/>
                <a:gd name="T94" fmla="*/ 316 w 316"/>
                <a:gd name="T95" fmla="*/ 50 h 225"/>
                <a:gd name="T96" fmla="*/ 315 w 316"/>
                <a:gd name="T97" fmla="*/ 40 h 225"/>
                <a:gd name="T98" fmla="*/ 313 w 316"/>
                <a:gd name="T99" fmla="*/ 30 h 225"/>
                <a:gd name="T100" fmla="*/ 313 w 316"/>
                <a:gd name="T101" fmla="*/ 30 h 225"/>
                <a:gd name="T102" fmla="*/ 308 w 316"/>
                <a:gd name="T103" fmla="*/ 24 h 225"/>
                <a:gd name="T104" fmla="*/ 304 w 316"/>
                <a:gd name="T105" fmla="*/ 18 h 225"/>
                <a:gd name="T106" fmla="*/ 298 w 316"/>
                <a:gd name="T107" fmla="*/ 13 h 225"/>
                <a:gd name="T108" fmla="*/ 293 w 316"/>
                <a:gd name="T109" fmla="*/ 8 h 225"/>
                <a:gd name="T110" fmla="*/ 285 w 316"/>
                <a:gd name="T111" fmla="*/ 5 h 225"/>
                <a:gd name="T112" fmla="*/ 279 w 316"/>
                <a:gd name="T113" fmla="*/ 2 h 225"/>
                <a:gd name="T114" fmla="*/ 271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44" y="3"/>
                  </a:lnTo>
                  <a:lnTo>
                    <a:pt x="212" y="16"/>
                  </a:lnTo>
                  <a:lnTo>
                    <a:pt x="181" y="29"/>
                  </a:lnTo>
                  <a:lnTo>
                    <a:pt x="151" y="44"/>
                  </a:lnTo>
                  <a:lnTo>
                    <a:pt x="122" y="62"/>
                  </a:lnTo>
                  <a:lnTo>
                    <a:pt x="93" y="79"/>
                  </a:lnTo>
                  <a:lnTo>
                    <a:pt x="67" y="99"/>
                  </a:lnTo>
                  <a:lnTo>
                    <a:pt x="41" y="120"/>
                  </a:lnTo>
                  <a:lnTo>
                    <a:pt x="15" y="142"/>
                  </a:lnTo>
                  <a:lnTo>
                    <a:pt x="15" y="142"/>
                  </a:lnTo>
                  <a:lnTo>
                    <a:pt x="9" y="149"/>
                  </a:lnTo>
                  <a:lnTo>
                    <a:pt x="3" y="158"/>
                  </a:lnTo>
                  <a:lnTo>
                    <a:pt x="1" y="167"/>
                  </a:lnTo>
                  <a:lnTo>
                    <a:pt x="0" y="176"/>
                  </a:lnTo>
                  <a:lnTo>
                    <a:pt x="1" y="186"/>
                  </a:lnTo>
                  <a:lnTo>
                    <a:pt x="3" y="194"/>
                  </a:lnTo>
                  <a:lnTo>
                    <a:pt x="9" y="203"/>
                  </a:lnTo>
                  <a:lnTo>
                    <a:pt x="15" y="211"/>
                  </a:lnTo>
                  <a:lnTo>
                    <a:pt x="15" y="211"/>
                  </a:lnTo>
                  <a:lnTo>
                    <a:pt x="24" y="217"/>
                  </a:lnTo>
                  <a:lnTo>
                    <a:pt x="33" y="222"/>
                  </a:lnTo>
                  <a:lnTo>
                    <a:pt x="43" y="224"/>
                  </a:lnTo>
                  <a:lnTo>
                    <a:pt x="53" y="225"/>
                  </a:lnTo>
                  <a:lnTo>
                    <a:pt x="53" y="225"/>
                  </a:lnTo>
                  <a:lnTo>
                    <a:pt x="63" y="224"/>
                  </a:lnTo>
                  <a:lnTo>
                    <a:pt x="72" y="222"/>
                  </a:lnTo>
                  <a:lnTo>
                    <a:pt x="81" y="217"/>
                  </a:lnTo>
                  <a:lnTo>
                    <a:pt x="90" y="211"/>
                  </a:lnTo>
                  <a:lnTo>
                    <a:pt x="90" y="211"/>
                  </a:lnTo>
                  <a:lnTo>
                    <a:pt x="111" y="192"/>
                  </a:lnTo>
                  <a:lnTo>
                    <a:pt x="133" y="175"/>
                  </a:lnTo>
                  <a:lnTo>
                    <a:pt x="156" y="158"/>
                  </a:lnTo>
                  <a:lnTo>
                    <a:pt x="180" y="143"/>
                  </a:lnTo>
                  <a:lnTo>
                    <a:pt x="204" y="129"/>
                  </a:lnTo>
                  <a:lnTo>
                    <a:pt x="229" y="116"/>
                  </a:lnTo>
                  <a:lnTo>
                    <a:pt x="256" y="105"/>
                  </a:lnTo>
                  <a:lnTo>
                    <a:pt x="282" y="94"/>
                  </a:lnTo>
                  <a:lnTo>
                    <a:pt x="282" y="94"/>
                  </a:lnTo>
                  <a:lnTo>
                    <a:pt x="292" y="89"/>
                  </a:lnTo>
                  <a:lnTo>
                    <a:pt x="299" y="84"/>
                  </a:lnTo>
                  <a:lnTo>
                    <a:pt x="306" y="76"/>
                  </a:lnTo>
                  <a:lnTo>
                    <a:pt x="312" y="69"/>
                  </a:lnTo>
                  <a:lnTo>
                    <a:pt x="315" y="59"/>
                  </a:lnTo>
                  <a:lnTo>
                    <a:pt x="316" y="50"/>
                  </a:lnTo>
                  <a:lnTo>
                    <a:pt x="315" y="40"/>
                  </a:lnTo>
                  <a:lnTo>
                    <a:pt x="313" y="30"/>
                  </a:lnTo>
                  <a:lnTo>
                    <a:pt x="313" y="30"/>
                  </a:lnTo>
                  <a:lnTo>
                    <a:pt x="308" y="24"/>
                  </a:lnTo>
                  <a:lnTo>
                    <a:pt x="304" y="18"/>
                  </a:lnTo>
                  <a:lnTo>
                    <a:pt x="298" y="13"/>
                  </a:lnTo>
                  <a:lnTo>
                    <a:pt x="293" y="8"/>
                  </a:lnTo>
                  <a:lnTo>
                    <a:pt x="285" y="5"/>
                  </a:lnTo>
                  <a:lnTo>
                    <a:pt x="279" y="2"/>
                  </a:lnTo>
                  <a:lnTo>
                    <a:pt x="271" y="1"/>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7"/>
            <p:cNvSpPr>
              <a:spLocks/>
            </p:cNvSpPr>
            <p:nvPr userDrawn="1"/>
          </p:nvSpPr>
          <p:spPr bwMode="auto">
            <a:xfrm>
              <a:off x="264" y="327"/>
              <a:ext cx="79" cy="57"/>
            </a:xfrm>
            <a:custGeom>
              <a:avLst/>
              <a:gdLst>
                <a:gd name="T0" fmla="*/ 263 w 316"/>
                <a:gd name="T1" fmla="*/ 0 h 225"/>
                <a:gd name="T2" fmla="*/ 263 w 316"/>
                <a:gd name="T3" fmla="*/ 0 h 225"/>
                <a:gd name="T4" fmla="*/ 253 w 316"/>
                <a:gd name="T5" fmla="*/ 1 h 225"/>
                <a:gd name="T6" fmla="*/ 244 w 316"/>
                <a:gd name="T7" fmla="*/ 3 h 225"/>
                <a:gd name="T8" fmla="*/ 234 w 316"/>
                <a:gd name="T9" fmla="*/ 9 h 225"/>
                <a:gd name="T10" fmla="*/ 226 w 316"/>
                <a:gd name="T11" fmla="*/ 14 h 225"/>
                <a:gd name="T12" fmla="*/ 226 w 316"/>
                <a:gd name="T13" fmla="*/ 14 h 225"/>
                <a:gd name="T14" fmla="*/ 204 w 316"/>
                <a:gd name="T15" fmla="*/ 33 h 225"/>
                <a:gd name="T16" fmla="*/ 182 w 316"/>
                <a:gd name="T17" fmla="*/ 50 h 225"/>
                <a:gd name="T18" fmla="*/ 159 w 316"/>
                <a:gd name="T19" fmla="*/ 67 h 225"/>
                <a:gd name="T20" fmla="*/ 136 w 316"/>
                <a:gd name="T21" fmla="*/ 82 h 225"/>
                <a:gd name="T22" fmla="*/ 111 w 316"/>
                <a:gd name="T23" fmla="*/ 96 h 225"/>
                <a:gd name="T24" fmla="*/ 86 w 316"/>
                <a:gd name="T25" fmla="*/ 109 h 225"/>
                <a:gd name="T26" fmla="*/ 60 w 316"/>
                <a:gd name="T27" fmla="*/ 120 h 225"/>
                <a:gd name="T28" fmla="*/ 33 w 316"/>
                <a:gd name="T29" fmla="*/ 131 h 225"/>
                <a:gd name="T30" fmla="*/ 33 w 316"/>
                <a:gd name="T31" fmla="*/ 131 h 225"/>
                <a:gd name="T32" fmla="*/ 24 w 316"/>
                <a:gd name="T33" fmla="*/ 136 h 225"/>
                <a:gd name="T34" fmla="*/ 15 w 316"/>
                <a:gd name="T35" fmla="*/ 142 h 225"/>
                <a:gd name="T36" fmla="*/ 9 w 316"/>
                <a:gd name="T37" fmla="*/ 149 h 225"/>
                <a:gd name="T38" fmla="*/ 4 w 316"/>
                <a:gd name="T39" fmla="*/ 158 h 225"/>
                <a:gd name="T40" fmla="*/ 1 w 316"/>
                <a:gd name="T41" fmla="*/ 166 h 225"/>
                <a:gd name="T42" fmla="*/ 0 w 316"/>
                <a:gd name="T43" fmla="*/ 175 h 225"/>
                <a:gd name="T44" fmla="*/ 1 w 316"/>
                <a:gd name="T45" fmla="*/ 185 h 225"/>
                <a:gd name="T46" fmla="*/ 3 w 316"/>
                <a:gd name="T47" fmla="*/ 195 h 225"/>
                <a:gd name="T48" fmla="*/ 3 w 316"/>
                <a:gd name="T49" fmla="*/ 195 h 225"/>
                <a:gd name="T50" fmla="*/ 7 w 316"/>
                <a:gd name="T51" fmla="*/ 201 h 225"/>
                <a:gd name="T52" fmla="*/ 12 w 316"/>
                <a:gd name="T53" fmla="*/ 208 h 225"/>
                <a:gd name="T54" fmla="*/ 18 w 316"/>
                <a:gd name="T55" fmla="*/ 212 h 225"/>
                <a:gd name="T56" fmla="*/ 23 w 316"/>
                <a:gd name="T57" fmla="*/ 217 h 225"/>
                <a:gd name="T58" fmla="*/ 30 w 316"/>
                <a:gd name="T59" fmla="*/ 221 h 225"/>
                <a:gd name="T60" fmla="*/ 37 w 316"/>
                <a:gd name="T61" fmla="*/ 223 h 225"/>
                <a:gd name="T62" fmla="*/ 45 w 316"/>
                <a:gd name="T63" fmla="*/ 225 h 225"/>
                <a:gd name="T64" fmla="*/ 53 w 316"/>
                <a:gd name="T65" fmla="*/ 225 h 225"/>
                <a:gd name="T66" fmla="*/ 53 w 316"/>
                <a:gd name="T67" fmla="*/ 225 h 225"/>
                <a:gd name="T68" fmla="*/ 63 w 316"/>
                <a:gd name="T69" fmla="*/ 224 h 225"/>
                <a:gd name="T70" fmla="*/ 71 w 316"/>
                <a:gd name="T71" fmla="*/ 222 h 225"/>
                <a:gd name="T72" fmla="*/ 71 w 316"/>
                <a:gd name="T73" fmla="*/ 222 h 225"/>
                <a:gd name="T74" fmla="*/ 103 w 316"/>
                <a:gd name="T75" fmla="*/ 210 h 225"/>
                <a:gd name="T76" fmla="*/ 135 w 316"/>
                <a:gd name="T77" fmla="*/ 196 h 225"/>
                <a:gd name="T78" fmla="*/ 165 w 316"/>
                <a:gd name="T79" fmla="*/ 181 h 225"/>
                <a:gd name="T80" fmla="*/ 194 w 316"/>
                <a:gd name="T81" fmla="*/ 164 h 225"/>
                <a:gd name="T82" fmla="*/ 222 w 316"/>
                <a:gd name="T83" fmla="*/ 146 h 225"/>
                <a:gd name="T84" fmla="*/ 249 w 316"/>
                <a:gd name="T85" fmla="*/ 126 h 225"/>
                <a:gd name="T86" fmla="*/ 275 w 316"/>
                <a:gd name="T87" fmla="*/ 105 h 225"/>
                <a:gd name="T88" fmla="*/ 301 w 316"/>
                <a:gd name="T89" fmla="*/ 83 h 225"/>
                <a:gd name="T90" fmla="*/ 301 w 316"/>
                <a:gd name="T91" fmla="*/ 83 h 225"/>
                <a:gd name="T92" fmla="*/ 307 w 316"/>
                <a:gd name="T93" fmla="*/ 76 h 225"/>
                <a:gd name="T94" fmla="*/ 312 w 316"/>
                <a:gd name="T95" fmla="*/ 68 h 225"/>
                <a:gd name="T96" fmla="*/ 315 w 316"/>
                <a:gd name="T97" fmla="*/ 58 h 225"/>
                <a:gd name="T98" fmla="*/ 316 w 316"/>
                <a:gd name="T99" fmla="*/ 49 h 225"/>
                <a:gd name="T100" fmla="*/ 315 w 316"/>
                <a:gd name="T101" fmla="*/ 39 h 225"/>
                <a:gd name="T102" fmla="*/ 312 w 316"/>
                <a:gd name="T103" fmla="*/ 31 h 225"/>
                <a:gd name="T104" fmla="*/ 307 w 316"/>
                <a:gd name="T105" fmla="*/ 22 h 225"/>
                <a:gd name="T106" fmla="*/ 301 w 316"/>
                <a:gd name="T107" fmla="*/ 14 h 225"/>
                <a:gd name="T108" fmla="*/ 301 w 316"/>
                <a:gd name="T109" fmla="*/ 14 h 225"/>
                <a:gd name="T110" fmla="*/ 292 w 316"/>
                <a:gd name="T111" fmla="*/ 9 h 225"/>
                <a:gd name="T112" fmla="*/ 283 w 316"/>
                <a:gd name="T113" fmla="*/ 3 h 225"/>
                <a:gd name="T114" fmla="*/ 273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34" y="9"/>
                  </a:lnTo>
                  <a:lnTo>
                    <a:pt x="226" y="14"/>
                  </a:lnTo>
                  <a:lnTo>
                    <a:pt x="226" y="14"/>
                  </a:lnTo>
                  <a:lnTo>
                    <a:pt x="204" y="33"/>
                  </a:lnTo>
                  <a:lnTo>
                    <a:pt x="182" y="50"/>
                  </a:lnTo>
                  <a:lnTo>
                    <a:pt x="159" y="67"/>
                  </a:lnTo>
                  <a:lnTo>
                    <a:pt x="136" y="82"/>
                  </a:lnTo>
                  <a:lnTo>
                    <a:pt x="111" y="96"/>
                  </a:lnTo>
                  <a:lnTo>
                    <a:pt x="86" y="109"/>
                  </a:lnTo>
                  <a:lnTo>
                    <a:pt x="60" y="120"/>
                  </a:lnTo>
                  <a:lnTo>
                    <a:pt x="33" y="131"/>
                  </a:lnTo>
                  <a:lnTo>
                    <a:pt x="33" y="131"/>
                  </a:lnTo>
                  <a:lnTo>
                    <a:pt x="24" y="136"/>
                  </a:lnTo>
                  <a:lnTo>
                    <a:pt x="15" y="142"/>
                  </a:lnTo>
                  <a:lnTo>
                    <a:pt x="9" y="149"/>
                  </a:lnTo>
                  <a:lnTo>
                    <a:pt x="4" y="158"/>
                  </a:lnTo>
                  <a:lnTo>
                    <a:pt x="1" y="166"/>
                  </a:lnTo>
                  <a:lnTo>
                    <a:pt x="0" y="175"/>
                  </a:lnTo>
                  <a:lnTo>
                    <a:pt x="1" y="185"/>
                  </a:lnTo>
                  <a:lnTo>
                    <a:pt x="3" y="195"/>
                  </a:lnTo>
                  <a:lnTo>
                    <a:pt x="3" y="195"/>
                  </a:lnTo>
                  <a:lnTo>
                    <a:pt x="7" y="201"/>
                  </a:lnTo>
                  <a:lnTo>
                    <a:pt x="12" y="208"/>
                  </a:lnTo>
                  <a:lnTo>
                    <a:pt x="18" y="212"/>
                  </a:lnTo>
                  <a:lnTo>
                    <a:pt x="23" y="217"/>
                  </a:lnTo>
                  <a:lnTo>
                    <a:pt x="30" y="221"/>
                  </a:lnTo>
                  <a:lnTo>
                    <a:pt x="37" y="223"/>
                  </a:lnTo>
                  <a:lnTo>
                    <a:pt x="45" y="225"/>
                  </a:lnTo>
                  <a:lnTo>
                    <a:pt x="53" y="225"/>
                  </a:lnTo>
                  <a:lnTo>
                    <a:pt x="53" y="225"/>
                  </a:lnTo>
                  <a:lnTo>
                    <a:pt x="63" y="224"/>
                  </a:lnTo>
                  <a:lnTo>
                    <a:pt x="71" y="222"/>
                  </a:lnTo>
                  <a:lnTo>
                    <a:pt x="71" y="222"/>
                  </a:lnTo>
                  <a:lnTo>
                    <a:pt x="103" y="210"/>
                  </a:lnTo>
                  <a:lnTo>
                    <a:pt x="135" y="196"/>
                  </a:lnTo>
                  <a:lnTo>
                    <a:pt x="165" y="181"/>
                  </a:lnTo>
                  <a:lnTo>
                    <a:pt x="194" y="164"/>
                  </a:lnTo>
                  <a:lnTo>
                    <a:pt x="222" y="146"/>
                  </a:lnTo>
                  <a:lnTo>
                    <a:pt x="249" y="126"/>
                  </a:lnTo>
                  <a:lnTo>
                    <a:pt x="275" y="105"/>
                  </a:lnTo>
                  <a:lnTo>
                    <a:pt x="301" y="83"/>
                  </a:lnTo>
                  <a:lnTo>
                    <a:pt x="301" y="83"/>
                  </a:lnTo>
                  <a:lnTo>
                    <a:pt x="307" y="76"/>
                  </a:lnTo>
                  <a:lnTo>
                    <a:pt x="312" y="68"/>
                  </a:lnTo>
                  <a:lnTo>
                    <a:pt x="315" y="58"/>
                  </a:lnTo>
                  <a:lnTo>
                    <a:pt x="316" y="49"/>
                  </a:lnTo>
                  <a:lnTo>
                    <a:pt x="315" y="39"/>
                  </a:lnTo>
                  <a:lnTo>
                    <a:pt x="312" y="31"/>
                  </a:lnTo>
                  <a:lnTo>
                    <a:pt x="307" y="22"/>
                  </a:lnTo>
                  <a:lnTo>
                    <a:pt x="301" y="14"/>
                  </a:lnTo>
                  <a:lnTo>
                    <a:pt x="301" y="14"/>
                  </a:lnTo>
                  <a:lnTo>
                    <a:pt x="292" y="9"/>
                  </a:lnTo>
                  <a:lnTo>
                    <a:pt x="283" y="3"/>
                  </a:lnTo>
                  <a:lnTo>
                    <a:pt x="273" y="1"/>
                  </a:lnTo>
                  <a:lnTo>
                    <a:pt x="263"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Freeform 8"/>
            <p:cNvSpPr>
              <a:spLocks/>
            </p:cNvSpPr>
            <p:nvPr userDrawn="1"/>
          </p:nvSpPr>
          <p:spPr bwMode="auto">
            <a:xfrm>
              <a:off x="264" y="327"/>
              <a:ext cx="79" cy="57"/>
            </a:xfrm>
            <a:custGeom>
              <a:avLst/>
              <a:gdLst>
                <a:gd name="T0" fmla="*/ 263 w 316"/>
                <a:gd name="T1" fmla="*/ 0 h 225"/>
                <a:gd name="T2" fmla="*/ 263 w 316"/>
                <a:gd name="T3" fmla="*/ 0 h 225"/>
                <a:gd name="T4" fmla="*/ 253 w 316"/>
                <a:gd name="T5" fmla="*/ 1 h 225"/>
                <a:gd name="T6" fmla="*/ 244 w 316"/>
                <a:gd name="T7" fmla="*/ 3 h 225"/>
                <a:gd name="T8" fmla="*/ 234 w 316"/>
                <a:gd name="T9" fmla="*/ 9 h 225"/>
                <a:gd name="T10" fmla="*/ 226 w 316"/>
                <a:gd name="T11" fmla="*/ 14 h 225"/>
                <a:gd name="T12" fmla="*/ 226 w 316"/>
                <a:gd name="T13" fmla="*/ 14 h 225"/>
                <a:gd name="T14" fmla="*/ 204 w 316"/>
                <a:gd name="T15" fmla="*/ 33 h 225"/>
                <a:gd name="T16" fmla="*/ 182 w 316"/>
                <a:gd name="T17" fmla="*/ 50 h 225"/>
                <a:gd name="T18" fmla="*/ 159 w 316"/>
                <a:gd name="T19" fmla="*/ 67 h 225"/>
                <a:gd name="T20" fmla="*/ 136 w 316"/>
                <a:gd name="T21" fmla="*/ 82 h 225"/>
                <a:gd name="T22" fmla="*/ 111 w 316"/>
                <a:gd name="T23" fmla="*/ 96 h 225"/>
                <a:gd name="T24" fmla="*/ 86 w 316"/>
                <a:gd name="T25" fmla="*/ 109 h 225"/>
                <a:gd name="T26" fmla="*/ 60 w 316"/>
                <a:gd name="T27" fmla="*/ 120 h 225"/>
                <a:gd name="T28" fmla="*/ 33 w 316"/>
                <a:gd name="T29" fmla="*/ 131 h 225"/>
                <a:gd name="T30" fmla="*/ 33 w 316"/>
                <a:gd name="T31" fmla="*/ 131 h 225"/>
                <a:gd name="T32" fmla="*/ 24 w 316"/>
                <a:gd name="T33" fmla="*/ 136 h 225"/>
                <a:gd name="T34" fmla="*/ 15 w 316"/>
                <a:gd name="T35" fmla="*/ 142 h 225"/>
                <a:gd name="T36" fmla="*/ 9 w 316"/>
                <a:gd name="T37" fmla="*/ 149 h 225"/>
                <a:gd name="T38" fmla="*/ 4 w 316"/>
                <a:gd name="T39" fmla="*/ 158 h 225"/>
                <a:gd name="T40" fmla="*/ 1 w 316"/>
                <a:gd name="T41" fmla="*/ 166 h 225"/>
                <a:gd name="T42" fmla="*/ 0 w 316"/>
                <a:gd name="T43" fmla="*/ 175 h 225"/>
                <a:gd name="T44" fmla="*/ 1 w 316"/>
                <a:gd name="T45" fmla="*/ 185 h 225"/>
                <a:gd name="T46" fmla="*/ 3 w 316"/>
                <a:gd name="T47" fmla="*/ 195 h 225"/>
                <a:gd name="T48" fmla="*/ 3 w 316"/>
                <a:gd name="T49" fmla="*/ 195 h 225"/>
                <a:gd name="T50" fmla="*/ 7 w 316"/>
                <a:gd name="T51" fmla="*/ 201 h 225"/>
                <a:gd name="T52" fmla="*/ 12 w 316"/>
                <a:gd name="T53" fmla="*/ 208 h 225"/>
                <a:gd name="T54" fmla="*/ 18 w 316"/>
                <a:gd name="T55" fmla="*/ 212 h 225"/>
                <a:gd name="T56" fmla="*/ 23 w 316"/>
                <a:gd name="T57" fmla="*/ 217 h 225"/>
                <a:gd name="T58" fmla="*/ 30 w 316"/>
                <a:gd name="T59" fmla="*/ 221 h 225"/>
                <a:gd name="T60" fmla="*/ 37 w 316"/>
                <a:gd name="T61" fmla="*/ 223 h 225"/>
                <a:gd name="T62" fmla="*/ 45 w 316"/>
                <a:gd name="T63" fmla="*/ 225 h 225"/>
                <a:gd name="T64" fmla="*/ 53 w 316"/>
                <a:gd name="T65" fmla="*/ 225 h 225"/>
                <a:gd name="T66" fmla="*/ 53 w 316"/>
                <a:gd name="T67" fmla="*/ 225 h 225"/>
                <a:gd name="T68" fmla="*/ 63 w 316"/>
                <a:gd name="T69" fmla="*/ 224 h 225"/>
                <a:gd name="T70" fmla="*/ 71 w 316"/>
                <a:gd name="T71" fmla="*/ 222 h 225"/>
                <a:gd name="T72" fmla="*/ 71 w 316"/>
                <a:gd name="T73" fmla="*/ 222 h 225"/>
                <a:gd name="T74" fmla="*/ 103 w 316"/>
                <a:gd name="T75" fmla="*/ 210 h 225"/>
                <a:gd name="T76" fmla="*/ 135 w 316"/>
                <a:gd name="T77" fmla="*/ 196 h 225"/>
                <a:gd name="T78" fmla="*/ 165 w 316"/>
                <a:gd name="T79" fmla="*/ 181 h 225"/>
                <a:gd name="T80" fmla="*/ 194 w 316"/>
                <a:gd name="T81" fmla="*/ 164 h 225"/>
                <a:gd name="T82" fmla="*/ 222 w 316"/>
                <a:gd name="T83" fmla="*/ 146 h 225"/>
                <a:gd name="T84" fmla="*/ 249 w 316"/>
                <a:gd name="T85" fmla="*/ 126 h 225"/>
                <a:gd name="T86" fmla="*/ 275 w 316"/>
                <a:gd name="T87" fmla="*/ 105 h 225"/>
                <a:gd name="T88" fmla="*/ 301 w 316"/>
                <a:gd name="T89" fmla="*/ 83 h 225"/>
                <a:gd name="T90" fmla="*/ 301 w 316"/>
                <a:gd name="T91" fmla="*/ 83 h 225"/>
                <a:gd name="T92" fmla="*/ 307 w 316"/>
                <a:gd name="T93" fmla="*/ 76 h 225"/>
                <a:gd name="T94" fmla="*/ 312 w 316"/>
                <a:gd name="T95" fmla="*/ 68 h 225"/>
                <a:gd name="T96" fmla="*/ 315 w 316"/>
                <a:gd name="T97" fmla="*/ 58 h 225"/>
                <a:gd name="T98" fmla="*/ 316 w 316"/>
                <a:gd name="T99" fmla="*/ 49 h 225"/>
                <a:gd name="T100" fmla="*/ 315 w 316"/>
                <a:gd name="T101" fmla="*/ 39 h 225"/>
                <a:gd name="T102" fmla="*/ 312 w 316"/>
                <a:gd name="T103" fmla="*/ 31 h 225"/>
                <a:gd name="T104" fmla="*/ 307 w 316"/>
                <a:gd name="T105" fmla="*/ 22 h 225"/>
                <a:gd name="T106" fmla="*/ 301 w 316"/>
                <a:gd name="T107" fmla="*/ 14 h 225"/>
                <a:gd name="T108" fmla="*/ 301 w 316"/>
                <a:gd name="T109" fmla="*/ 14 h 225"/>
                <a:gd name="T110" fmla="*/ 292 w 316"/>
                <a:gd name="T111" fmla="*/ 9 h 225"/>
                <a:gd name="T112" fmla="*/ 283 w 316"/>
                <a:gd name="T113" fmla="*/ 3 h 225"/>
                <a:gd name="T114" fmla="*/ 273 w 316"/>
                <a:gd name="T115" fmla="*/ 1 h 225"/>
                <a:gd name="T116" fmla="*/ 263 w 316"/>
                <a:gd name="T1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25">
                  <a:moveTo>
                    <a:pt x="263" y="0"/>
                  </a:moveTo>
                  <a:lnTo>
                    <a:pt x="263" y="0"/>
                  </a:lnTo>
                  <a:lnTo>
                    <a:pt x="253" y="1"/>
                  </a:lnTo>
                  <a:lnTo>
                    <a:pt x="244" y="3"/>
                  </a:lnTo>
                  <a:lnTo>
                    <a:pt x="234" y="9"/>
                  </a:lnTo>
                  <a:lnTo>
                    <a:pt x="226" y="14"/>
                  </a:lnTo>
                  <a:lnTo>
                    <a:pt x="226" y="14"/>
                  </a:lnTo>
                  <a:lnTo>
                    <a:pt x="204" y="33"/>
                  </a:lnTo>
                  <a:lnTo>
                    <a:pt x="182" y="50"/>
                  </a:lnTo>
                  <a:lnTo>
                    <a:pt x="159" y="67"/>
                  </a:lnTo>
                  <a:lnTo>
                    <a:pt x="136" y="82"/>
                  </a:lnTo>
                  <a:lnTo>
                    <a:pt x="111" y="96"/>
                  </a:lnTo>
                  <a:lnTo>
                    <a:pt x="86" y="109"/>
                  </a:lnTo>
                  <a:lnTo>
                    <a:pt x="60" y="120"/>
                  </a:lnTo>
                  <a:lnTo>
                    <a:pt x="33" y="131"/>
                  </a:lnTo>
                  <a:lnTo>
                    <a:pt x="33" y="131"/>
                  </a:lnTo>
                  <a:lnTo>
                    <a:pt x="24" y="136"/>
                  </a:lnTo>
                  <a:lnTo>
                    <a:pt x="15" y="142"/>
                  </a:lnTo>
                  <a:lnTo>
                    <a:pt x="9" y="149"/>
                  </a:lnTo>
                  <a:lnTo>
                    <a:pt x="4" y="158"/>
                  </a:lnTo>
                  <a:lnTo>
                    <a:pt x="1" y="166"/>
                  </a:lnTo>
                  <a:lnTo>
                    <a:pt x="0" y="175"/>
                  </a:lnTo>
                  <a:lnTo>
                    <a:pt x="1" y="185"/>
                  </a:lnTo>
                  <a:lnTo>
                    <a:pt x="3" y="195"/>
                  </a:lnTo>
                  <a:lnTo>
                    <a:pt x="3" y="195"/>
                  </a:lnTo>
                  <a:lnTo>
                    <a:pt x="7" y="201"/>
                  </a:lnTo>
                  <a:lnTo>
                    <a:pt x="12" y="208"/>
                  </a:lnTo>
                  <a:lnTo>
                    <a:pt x="18" y="212"/>
                  </a:lnTo>
                  <a:lnTo>
                    <a:pt x="23" y="217"/>
                  </a:lnTo>
                  <a:lnTo>
                    <a:pt x="30" y="221"/>
                  </a:lnTo>
                  <a:lnTo>
                    <a:pt x="37" y="223"/>
                  </a:lnTo>
                  <a:lnTo>
                    <a:pt x="45" y="225"/>
                  </a:lnTo>
                  <a:lnTo>
                    <a:pt x="53" y="225"/>
                  </a:lnTo>
                  <a:lnTo>
                    <a:pt x="53" y="225"/>
                  </a:lnTo>
                  <a:lnTo>
                    <a:pt x="63" y="224"/>
                  </a:lnTo>
                  <a:lnTo>
                    <a:pt x="71" y="222"/>
                  </a:lnTo>
                  <a:lnTo>
                    <a:pt x="71" y="222"/>
                  </a:lnTo>
                  <a:lnTo>
                    <a:pt x="103" y="210"/>
                  </a:lnTo>
                  <a:lnTo>
                    <a:pt x="135" y="196"/>
                  </a:lnTo>
                  <a:lnTo>
                    <a:pt x="165" y="181"/>
                  </a:lnTo>
                  <a:lnTo>
                    <a:pt x="194" y="164"/>
                  </a:lnTo>
                  <a:lnTo>
                    <a:pt x="222" y="146"/>
                  </a:lnTo>
                  <a:lnTo>
                    <a:pt x="249" y="126"/>
                  </a:lnTo>
                  <a:lnTo>
                    <a:pt x="275" y="105"/>
                  </a:lnTo>
                  <a:lnTo>
                    <a:pt x="301" y="83"/>
                  </a:lnTo>
                  <a:lnTo>
                    <a:pt x="301" y="83"/>
                  </a:lnTo>
                  <a:lnTo>
                    <a:pt x="307" y="76"/>
                  </a:lnTo>
                  <a:lnTo>
                    <a:pt x="312" y="68"/>
                  </a:lnTo>
                  <a:lnTo>
                    <a:pt x="315" y="58"/>
                  </a:lnTo>
                  <a:lnTo>
                    <a:pt x="316" y="49"/>
                  </a:lnTo>
                  <a:lnTo>
                    <a:pt x="315" y="39"/>
                  </a:lnTo>
                  <a:lnTo>
                    <a:pt x="312" y="31"/>
                  </a:lnTo>
                  <a:lnTo>
                    <a:pt x="307" y="22"/>
                  </a:lnTo>
                  <a:lnTo>
                    <a:pt x="301" y="14"/>
                  </a:lnTo>
                  <a:lnTo>
                    <a:pt x="301" y="14"/>
                  </a:lnTo>
                  <a:lnTo>
                    <a:pt x="292" y="9"/>
                  </a:lnTo>
                  <a:lnTo>
                    <a:pt x="283" y="3"/>
                  </a:lnTo>
                  <a:lnTo>
                    <a:pt x="273" y="1"/>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auto">
            <a:xfrm>
              <a:off x="32" y="51"/>
              <a:ext cx="376" cy="375"/>
            </a:xfrm>
            <a:custGeom>
              <a:avLst/>
              <a:gdLst>
                <a:gd name="T0" fmla="*/ 381 w 1504"/>
                <a:gd name="T1" fmla="*/ 1043 h 1500"/>
                <a:gd name="T2" fmla="*/ 307 w 1504"/>
                <a:gd name="T3" fmla="*/ 935 h 1500"/>
                <a:gd name="T4" fmla="*/ 269 w 1504"/>
                <a:gd name="T5" fmla="*/ 811 h 1500"/>
                <a:gd name="T6" fmla="*/ 269 w 1504"/>
                <a:gd name="T7" fmla="*/ 685 h 1500"/>
                <a:gd name="T8" fmla="*/ 290 w 1504"/>
                <a:gd name="T9" fmla="*/ 604 h 1500"/>
                <a:gd name="T10" fmla="*/ 389 w 1504"/>
                <a:gd name="T11" fmla="*/ 449 h 1500"/>
                <a:gd name="T12" fmla="*/ 572 w 1504"/>
                <a:gd name="T13" fmla="*/ 332 h 1500"/>
                <a:gd name="T14" fmla="*/ 648 w 1504"/>
                <a:gd name="T15" fmla="*/ 256 h 1500"/>
                <a:gd name="T16" fmla="*/ 634 w 1504"/>
                <a:gd name="T17" fmla="*/ 152 h 1500"/>
                <a:gd name="T18" fmla="*/ 527 w 1504"/>
                <a:gd name="T19" fmla="*/ 96 h 1500"/>
                <a:gd name="T20" fmla="*/ 307 w 1504"/>
                <a:gd name="T21" fmla="*/ 190 h 1500"/>
                <a:gd name="T22" fmla="*/ 94 w 1504"/>
                <a:gd name="T23" fmla="*/ 414 h 1500"/>
                <a:gd name="T24" fmla="*/ 39 w 1504"/>
                <a:gd name="T25" fmla="*/ 530 h 1500"/>
                <a:gd name="T26" fmla="*/ 7 w 1504"/>
                <a:gd name="T27" fmla="*/ 663 h 1500"/>
                <a:gd name="T28" fmla="*/ 3 w 1504"/>
                <a:gd name="T29" fmla="*/ 812 h 1500"/>
                <a:gd name="T30" fmla="*/ 31 w 1504"/>
                <a:gd name="T31" fmla="*/ 947 h 1500"/>
                <a:gd name="T32" fmla="*/ 87 w 1504"/>
                <a:gd name="T33" fmla="*/ 1074 h 1500"/>
                <a:gd name="T34" fmla="*/ 279 w 1504"/>
                <a:gd name="T35" fmla="*/ 1290 h 1500"/>
                <a:gd name="T36" fmla="*/ 128 w 1504"/>
                <a:gd name="T37" fmla="*/ 1470 h 1500"/>
                <a:gd name="T38" fmla="*/ 542 w 1504"/>
                <a:gd name="T39" fmla="*/ 1500 h 1500"/>
                <a:gd name="T40" fmla="*/ 670 w 1504"/>
                <a:gd name="T41" fmla="*/ 1437 h 1500"/>
                <a:gd name="T42" fmla="*/ 694 w 1504"/>
                <a:gd name="T43" fmla="*/ 1019 h 1500"/>
                <a:gd name="T44" fmla="*/ 630 w 1504"/>
                <a:gd name="T45" fmla="*/ 976 h 1500"/>
                <a:gd name="T46" fmla="*/ 1501 w 1504"/>
                <a:gd name="T47" fmla="*/ 688 h 1500"/>
                <a:gd name="T48" fmla="*/ 1472 w 1504"/>
                <a:gd name="T49" fmla="*/ 548 h 1500"/>
                <a:gd name="T50" fmla="*/ 1415 w 1504"/>
                <a:gd name="T51" fmla="*/ 422 h 1500"/>
                <a:gd name="T52" fmla="*/ 1343 w 1504"/>
                <a:gd name="T53" fmla="*/ 102 h 1500"/>
                <a:gd name="T54" fmla="*/ 1366 w 1504"/>
                <a:gd name="T55" fmla="*/ 18 h 1500"/>
                <a:gd name="T56" fmla="*/ 930 w 1504"/>
                <a:gd name="T57" fmla="*/ 3 h 1500"/>
                <a:gd name="T58" fmla="*/ 818 w 1504"/>
                <a:gd name="T59" fmla="*/ 89 h 1500"/>
                <a:gd name="T60" fmla="*/ 815 w 1504"/>
                <a:gd name="T61" fmla="*/ 502 h 1500"/>
                <a:gd name="T62" fmla="*/ 894 w 1504"/>
                <a:gd name="T63" fmla="*/ 514 h 1500"/>
                <a:gd name="T64" fmla="*/ 1123 w 1504"/>
                <a:gd name="T65" fmla="*/ 458 h 1500"/>
                <a:gd name="T66" fmla="*/ 1187 w 1504"/>
                <a:gd name="T67" fmla="*/ 546 h 1500"/>
                <a:gd name="T68" fmla="*/ 1233 w 1504"/>
                <a:gd name="T69" fmla="*/ 675 h 1500"/>
                <a:gd name="T70" fmla="*/ 1237 w 1504"/>
                <a:gd name="T71" fmla="*/ 795 h 1500"/>
                <a:gd name="T72" fmla="*/ 1213 w 1504"/>
                <a:gd name="T73" fmla="*/ 896 h 1500"/>
                <a:gd name="T74" fmla="*/ 1115 w 1504"/>
                <a:gd name="T75" fmla="*/ 1053 h 1500"/>
                <a:gd name="T76" fmla="*/ 932 w 1504"/>
                <a:gd name="T77" fmla="*/ 1168 h 1500"/>
                <a:gd name="T78" fmla="*/ 856 w 1504"/>
                <a:gd name="T79" fmla="*/ 1244 h 1500"/>
                <a:gd name="T80" fmla="*/ 870 w 1504"/>
                <a:gd name="T81" fmla="*/ 1348 h 1500"/>
                <a:gd name="T82" fmla="*/ 977 w 1504"/>
                <a:gd name="T83" fmla="*/ 1404 h 1500"/>
                <a:gd name="T84" fmla="*/ 1197 w 1504"/>
                <a:gd name="T85" fmla="*/ 1310 h 1500"/>
                <a:gd name="T86" fmla="*/ 1410 w 1504"/>
                <a:gd name="T87" fmla="*/ 1086 h 1500"/>
                <a:gd name="T88" fmla="*/ 1466 w 1504"/>
                <a:gd name="T89" fmla="*/ 969 h 1500"/>
                <a:gd name="T90" fmla="*/ 1497 w 1504"/>
                <a:gd name="T91" fmla="*/ 834 h 1500"/>
                <a:gd name="T92" fmla="*/ 301 w 1504"/>
                <a:gd name="T93" fmla="*/ 290 h 1500"/>
                <a:gd name="T94" fmla="*/ 524 w 1504"/>
                <a:gd name="T95" fmla="*/ 170 h 1500"/>
                <a:gd name="T96" fmla="*/ 575 w 1504"/>
                <a:gd name="T97" fmla="*/ 229 h 1500"/>
                <a:gd name="T98" fmla="*/ 440 w 1504"/>
                <a:gd name="T99" fmla="*/ 313 h 1500"/>
                <a:gd name="T100" fmla="*/ 303 w 1504"/>
                <a:gd name="T101" fmla="*/ 394 h 1500"/>
                <a:gd name="T102" fmla="*/ 263 w 1504"/>
                <a:gd name="T103" fmla="*/ 328 h 1500"/>
                <a:gd name="T104" fmla="*/ 1093 w 1504"/>
                <a:gd name="T105" fmla="*/ 1286 h 1500"/>
                <a:gd name="T106" fmla="*/ 943 w 1504"/>
                <a:gd name="T107" fmla="*/ 1316 h 1500"/>
                <a:gd name="T108" fmla="*/ 952 w 1504"/>
                <a:gd name="T109" fmla="*/ 1241 h 1500"/>
                <a:gd name="T110" fmla="*/ 1154 w 1504"/>
                <a:gd name="T111" fmla="*/ 1119 h 1500"/>
                <a:gd name="T112" fmla="*/ 1229 w 1504"/>
                <a:gd name="T113" fmla="*/ 11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4" h="1500">
                  <a:moveTo>
                    <a:pt x="588" y="1004"/>
                  </a:moveTo>
                  <a:lnTo>
                    <a:pt x="467" y="1115"/>
                  </a:lnTo>
                  <a:lnTo>
                    <a:pt x="467" y="1115"/>
                  </a:lnTo>
                  <a:lnTo>
                    <a:pt x="450" y="1103"/>
                  </a:lnTo>
                  <a:lnTo>
                    <a:pt x="432" y="1090"/>
                  </a:lnTo>
                  <a:lnTo>
                    <a:pt x="417" y="1077"/>
                  </a:lnTo>
                  <a:lnTo>
                    <a:pt x="400" y="1062"/>
                  </a:lnTo>
                  <a:lnTo>
                    <a:pt x="400" y="1062"/>
                  </a:lnTo>
                  <a:lnTo>
                    <a:pt x="381" y="1043"/>
                  </a:lnTo>
                  <a:lnTo>
                    <a:pt x="381" y="1043"/>
                  </a:lnTo>
                  <a:lnTo>
                    <a:pt x="370" y="1030"/>
                  </a:lnTo>
                  <a:lnTo>
                    <a:pt x="359" y="1016"/>
                  </a:lnTo>
                  <a:lnTo>
                    <a:pt x="359" y="1016"/>
                  </a:lnTo>
                  <a:lnTo>
                    <a:pt x="341" y="993"/>
                  </a:lnTo>
                  <a:lnTo>
                    <a:pt x="341" y="993"/>
                  </a:lnTo>
                  <a:lnTo>
                    <a:pt x="328" y="974"/>
                  </a:lnTo>
                  <a:lnTo>
                    <a:pt x="316" y="954"/>
                  </a:lnTo>
                  <a:lnTo>
                    <a:pt x="316" y="954"/>
                  </a:lnTo>
                  <a:lnTo>
                    <a:pt x="307" y="935"/>
                  </a:lnTo>
                  <a:lnTo>
                    <a:pt x="307" y="935"/>
                  </a:lnTo>
                  <a:lnTo>
                    <a:pt x="297" y="914"/>
                  </a:lnTo>
                  <a:lnTo>
                    <a:pt x="289" y="891"/>
                  </a:lnTo>
                  <a:lnTo>
                    <a:pt x="289" y="891"/>
                  </a:lnTo>
                  <a:lnTo>
                    <a:pt x="284" y="882"/>
                  </a:lnTo>
                  <a:lnTo>
                    <a:pt x="284" y="882"/>
                  </a:lnTo>
                  <a:lnTo>
                    <a:pt x="276" y="854"/>
                  </a:lnTo>
                  <a:lnTo>
                    <a:pt x="271" y="826"/>
                  </a:lnTo>
                  <a:lnTo>
                    <a:pt x="271" y="826"/>
                  </a:lnTo>
                  <a:lnTo>
                    <a:pt x="269" y="811"/>
                  </a:lnTo>
                  <a:lnTo>
                    <a:pt x="269" y="811"/>
                  </a:lnTo>
                  <a:lnTo>
                    <a:pt x="264" y="780"/>
                  </a:lnTo>
                  <a:lnTo>
                    <a:pt x="263" y="766"/>
                  </a:lnTo>
                  <a:lnTo>
                    <a:pt x="263" y="751"/>
                  </a:lnTo>
                  <a:lnTo>
                    <a:pt x="263" y="751"/>
                  </a:lnTo>
                  <a:lnTo>
                    <a:pt x="263" y="748"/>
                  </a:lnTo>
                  <a:lnTo>
                    <a:pt x="263" y="748"/>
                  </a:lnTo>
                  <a:lnTo>
                    <a:pt x="264" y="726"/>
                  </a:lnTo>
                  <a:lnTo>
                    <a:pt x="265" y="705"/>
                  </a:lnTo>
                  <a:lnTo>
                    <a:pt x="265" y="705"/>
                  </a:lnTo>
                  <a:lnTo>
                    <a:pt x="269" y="685"/>
                  </a:lnTo>
                  <a:lnTo>
                    <a:pt x="269" y="685"/>
                  </a:lnTo>
                  <a:lnTo>
                    <a:pt x="273" y="661"/>
                  </a:lnTo>
                  <a:lnTo>
                    <a:pt x="273" y="661"/>
                  </a:lnTo>
                  <a:lnTo>
                    <a:pt x="278" y="643"/>
                  </a:lnTo>
                  <a:lnTo>
                    <a:pt x="278" y="643"/>
                  </a:lnTo>
                  <a:lnTo>
                    <a:pt x="281" y="630"/>
                  </a:lnTo>
                  <a:lnTo>
                    <a:pt x="285" y="616"/>
                  </a:lnTo>
                  <a:lnTo>
                    <a:pt x="285" y="616"/>
                  </a:lnTo>
                  <a:lnTo>
                    <a:pt x="290" y="604"/>
                  </a:lnTo>
                  <a:lnTo>
                    <a:pt x="290" y="604"/>
                  </a:lnTo>
                  <a:lnTo>
                    <a:pt x="296" y="589"/>
                  </a:lnTo>
                  <a:lnTo>
                    <a:pt x="303" y="573"/>
                  </a:lnTo>
                  <a:lnTo>
                    <a:pt x="303" y="573"/>
                  </a:lnTo>
                  <a:lnTo>
                    <a:pt x="313" y="554"/>
                  </a:lnTo>
                  <a:lnTo>
                    <a:pt x="323" y="535"/>
                  </a:lnTo>
                  <a:lnTo>
                    <a:pt x="335" y="516"/>
                  </a:lnTo>
                  <a:lnTo>
                    <a:pt x="347" y="499"/>
                  </a:lnTo>
                  <a:lnTo>
                    <a:pt x="360" y="481"/>
                  </a:lnTo>
                  <a:lnTo>
                    <a:pt x="374" y="464"/>
                  </a:lnTo>
                  <a:lnTo>
                    <a:pt x="389" y="449"/>
                  </a:lnTo>
                  <a:lnTo>
                    <a:pt x="406" y="432"/>
                  </a:lnTo>
                  <a:lnTo>
                    <a:pt x="406" y="432"/>
                  </a:lnTo>
                  <a:lnTo>
                    <a:pt x="425" y="417"/>
                  </a:lnTo>
                  <a:lnTo>
                    <a:pt x="443" y="402"/>
                  </a:lnTo>
                  <a:lnTo>
                    <a:pt x="463" y="387"/>
                  </a:lnTo>
                  <a:lnTo>
                    <a:pt x="483" y="374"/>
                  </a:lnTo>
                  <a:lnTo>
                    <a:pt x="505" y="362"/>
                  </a:lnTo>
                  <a:lnTo>
                    <a:pt x="525" y="351"/>
                  </a:lnTo>
                  <a:lnTo>
                    <a:pt x="549" y="341"/>
                  </a:lnTo>
                  <a:lnTo>
                    <a:pt x="572" y="332"/>
                  </a:lnTo>
                  <a:lnTo>
                    <a:pt x="572" y="332"/>
                  </a:lnTo>
                  <a:lnTo>
                    <a:pt x="584" y="327"/>
                  </a:lnTo>
                  <a:lnTo>
                    <a:pt x="595" y="321"/>
                  </a:lnTo>
                  <a:lnTo>
                    <a:pt x="606" y="314"/>
                  </a:lnTo>
                  <a:lnTo>
                    <a:pt x="615" y="305"/>
                  </a:lnTo>
                  <a:lnTo>
                    <a:pt x="624" y="298"/>
                  </a:lnTo>
                  <a:lnTo>
                    <a:pt x="632" y="288"/>
                  </a:lnTo>
                  <a:lnTo>
                    <a:pt x="638" y="278"/>
                  </a:lnTo>
                  <a:lnTo>
                    <a:pt x="644" y="267"/>
                  </a:lnTo>
                  <a:lnTo>
                    <a:pt x="648" y="256"/>
                  </a:lnTo>
                  <a:lnTo>
                    <a:pt x="652" y="245"/>
                  </a:lnTo>
                  <a:lnTo>
                    <a:pt x="654" y="233"/>
                  </a:lnTo>
                  <a:lnTo>
                    <a:pt x="655" y="222"/>
                  </a:lnTo>
                  <a:lnTo>
                    <a:pt x="655" y="210"/>
                  </a:lnTo>
                  <a:lnTo>
                    <a:pt x="653" y="198"/>
                  </a:lnTo>
                  <a:lnTo>
                    <a:pt x="651" y="186"/>
                  </a:lnTo>
                  <a:lnTo>
                    <a:pt x="646" y="174"/>
                  </a:lnTo>
                  <a:lnTo>
                    <a:pt x="646" y="174"/>
                  </a:lnTo>
                  <a:lnTo>
                    <a:pt x="641" y="163"/>
                  </a:lnTo>
                  <a:lnTo>
                    <a:pt x="634" y="152"/>
                  </a:lnTo>
                  <a:lnTo>
                    <a:pt x="626" y="142"/>
                  </a:lnTo>
                  <a:lnTo>
                    <a:pt x="618" y="133"/>
                  </a:lnTo>
                  <a:lnTo>
                    <a:pt x="608" y="126"/>
                  </a:lnTo>
                  <a:lnTo>
                    <a:pt x="598" y="118"/>
                  </a:lnTo>
                  <a:lnTo>
                    <a:pt x="587" y="112"/>
                  </a:lnTo>
                  <a:lnTo>
                    <a:pt x="576" y="107"/>
                  </a:lnTo>
                  <a:lnTo>
                    <a:pt x="564" y="103"/>
                  </a:lnTo>
                  <a:lnTo>
                    <a:pt x="552" y="100"/>
                  </a:lnTo>
                  <a:lnTo>
                    <a:pt x="539" y="97"/>
                  </a:lnTo>
                  <a:lnTo>
                    <a:pt x="527" y="96"/>
                  </a:lnTo>
                  <a:lnTo>
                    <a:pt x="513" y="97"/>
                  </a:lnTo>
                  <a:lnTo>
                    <a:pt x="500" y="98"/>
                  </a:lnTo>
                  <a:lnTo>
                    <a:pt x="488" y="102"/>
                  </a:lnTo>
                  <a:lnTo>
                    <a:pt x="475" y="105"/>
                  </a:lnTo>
                  <a:lnTo>
                    <a:pt x="475" y="105"/>
                  </a:lnTo>
                  <a:lnTo>
                    <a:pt x="439" y="119"/>
                  </a:lnTo>
                  <a:lnTo>
                    <a:pt x="405" y="135"/>
                  </a:lnTo>
                  <a:lnTo>
                    <a:pt x="371" y="152"/>
                  </a:lnTo>
                  <a:lnTo>
                    <a:pt x="339" y="171"/>
                  </a:lnTo>
                  <a:lnTo>
                    <a:pt x="307" y="190"/>
                  </a:lnTo>
                  <a:lnTo>
                    <a:pt x="276" y="212"/>
                  </a:lnTo>
                  <a:lnTo>
                    <a:pt x="247" y="235"/>
                  </a:lnTo>
                  <a:lnTo>
                    <a:pt x="219" y="260"/>
                  </a:lnTo>
                  <a:lnTo>
                    <a:pt x="219" y="260"/>
                  </a:lnTo>
                  <a:lnTo>
                    <a:pt x="195" y="283"/>
                  </a:lnTo>
                  <a:lnTo>
                    <a:pt x="172" y="309"/>
                  </a:lnTo>
                  <a:lnTo>
                    <a:pt x="150" y="334"/>
                  </a:lnTo>
                  <a:lnTo>
                    <a:pt x="131" y="360"/>
                  </a:lnTo>
                  <a:lnTo>
                    <a:pt x="112" y="386"/>
                  </a:lnTo>
                  <a:lnTo>
                    <a:pt x="94" y="414"/>
                  </a:lnTo>
                  <a:lnTo>
                    <a:pt x="78" y="442"/>
                  </a:lnTo>
                  <a:lnTo>
                    <a:pt x="64" y="470"/>
                  </a:lnTo>
                  <a:lnTo>
                    <a:pt x="64" y="470"/>
                  </a:lnTo>
                  <a:lnTo>
                    <a:pt x="61" y="474"/>
                  </a:lnTo>
                  <a:lnTo>
                    <a:pt x="61" y="474"/>
                  </a:lnTo>
                  <a:lnTo>
                    <a:pt x="60" y="476"/>
                  </a:lnTo>
                  <a:lnTo>
                    <a:pt x="60" y="476"/>
                  </a:lnTo>
                  <a:lnTo>
                    <a:pt x="49" y="502"/>
                  </a:lnTo>
                  <a:lnTo>
                    <a:pt x="39" y="530"/>
                  </a:lnTo>
                  <a:lnTo>
                    <a:pt x="39" y="530"/>
                  </a:lnTo>
                  <a:lnTo>
                    <a:pt x="34" y="543"/>
                  </a:lnTo>
                  <a:lnTo>
                    <a:pt x="34" y="543"/>
                  </a:lnTo>
                  <a:lnTo>
                    <a:pt x="26" y="568"/>
                  </a:lnTo>
                  <a:lnTo>
                    <a:pt x="20" y="594"/>
                  </a:lnTo>
                  <a:lnTo>
                    <a:pt x="20" y="594"/>
                  </a:lnTo>
                  <a:lnTo>
                    <a:pt x="15" y="611"/>
                  </a:lnTo>
                  <a:lnTo>
                    <a:pt x="15" y="611"/>
                  </a:lnTo>
                  <a:lnTo>
                    <a:pt x="10" y="637"/>
                  </a:lnTo>
                  <a:lnTo>
                    <a:pt x="7" y="663"/>
                  </a:lnTo>
                  <a:lnTo>
                    <a:pt x="7" y="663"/>
                  </a:lnTo>
                  <a:lnTo>
                    <a:pt x="3" y="679"/>
                  </a:lnTo>
                  <a:lnTo>
                    <a:pt x="3" y="679"/>
                  </a:lnTo>
                  <a:lnTo>
                    <a:pt x="1" y="714"/>
                  </a:lnTo>
                  <a:lnTo>
                    <a:pt x="0" y="751"/>
                  </a:lnTo>
                  <a:lnTo>
                    <a:pt x="0" y="751"/>
                  </a:lnTo>
                  <a:lnTo>
                    <a:pt x="0" y="755"/>
                  </a:lnTo>
                  <a:lnTo>
                    <a:pt x="0" y="755"/>
                  </a:lnTo>
                  <a:lnTo>
                    <a:pt x="1" y="783"/>
                  </a:lnTo>
                  <a:lnTo>
                    <a:pt x="3" y="812"/>
                  </a:lnTo>
                  <a:lnTo>
                    <a:pt x="3" y="812"/>
                  </a:lnTo>
                  <a:lnTo>
                    <a:pt x="5" y="832"/>
                  </a:lnTo>
                  <a:lnTo>
                    <a:pt x="5" y="832"/>
                  </a:lnTo>
                  <a:lnTo>
                    <a:pt x="9" y="853"/>
                  </a:lnTo>
                  <a:lnTo>
                    <a:pt x="12" y="875"/>
                  </a:lnTo>
                  <a:lnTo>
                    <a:pt x="12" y="875"/>
                  </a:lnTo>
                  <a:lnTo>
                    <a:pt x="16" y="894"/>
                  </a:lnTo>
                  <a:lnTo>
                    <a:pt x="16" y="894"/>
                  </a:lnTo>
                  <a:lnTo>
                    <a:pt x="23" y="921"/>
                  </a:lnTo>
                  <a:lnTo>
                    <a:pt x="31" y="947"/>
                  </a:lnTo>
                  <a:lnTo>
                    <a:pt x="31" y="947"/>
                  </a:lnTo>
                  <a:lnTo>
                    <a:pt x="32" y="953"/>
                  </a:lnTo>
                  <a:lnTo>
                    <a:pt x="32" y="953"/>
                  </a:lnTo>
                  <a:lnTo>
                    <a:pt x="43" y="984"/>
                  </a:lnTo>
                  <a:lnTo>
                    <a:pt x="56" y="1013"/>
                  </a:lnTo>
                  <a:lnTo>
                    <a:pt x="56" y="1013"/>
                  </a:lnTo>
                  <a:lnTo>
                    <a:pt x="58" y="1020"/>
                  </a:lnTo>
                  <a:lnTo>
                    <a:pt x="58" y="1020"/>
                  </a:lnTo>
                  <a:lnTo>
                    <a:pt x="71" y="1047"/>
                  </a:lnTo>
                  <a:lnTo>
                    <a:pt x="87" y="1074"/>
                  </a:lnTo>
                  <a:lnTo>
                    <a:pt x="87" y="1074"/>
                  </a:lnTo>
                  <a:lnTo>
                    <a:pt x="89" y="1078"/>
                  </a:lnTo>
                  <a:lnTo>
                    <a:pt x="89" y="1078"/>
                  </a:lnTo>
                  <a:lnTo>
                    <a:pt x="108" y="1108"/>
                  </a:lnTo>
                  <a:lnTo>
                    <a:pt x="127" y="1137"/>
                  </a:lnTo>
                  <a:lnTo>
                    <a:pt x="148" y="1165"/>
                  </a:lnTo>
                  <a:lnTo>
                    <a:pt x="171" y="1193"/>
                  </a:lnTo>
                  <a:lnTo>
                    <a:pt x="196" y="1219"/>
                  </a:lnTo>
                  <a:lnTo>
                    <a:pt x="222" y="1243"/>
                  </a:lnTo>
                  <a:lnTo>
                    <a:pt x="249" y="1267"/>
                  </a:lnTo>
                  <a:lnTo>
                    <a:pt x="279" y="1290"/>
                  </a:lnTo>
                  <a:lnTo>
                    <a:pt x="160" y="1398"/>
                  </a:lnTo>
                  <a:lnTo>
                    <a:pt x="160" y="1398"/>
                  </a:lnTo>
                  <a:lnTo>
                    <a:pt x="150" y="1409"/>
                  </a:lnTo>
                  <a:lnTo>
                    <a:pt x="142" y="1419"/>
                  </a:lnTo>
                  <a:lnTo>
                    <a:pt x="135" y="1429"/>
                  </a:lnTo>
                  <a:lnTo>
                    <a:pt x="131" y="1438"/>
                  </a:lnTo>
                  <a:lnTo>
                    <a:pt x="127" y="1446"/>
                  </a:lnTo>
                  <a:lnTo>
                    <a:pt x="126" y="1455"/>
                  </a:lnTo>
                  <a:lnTo>
                    <a:pt x="126" y="1463"/>
                  </a:lnTo>
                  <a:lnTo>
                    <a:pt x="128" y="1470"/>
                  </a:lnTo>
                  <a:lnTo>
                    <a:pt x="133" y="1477"/>
                  </a:lnTo>
                  <a:lnTo>
                    <a:pt x="138" y="1482"/>
                  </a:lnTo>
                  <a:lnTo>
                    <a:pt x="145" y="1488"/>
                  </a:lnTo>
                  <a:lnTo>
                    <a:pt x="155" y="1492"/>
                  </a:lnTo>
                  <a:lnTo>
                    <a:pt x="165" y="1496"/>
                  </a:lnTo>
                  <a:lnTo>
                    <a:pt x="177" y="1498"/>
                  </a:lnTo>
                  <a:lnTo>
                    <a:pt x="191" y="1499"/>
                  </a:lnTo>
                  <a:lnTo>
                    <a:pt x="206" y="1500"/>
                  </a:lnTo>
                  <a:lnTo>
                    <a:pt x="542" y="1500"/>
                  </a:lnTo>
                  <a:lnTo>
                    <a:pt x="542" y="1500"/>
                  </a:lnTo>
                  <a:lnTo>
                    <a:pt x="557" y="1499"/>
                  </a:lnTo>
                  <a:lnTo>
                    <a:pt x="573" y="1497"/>
                  </a:lnTo>
                  <a:lnTo>
                    <a:pt x="588" y="1493"/>
                  </a:lnTo>
                  <a:lnTo>
                    <a:pt x="602" y="1489"/>
                  </a:lnTo>
                  <a:lnTo>
                    <a:pt x="615" y="1482"/>
                  </a:lnTo>
                  <a:lnTo>
                    <a:pt x="629" y="1475"/>
                  </a:lnTo>
                  <a:lnTo>
                    <a:pt x="641" y="1467"/>
                  </a:lnTo>
                  <a:lnTo>
                    <a:pt x="652" y="1457"/>
                  </a:lnTo>
                  <a:lnTo>
                    <a:pt x="661" y="1447"/>
                  </a:lnTo>
                  <a:lnTo>
                    <a:pt x="670" y="1437"/>
                  </a:lnTo>
                  <a:lnTo>
                    <a:pt x="678" y="1425"/>
                  </a:lnTo>
                  <a:lnTo>
                    <a:pt x="685" y="1412"/>
                  </a:lnTo>
                  <a:lnTo>
                    <a:pt x="690" y="1399"/>
                  </a:lnTo>
                  <a:lnTo>
                    <a:pt x="694" y="1385"/>
                  </a:lnTo>
                  <a:lnTo>
                    <a:pt x="697" y="1371"/>
                  </a:lnTo>
                  <a:lnTo>
                    <a:pt x="698" y="1357"/>
                  </a:lnTo>
                  <a:lnTo>
                    <a:pt x="698" y="1046"/>
                  </a:lnTo>
                  <a:lnTo>
                    <a:pt x="698" y="1046"/>
                  </a:lnTo>
                  <a:lnTo>
                    <a:pt x="697" y="1032"/>
                  </a:lnTo>
                  <a:lnTo>
                    <a:pt x="694" y="1019"/>
                  </a:lnTo>
                  <a:lnTo>
                    <a:pt x="692" y="1008"/>
                  </a:lnTo>
                  <a:lnTo>
                    <a:pt x="689" y="998"/>
                  </a:lnTo>
                  <a:lnTo>
                    <a:pt x="683" y="990"/>
                  </a:lnTo>
                  <a:lnTo>
                    <a:pt x="678" y="984"/>
                  </a:lnTo>
                  <a:lnTo>
                    <a:pt x="672" y="978"/>
                  </a:lnTo>
                  <a:lnTo>
                    <a:pt x="665" y="975"/>
                  </a:lnTo>
                  <a:lnTo>
                    <a:pt x="657" y="973"/>
                  </a:lnTo>
                  <a:lnTo>
                    <a:pt x="648" y="972"/>
                  </a:lnTo>
                  <a:lnTo>
                    <a:pt x="640" y="973"/>
                  </a:lnTo>
                  <a:lnTo>
                    <a:pt x="630" y="976"/>
                  </a:lnTo>
                  <a:lnTo>
                    <a:pt x="620" y="980"/>
                  </a:lnTo>
                  <a:lnTo>
                    <a:pt x="610" y="987"/>
                  </a:lnTo>
                  <a:lnTo>
                    <a:pt x="599" y="995"/>
                  </a:lnTo>
                  <a:lnTo>
                    <a:pt x="588" y="1004"/>
                  </a:lnTo>
                  <a:lnTo>
                    <a:pt x="588" y="1004"/>
                  </a:lnTo>
                  <a:close/>
                  <a:moveTo>
                    <a:pt x="1504" y="746"/>
                  </a:moveTo>
                  <a:lnTo>
                    <a:pt x="1504" y="746"/>
                  </a:lnTo>
                  <a:lnTo>
                    <a:pt x="1503" y="717"/>
                  </a:lnTo>
                  <a:lnTo>
                    <a:pt x="1501" y="688"/>
                  </a:lnTo>
                  <a:lnTo>
                    <a:pt x="1501" y="688"/>
                  </a:lnTo>
                  <a:lnTo>
                    <a:pt x="1499" y="668"/>
                  </a:lnTo>
                  <a:lnTo>
                    <a:pt x="1499" y="668"/>
                  </a:lnTo>
                  <a:lnTo>
                    <a:pt x="1492" y="625"/>
                  </a:lnTo>
                  <a:lnTo>
                    <a:pt x="1492" y="625"/>
                  </a:lnTo>
                  <a:lnTo>
                    <a:pt x="1488" y="606"/>
                  </a:lnTo>
                  <a:lnTo>
                    <a:pt x="1488" y="606"/>
                  </a:lnTo>
                  <a:lnTo>
                    <a:pt x="1481" y="579"/>
                  </a:lnTo>
                  <a:lnTo>
                    <a:pt x="1472" y="551"/>
                  </a:lnTo>
                  <a:lnTo>
                    <a:pt x="1472" y="551"/>
                  </a:lnTo>
                  <a:lnTo>
                    <a:pt x="1472" y="548"/>
                  </a:lnTo>
                  <a:lnTo>
                    <a:pt x="1472" y="548"/>
                  </a:lnTo>
                  <a:lnTo>
                    <a:pt x="1460" y="516"/>
                  </a:lnTo>
                  <a:lnTo>
                    <a:pt x="1448" y="487"/>
                  </a:lnTo>
                  <a:lnTo>
                    <a:pt x="1446" y="481"/>
                  </a:lnTo>
                  <a:lnTo>
                    <a:pt x="1446" y="481"/>
                  </a:lnTo>
                  <a:lnTo>
                    <a:pt x="1432" y="453"/>
                  </a:lnTo>
                  <a:lnTo>
                    <a:pt x="1417" y="426"/>
                  </a:lnTo>
                  <a:lnTo>
                    <a:pt x="1417" y="426"/>
                  </a:lnTo>
                  <a:lnTo>
                    <a:pt x="1415" y="422"/>
                  </a:lnTo>
                  <a:lnTo>
                    <a:pt x="1415" y="422"/>
                  </a:lnTo>
                  <a:lnTo>
                    <a:pt x="1396" y="393"/>
                  </a:lnTo>
                  <a:lnTo>
                    <a:pt x="1377" y="363"/>
                  </a:lnTo>
                  <a:lnTo>
                    <a:pt x="1355" y="335"/>
                  </a:lnTo>
                  <a:lnTo>
                    <a:pt x="1332" y="307"/>
                  </a:lnTo>
                  <a:lnTo>
                    <a:pt x="1308" y="282"/>
                  </a:lnTo>
                  <a:lnTo>
                    <a:pt x="1281" y="257"/>
                  </a:lnTo>
                  <a:lnTo>
                    <a:pt x="1254" y="233"/>
                  </a:lnTo>
                  <a:lnTo>
                    <a:pt x="1225" y="211"/>
                  </a:lnTo>
                  <a:lnTo>
                    <a:pt x="1343" y="102"/>
                  </a:lnTo>
                  <a:lnTo>
                    <a:pt x="1343" y="102"/>
                  </a:lnTo>
                  <a:lnTo>
                    <a:pt x="1354" y="92"/>
                  </a:lnTo>
                  <a:lnTo>
                    <a:pt x="1362" y="81"/>
                  </a:lnTo>
                  <a:lnTo>
                    <a:pt x="1369" y="72"/>
                  </a:lnTo>
                  <a:lnTo>
                    <a:pt x="1373" y="62"/>
                  </a:lnTo>
                  <a:lnTo>
                    <a:pt x="1377" y="54"/>
                  </a:lnTo>
                  <a:lnTo>
                    <a:pt x="1378" y="45"/>
                  </a:lnTo>
                  <a:lnTo>
                    <a:pt x="1378" y="37"/>
                  </a:lnTo>
                  <a:lnTo>
                    <a:pt x="1376" y="31"/>
                  </a:lnTo>
                  <a:lnTo>
                    <a:pt x="1371" y="24"/>
                  </a:lnTo>
                  <a:lnTo>
                    <a:pt x="1366" y="18"/>
                  </a:lnTo>
                  <a:lnTo>
                    <a:pt x="1358" y="13"/>
                  </a:lnTo>
                  <a:lnTo>
                    <a:pt x="1349" y="9"/>
                  </a:lnTo>
                  <a:lnTo>
                    <a:pt x="1339" y="5"/>
                  </a:lnTo>
                  <a:lnTo>
                    <a:pt x="1326" y="2"/>
                  </a:lnTo>
                  <a:lnTo>
                    <a:pt x="1313" y="1"/>
                  </a:lnTo>
                  <a:lnTo>
                    <a:pt x="1298" y="0"/>
                  </a:lnTo>
                  <a:lnTo>
                    <a:pt x="962" y="0"/>
                  </a:lnTo>
                  <a:lnTo>
                    <a:pt x="962" y="0"/>
                  </a:lnTo>
                  <a:lnTo>
                    <a:pt x="946" y="1"/>
                  </a:lnTo>
                  <a:lnTo>
                    <a:pt x="930" y="3"/>
                  </a:lnTo>
                  <a:lnTo>
                    <a:pt x="916" y="7"/>
                  </a:lnTo>
                  <a:lnTo>
                    <a:pt x="902" y="12"/>
                  </a:lnTo>
                  <a:lnTo>
                    <a:pt x="887" y="18"/>
                  </a:lnTo>
                  <a:lnTo>
                    <a:pt x="875" y="25"/>
                  </a:lnTo>
                  <a:lnTo>
                    <a:pt x="863" y="33"/>
                  </a:lnTo>
                  <a:lnTo>
                    <a:pt x="852" y="43"/>
                  </a:lnTo>
                  <a:lnTo>
                    <a:pt x="843" y="53"/>
                  </a:lnTo>
                  <a:lnTo>
                    <a:pt x="834" y="63"/>
                  </a:lnTo>
                  <a:lnTo>
                    <a:pt x="825" y="75"/>
                  </a:lnTo>
                  <a:lnTo>
                    <a:pt x="818" y="89"/>
                  </a:lnTo>
                  <a:lnTo>
                    <a:pt x="814" y="102"/>
                  </a:lnTo>
                  <a:lnTo>
                    <a:pt x="810" y="115"/>
                  </a:lnTo>
                  <a:lnTo>
                    <a:pt x="807" y="129"/>
                  </a:lnTo>
                  <a:lnTo>
                    <a:pt x="806" y="143"/>
                  </a:lnTo>
                  <a:lnTo>
                    <a:pt x="806" y="454"/>
                  </a:lnTo>
                  <a:lnTo>
                    <a:pt x="806" y="454"/>
                  </a:lnTo>
                  <a:lnTo>
                    <a:pt x="807" y="468"/>
                  </a:lnTo>
                  <a:lnTo>
                    <a:pt x="808" y="481"/>
                  </a:lnTo>
                  <a:lnTo>
                    <a:pt x="812" y="492"/>
                  </a:lnTo>
                  <a:lnTo>
                    <a:pt x="815" y="502"/>
                  </a:lnTo>
                  <a:lnTo>
                    <a:pt x="819" y="510"/>
                  </a:lnTo>
                  <a:lnTo>
                    <a:pt x="825" y="518"/>
                  </a:lnTo>
                  <a:lnTo>
                    <a:pt x="832" y="522"/>
                  </a:lnTo>
                  <a:lnTo>
                    <a:pt x="839" y="526"/>
                  </a:lnTo>
                  <a:lnTo>
                    <a:pt x="847" y="528"/>
                  </a:lnTo>
                  <a:lnTo>
                    <a:pt x="855" y="528"/>
                  </a:lnTo>
                  <a:lnTo>
                    <a:pt x="864" y="527"/>
                  </a:lnTo>
                  <a:lnTo>
                    <a:pt x="873" y="524"/>
                  </a:lnTo>
                  <a:lnTo>
                    <a:pt x="884" y="520"/>
                  </a:lnTo>
                  <a:lnTo>
                    <a:pt x="894" y="514"/>
                  </a:lnTo>
                  <a:lnTo>
                    <a:pt x="905" y="505"/>
                  </a:lnTo>
                  <a:lnTo>
                    <a:pt x="916" y="497"/>
                  </a:lnTo>
                  <a:lnTo>
                    <a:pt x="1037" y="385"/>
                  </a:lnTo>
                  <a:lnTo>
                    <a:pt x="1037" y="385"/>
                  </a:lnTo>
                  <a:lnTo>
                    <a:pt x="1054" y="397"/>
                  </a:lnTo>
                  <a:lnTo>
                    <a:pt x="1071" y="410"/>
                  </a:lnTo>
                  <a:lnTo>
                    <a:pt x="1087" y="423"/>
                  </a:lnTo>
                  <a:lnTo>
                    <a:pt x="1102" y="437"/>
                  </a:lnTo>
                  <a:lnTo>
                    <a:pt x="1102" y="437"/>
                  </a:lnTo>
                  <a:lnTo>
                    <a:pt x="1123" y="458"/>
                  </a:lnTo>
                  <a:lnTo>
                    <a:pt x="1123" y="458"/>
                  </a:lnTo>
                  <a:lnTo>
                    <a:pt x="1134" y="470"/>
                  </a:lnTo>
                  <a:lnTo>
                    <a:pt x="1144" y="482"/>
                  </a:lnTo>
                  <a:lnTo>
                    <a:pt x="1144" y="482"/>
                  </a:lnTo>
                  <a:lnTo>
                    <a:pt x="1154" y="495"/>
                  </a:lnTo>
                  <a:lnTo>
                    <a:pt x="1163" y="508"/>
                  </a:lnTo>
                  <a:lnTo>
                    <a:pt x="1163" y="508"/>
                  </a:lnTo>
                  <a:lnTo>
                    <a:pt x="1176" y="526"/>
                  </a:lnTo>
                  <a:lnTo>
                    <a:pt x="1187" y="546"/>
                  </a:lnTo>
                  <a:lnTo>
                    <a:pt x="1187" y="546"/>
                  </a:lnTo>
                  <a:lnTo>
                    <a:pt x="1197" y="566"/>
                  </a:lnTo>
                  <a:lnTo>
                    <a:pt x="1197" y="566"/>
                  </a:lnTo>
                  <a:lnTo>
                    <a:pt x="1207" y="586"/>
                  </a:lnTo>
                  <a:lnTo>
                    <a:pt x="1215" y="609"/>
                  </a:lnTo>
                  <a:lnTo>
                    <a:pt x="1215" y="609"/>
                  </a:lnTo>
                  <a:lnTo>
                    <a:pt x="1219" y="618"/>
                  </a:lnTo>
                  <a:lnTo>
                    <a:pt x="1219" y="618"/>
                  </a:lnTo>
                  <a:lnTo>
                    <a:pt x="1228" y="647"/>
                  </a:lnTo>
                  <a:lnTo>
                    <a:pt x="1233" y="675"/>
                  </a:lnTo>
                  <a:lnTo>
                    <a:pt x="1233" y="675"/>
                  </a:lnTo>
                  <a:lnTo>
                    <a:pt x="1235" y="689"/>
                  </a:lnTo>
                  <a:lnTo>
                    <a:pt x="1235" y="689"/>
                  </a:lnTo>
                  <a:lnTo>
                    <a:pt x="1239" y="720"/>
                  </a:lnTo>
                  <a:lnTo>
                    <a:pt x="1240" y="735"/>
                  </a:lnTo>
                  <a:lnTo>
                    <a:pt x="1241" y="751"/>
                  </a:lnTo>
                  <a:lnTo>
                    <a:pt x="1241" y="751"/>
                  </a:lnTo>
                  <a:lnTo>
                    <a:pt x="1241" y="751"/>
                  </a:lnTo>
                  <a:lnTo>
                    <a:pt x="1240" y="772"/>
                  </a:lnTo>
                  <a:lnTo>
                    <a:pt x="1237" y="795"/>
                  </a:lnTo>
                  <a:lnTo>
                    <a:pt x="1237" y="795"/>
                  </a:lnTo>
                  <a:lnTo>
                    <a:pt x="1235" y="814"/>
                  </a:lnTo>
                  <a:lnTo>
                    <a:pt x="1235" y="814"/>
                  </a:lnTo>
                  <a:lnTo>
                    <a:pt x="1231" y="840"/>
                  </a:lnTo>
                  <a:lnTo>
                    <a:pt x="1231" y="840"/>
                  </a:lnTo>
                  <a:lnTo>
                    <a:pt x="1226" y="857"/>
                  </a:lnTo>
                  <a:lnTo>
                    <a:pt x="1226" y="857"/>
                  </a:lnTo>
                  <a:lnTo>
                    <a:pt x="1219" y="884"/>
                  </a:lnTo>
                  <a:lnTo>
                    <a:pt x="1219" y="884"/>
                  </a:lnTo>
                  <a:lnTo>
                    <a:pt x="1213" y="896"/>
                  </a:lnTo>
                  <a:lnTo>
                    <a:pt x="1213" y="896"/>
                  </a:lnTo>
                  <a:lnTo>
                    <a:pt x="1208" y="911"/>
                  </a:lnTo>
                  <a:lnTo>
                    <a:pt x="1201" y="927"/>
                  </a:lnTo>
                  <a:lnTo>
                    <a:pt x="1201" y="927"/>
                  </a:lnTo>
                  <a:lnTo>
                    <a:pt x="1191" y="946"/>
                  </a:lnTo>
                  <a:lnTo>
                    <a:pt x="1181" y="965"/>
                  </a:lnTo>
                  <a:lnTo>
                    <a:pt x="1169" y="984"/>
                  </a:lnTo>
                  <a:lnTo>
                    <a:pt x="1157" y="1001"/>
                  </a:lnTo>
                  <a:lnTo>
                    <a:pt x="1144" y="1019"/>
                  </a:lnTo>
                  <a:lnTo>
                    <a:pt x="1130" y="1036"/>
                  </a:lnTo>
                  <a:lnTo>
                    <a:pt x="1115" y="1053"/>
                  </a:lnTo>
                  <a:lnTo>
                    <a:pt x="1098" y="1068"/>
                  </a:lnTo>
                  <a:lnTo>
                    <a:pt x="1098" y="1068"/>
                  </a:lnTo>
                  <a:lnTo>
                    <a:pt x="1079" y="1084"/>
                  </a:lnTo>
                  <a:lnTo>
                    <a:pt x="1061" y="1098"/>
                  </a:lnTo>
                  <a:lnTo>
                    <a:pt x="1041" y="1113"/>
                  </a:lnTo>
                  <a:lnTo>
                    <a:pt x="1020" y="1126"/>
                  </a:lnTo>
                  <a:lnTo>
                    <a:pt x="999" y="1138"/>
                  </a:lnTo>
                  <a:lnTo>
                    <a:pt x="977" y="1149"/>
                  </a:lnTo>
                  <a:lnTo>
                    <a:pt x="955" y="1160"/>
                  </a:lnTo>
                  <a:lnTo>
                    <a:pt x="932" y="1168"/>
                  </a:lnTo>
                  <a:lnTo>
                    <a:pt x="932" y="1168"/>
                  </a:lnTo>
                  <a:lnTo>
                    <a:pt x="920" y="1174"/>
                  </a:lnTo>
                  <a:lnTo>
                    <a:pt x="908" y="1179"/>
                  </a:lnTo>
                  <a:lnTo>
                    <a:pt x="898" y="1187"/>
                  </a:lnTo>
                  <a:lnTo>
                    <a:pt x="889" y="1195"/>
                  </a:lnTo>
                  <a:lnTo>
                    <a:pt x="880" y="1204"/>
                  </a:lnTo>
                  <a:lnTo>
                    <a:pt x="872" y="1212"/>
                  </a:lnTo>
                  <a:lnTo>
                    <a:pt x="866" y="1222"/>
                  </a:lnTo>
                  <a:lnTo>
                    <a:pt x="860" y="1233"/>
                  </a:lnTo>
                  <a:lnTo>
                    <a:pt x="856" y="1244"/>
                  </a:lnTo>
                  <a:lnTo>
                    <a:pt x="852" y="1255"/>
                  </a:lnTo>
                  <a:lnTo>
                    <a:pt x="850" y="1267"/>
                  </a:lnTo>
                  <a:lnTo>
                    <a:pt x="849" y="1279"/>
                  </a:lnTo>
                  <a:lnTo>
                    <a:pt x="849" y="1291"/>
                  </a:lnTo>
                  <a:lnTo>
                    <a:pt x="850" y="1303"/>
                  </a:lnTo>
                  <a:lnTo>
                    <a:pt x="853" y="1314"/>
                  </a:lnTo>
                  <a:lnTo>
                    <a:pt x="858" y="1326"/>
                  </a:lnTo>
                  <a:lnTo>
                    <a:pt x="858" y="1326"/>
                  </a:lnTo>
                  <a:lnTo>
                    <a:pt x="863" y="1338"/>
                  </a:lnTo>
                  <a:lnTo>
                    <a:pt x="870" y="1348"/>
                  </a:lnTo>
                  <a:lnTo>
                    <a:pt x="878" y="1358"/>
                  </a:lnTo>
                  <a:lnTo>
                    <a:pt x="886" y="1367"/>
                  </a:lnTo>
                  <a:lnTo>
                    <a:pt x="896" y="1375"/>
                  </a:lnTo>
                  <a:lnTo>
                    <a:pt x="906" y="1382"/>
                  </a:lnTo>
                  <a:lnTo>
                    <a:pt x="917" y="1388"/>
                  </a:lnTo>
                  <a:lnTo>
                    <a:pt x="928" y="1394"/>
                  </a:lnTo>
                  <a:lnTo>
                    <a:pt x="940" y="1397"/>
                  </a:lnTo>
                  <a:lnTo>
                    <a:pt x="952" y="1400"/>
                  </a:lnTo>
                  <a:lnTo>
                    <a:pt x="964" y="1403"/>
                  </a:lnTo>
                  <a:lnTo>
                    <a:pt x="977" y="1404"/>
                  </a:lnTo>
                  <a:lnTo>
                    <a:pt x="991" y="1404"/>
                  </a:lnTo>
                  <a:lnTo>
                    <a:pt x="1004" y="1402"/>
                  </a:lnTo>
                  <a:lnTo>
                    <a:pt x="1016" y="1399"/>
                  </a:lnTo>
                  <a:lnTo>
                    <a:pt x="1029" y="1395"/>
                  </a:lnTo>
                  <a:lnTo>
                    <a:pt x="1029" y="1395"/>
                  </a:lnTo>
                  <a:lnTo>
                    <a:pt x="1064" y="1381"/>
                  </a:lnTo>
                  <a:lnTo>
                    <a:pt x="1099" y="1365"/>
                  </a:lnTo>
                  <a:lnTo>
                    <a:pt x="1132" y="1349"/>
                  </a:lnTo>
                  <a:lnTo>
                    <a:pt x="1165" y="1330"/>
                  </a:lnTo>
                  <a:lnTo>
                    <a:pt x="1197" y="1310"/>
                  </a:lnTo>
                  <a:lnTo>
                    <a:pt x="1226" y="1288"/>
                  </a:lnTo>
                  <a:lnTo>
                    <a:pt x="1256" y="1265"/>
                  </a:lnTo>
                  <a:lnTo>
                    <a:pt x="1285" y="1240"/>
                  </a:lnTo>
                  <a:lnTo>
                    <a:pt x="1285" y="1240"/>
                  </a:lnTo>
                  <a:lnTo>
                    <a:pt x="1309" y="1217"/>
                  </a:lnTo>
                  <a:lnTo>
                    <a:pt x="1332" y="1193"/>
                  </a:lnTo>
                  <a:lnTo>
                    <a:pt x="1354" y="1166"/>
                  </a:lnTo>
                  <a:lnTo>
                    <a:pt x="1373" y="1141"/>
                  </a:lnTo>
                  <a:lnTo>
                    <a:pt x="1392" y="1114"/>
                  </a:lnTo>
                  <a:lnTo>
                    <a:pt x="1410" y="1086"/>
                  </a:lnTo>
                  <a:lnTo>
                    <a:pt x="1425" y="1058"/>
                  </a:lnTo>
                  <a:lnTo>
                    <a:pt x="1440" y="1030"/>
                  </a:lnTo>
                  <a:lnTo>
                    <a:pt x="1440" y="1030"/>
                  </a:lnTo>
                  <a:lnTo>
                    <a:pt x="1441" y="1026"/>
                  </a:lnTo>
                  <a:lnTo>
                    <a:pt x="1441" y="1026"/>
                  </a:lnTo>
                  <a:lnTo>
                    <a:pt x="1443" y="1024"/>
                  </a:lnTo>
                  <a:lnTo>
                    <a:pt x="1443" y="1024"/>
                  </a:lnTo>
                  <a:lnTo>
                    <a:pt x="1455" y="997"/>
                  </a:lnTo>
                  <a:lnTo>
                    <a:pt x="1466" y="969"/>
                  </a:lnTo>
                  <a:lnTo>
                    <a:pt x="1466" y="969"/>
                  </a:lnTo>
                  <a:lnTo>
                    <a:pt x="1470" y="958"/>
                  </a:lnTo>
                  <a:lnTo>
                    <a:pt x="1470" y="958"/>
                  </a:lnTo>
                  <a:lnTo>
                    <a:pt x="1478" y="931"/>
                  </a:lnTo>
                  <a:lnTo>
                    <a:pt x="1484" y="904"/>
                  </a:lnTo>
                  <a:lnTo>
                    <a:pt x="1484" y="904"/>
                  </a:lnTo>
                  <a:lnTo>
                    <a:pt x="1489" y="889"/>
                  </a:lnTo>
                  <a:lnTo>
                    <a:pt x="1489" y="889"/>
                  </a:lnTo>
                  <a:lnTo>
                    <a:pt x="1494" y="862"/>
                  </a:lnTo>
                  <a:lnTo>
                    <a:pt x="1497" y="834"/>
                  </a:lnTo>
                  <a:lnTo>
                    <a:pt x="1497" y="834"/>
                  </a:lnTo>
                  <a:lnTo>
                    <a:pt x="1500" y="821"/>
                  </a:lnTo>
                  <a:lnTo>
                    <a:pt x="1500" y="821"/>
                  </a:lnTo>
                  <a:lnTo>
                    <a:pt x="1503" y="786"/>
                  </a:lnTo>
                  <a:lnTo>
                    <a:pt x="1504" y="751"/>
                  </a:lnTo>
                  <a:lnTo>
                    <a:pt x="1504" y="751"/>
                  </a:lnTo>
                  <a:lnTo>
                    <a:pt x="1504" y="746"/>
                  </a:lnTo>
                  <a:lnTo>
                    <a:pt x="1504" y="746"/>
                  </a:lnTo>
                  <a:close/>
                  <a:moveTo>
                    <a:pt x="275" y="312"/>
                  </a:moveTo>
                  <a:lnTo>
                    <a:pt x="275" y="312"/>
                  </a:lnTo>
                  <a:lnTo>
                    <a:pt x="301" y="290"/>
                  </a:lnTo>
                  <a:lnTo>
                    <a:pt x="327" y="269"/>
                  </a:lnTo>
                  <a:lnTo>
                    <a:pt x="353" y="249"/>
                  </a:lnTo>
                  <a:lnTo>
                    <a:pt x="382" y="232"/>
                  </a:lnTo>
                  <a:lnTo>
                    <a:pt x="411" y="214"/>
                  </a:lnTo>
                  <a:lnTo>
                    <a:pt x="441" y="199"/>
                  </a:lnTo>
                  <a:lnTo>
                    <a:pt x="472" y="186"/>
                  </a:lnTo>
                  <a:lnTo>
                    <a:pt x="504" y="173"/>
                  </a:lnTo>
                  <a:lnTo>
                    <a:pt x="504" y="173"/>
                  </a:lnTo>
                  <a:lnTo>
                    <a:pt x="514" y="171"/>
                  </a:lnTo>
                  <a:lnTo>
                    <a:pt x="524" y="170"/>
                  </a:lnTo>
                  <a:lnTo>
                    <a:pt x="534" y="171"/>
                  </a:lnTo>
                  <a:lnTo>
                    <a:pt x="544" y="174"/>
                  </a:lnTo>
                  <a:lnTo>
                    <a:pt x="553" y="178"/>
                  </a:lnTo>
                  <a:lnTo>
                    <a:pt x="561" y="185"/>
                  </a:lnTo>
                  <a:lnTo>
                    <a:pt x="567" y="191"/>
                  </a:lnTo>
                  <a:lnTo>
                    <a:pt x="573" y="200"/>
                  </a:lnTo>
                  <a:lnTo>
                    <a:pt x="573" y="200"/>
                  </a:lnTo>
                  <a:lnTo>
                    <a:pt x="575" y="210"/>
                  </a:lnTo>
                  <a:lnTo>
                    <a:pt x="576" y="220"/>
                  </a:lnTo>
                  <a:lnTo>
                    <a:pt x="575" y="229"/>
                  </a:lnTo>
                  <a:lnTo>
                    <a:pt x="572" y="239"/>
                  </a:lnTo>
                  <a:lnTo>
                    <a:pt x="566" y="246"/>
                  </a:lnTo>
                  <a:lnTo>
                    <a:pt x="559" y="254"/>
                  </a:lnTo>
                  <a:lnTo>
                    <a:pt x="552" y="259"/>
                  </a:lnTo>
                  <a:lnTo>
                    <a:pt x="542" y="264"/>
                  </a:lnTo>
                  <a:lnTo>
                    <a:pt x="542" y="264"/>
                  </a:lnTo>
                  <a:lnTo>
                    <a:pt x="516" y="275"/>
                  </a:lnTo>
                  <a:lnTo>
                    <a:pt x="489" y="286"/>
                  </a:lnTo>
                  <a:lnTo>
                    <a:pt x="464" y="299"/>
                  </a:lnTo>
                  <a:lnTo>
                    <a:pt x="440" y="313"/>
                  </a:lnTo>
                  <a:lnTo>
                    <a:pt x="416" y="328"/>
                  </a:lnTo>
                  <a:lnTo>
                    <a:pt x="393" y="345"/>
                  </a:lnTo>
                  <a:lnTo>
                    <a:pt x="371" y="362"/>
                  </a:lnTo>
                  <a:lnTo>
                    <a:pt x="350" y="381"/>
                  </a:lnTo>
                  <a:lnTo>
                    <a:pt x="350" y="381"/>
                  </a:lnTo>
                  <a:lnTo>
                    <a:pt x="341" y="387"/>
                  </a:lnTo>
                  <a:lnTo>
                    <a:pt x="332" y="392"/>
                  </a:lnTo>
                  <a:lnTo>
                    <a:pt x="323" y="394"/>
                  </a:lnTo>
                  <a:lnTo>
                    <a:pt x="313" y="395"/>
                  </a:lnTo>
                  <a:lnTo>
                    <a:pt x="303" y="394"/>
                  </a:lnTo>
                  <a:lnTo>
                    <a:pt x="293" y="392"/>
                  </a:lnTo>
                  <a:lnTo>
                    <a:pt x="284" y="387"/>
                  </a:lnTo>
                  <a:lnTo>
                    <a:pt x="275" y="381"/>
                  </a:lnTo>
                  <a:lnTo>
                    <a:pt x="275" y="381"/>
                  </a:lnTo>
                  <a:lnTo>
                    <a:pt x="269" y="373"/>
                  </a:lnTo>
                  <a:lnTo>
                    <a:pt x="263" y="364"/>
                  </a:lnTo>
                  <a:lnTo>
                    <a:pt x="261" y="356"/>
                  </a:lnTo>
                  <a:lnTo>
                    <a:pt x="260" y="346"/>
                  </a:lnTo>
                  <a:lnTo>
                    <a:pt x="261" y="337"/>
                  </a:lnTo>
                  <a:lnTo>
                    <a:pt x="263" y="328"/>
                  </a:lnTo>
                  <a:lnTo>
                    <a:pt x="269" y="319"/>
                  </a:lnTo>
                  <a:lnTo>
                    <a:pt x="275" y="312"/>
                  </a:lnTo>
                  <a:lnTo>
                    <a:pt x="275" y="312"/>
                  </a:lnTo>
                  <a:close/>
                  <a:moveTo>
                    <a:pt x="1229" y="1188"/>
                  </a:moveTo>
                  <a:lnTo>
                    <a:pt x="1229" y="1188"/>
                  </a:lnTo>
                  <a:lnTo>
                    <a:pt x="1203" y="1210"/>
                  </a:lnTo>
                  <a:lnTo>
                    <a:pt x="1177" y="1231"/>
                  </a:lnTo>
                  <a:lnTo>
                    <a:pt x="1150" y="1251"/>
                  </a:lnTo>
                  <a:lnTo>
                    <a:pt x="1122" y="1269"/>
                  </a:lnTo>
                  <a:lnTo>
                    <a:pt x="1093" y="1286"/>
                  </a:lnTo>
                  <a:lnTo>
                    <a:pt x="1063" y="1301"/>
                  </a:lnTo>
                  <a:lnTo>
                    <a:pt x="1031" y="1315"/>
                  </a:lnTo>
                  <a:lnTo>
                    <a:pt x="999" y="1327"/>
                  </a:lnTo>
                  <a:lnTo>
                    <a:pt x="999" y="1327"/>
                  </a:lnTo>
                  <a:lnTo>
                    <a:pt x="990" y="1329"/>
                  </a:lnTo>
                  <a:lnTo>
                    <a:pt x="980" y="1330"/>
                  </a:lnTo>
                  <a:lnTo>
                    <a:pt x="969" y="1329"/>
                  </a:lnTo>
                  <a:lnTo>
                    <a:pt x="960" y="1326"/>
                  </a:lnTo>
                  <a:lnTo>
                    <a:pt x="951" y="1322"/>
                  </a:lnTo>
                  <a:lnTo>
                    <a:pt x="943" y="1316"/>
                  </a:lnTo>
                  <a:lnTo>
                    <a:pt x="937" y="1309"/>
                  </a:lnTo>
                  <a:lnTo>
                    <a:pt x="931" y="1300"/>
                  </a:lnTo>
                  <a:lnTo>
                    <a:pt x="931" y="1300"/>
                  </a:lnTo>
                  <a:lnTo>
                    <a:pt x="929" y="1290"/>
                  </a:lnTo>
                  <a:lnTo>
                    <a:pt x="928" y="1280"/>
                  </a:lnTo>
                  <a:lnTo>
                    <a:pt x="929" y="1271"/>
                  </a:lnTo>
                  <a:lnTo>
                    <a:pt x="932" y="1263"/>
                  </a:lnTo>
                  <a:lnTo>
                    <a:pt x="937" y="1254"/>
                  </a:lnTo>
                  <a:lnTo>
                    <a:pt x="943" y="1247"/>
                  </a:lnTo>
                  <a:lnTo>
                    <a:pt x="952" y="1241"/>
                  </a:lnTo>
                  <a:lnTo>
                    <a:pt x="961" y="1236"/>
                  </a:lnTo>
                  <a:lnTo>
                    <a:pt x="961" y="1236"/>
                  </a:lnTo>
                  <a:lnTo>
                    <a:pt x="988" y="1225"/>
                  </a:lnTo>
                  <a:lnTo>
                    <a:pt x="1014" y="1214"/>
                  </a:lnTo>
                  <a:lnTo>
                    <a:pt x="1039" y="1201"/>
                  </a:lnTo>
                  <a:lnTo>
                    <a:pt x="1064" y="1187"/>
                  </a:lnTo>
                  <a:lnTo>
                    <a:pt x="1087" y="1172"/>
                  </a:lnTo>
                  <a:lnTo>
                    <a:pt x="1110" y="1155"/>
                  </a:lnTo>
                  <a:lnTo>
                    <a:pt x="1132" y="1138"/>
                  </a:lnTo>
                  <a:lnTo>
                    <a:pt x="1154" y="1119"/>
                  </a:lnTo>
                  <a:lnTo>
                    <a:pt x="1154" y="1119"/>
                  </a:lnTo>
                  <a:lnTo>
                    <a:pt x="1162" y="1114"/>
                  </a:lnTo>
                  <a:lnTo>
                    <a:pt x="1172" y="1108"/>
                  </a:lnTo>
                  <a:lnTo>
                    <a:pt x="1181" y="1106"/>
                  </a:lnTo>
                  <a:lnTo>
                    <a:pt x="1191" y="1105"/>
                  </a:lnTo>
                  <a:lnTo>
                    <a:pt x="1201" y="1106"/>
                  </a:lnTo>
                  <a:lnTo>
                    <a:pt x="1211" y="1108"/>
                  </a:lnTo>
                  <a:lnTo>
                    <a:pt x="1220" y="1114"/>
                  </a:lnTo>
                  <a:lnTo>
                    <a:pt x="1229" y="1119"/>
                  </a:lnTo>
                  <a:lnTo>
                    <a:pt x="1229" y="1119"/>
                  </a:lnTo>
                  <a:lnTo>
                    <a:pt x="1235" y="1127"/>
                  </a:lnTo>
                  <a:lnTo>
                    <a:pt x="1240" y="1136"/>
                  </a:lnTo>
                  <a:lnTo>
                    <a:pt x="1243" y="1144"/>
                  </a:lnTo>
                  <a:lnTo>
                    <a:pt x="1244" y="1154"/>
                  </a:lnTo>
                  <a:lnTo>
                    <a:pt x="1243" y="1163"/>
                  </a:lnTo>
                  <a:lnTo>
                    <a:pt x="1240" y="1173"/>
                  </a:lnTo>
                  <a:lnTo>
                    <a:pt x="1235" y="1181"/>
                  </a:lnTo>
                  <a:lnTo>
                    <a:pt x="1229" y="1188"/>
                  </a:lnTo>
                  <a:lnTo>
                    <a:pt x="1229" y="1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 name="Slide Number Placeholder 6"/>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212860150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6" name="Content Placeholder 2"/>
          <p:cNvSpPr>
            <a:spLocks noGrp="1"/>
          </p:cNvSpPr>
          <p:nvPr>
            <p:ph idx="1" hasCustomPrompt="1"/>
          </p:nvPr>
        </p:nvSpPr>
        <p:spPr>
          <a:xfrm>
            <a:off x="114301" y="2846439"/>
            <a:ext cx="11955462" cy="3943090"/>
          </a:xfrm>
        </p:spPr>
        <p:txBody>
          <a:bodyPr/>
          <a:lstStyle>
            <a:lvl1pPr>
              <a:lnSpc>
                <a:spcPct val="95000"/>
              </a:lnSpc>
              <a:spcBef>
                <a:spcPts val="0"/>
              </a:spcBef>
              <a:spcAft>
                <a:spcPts val="600"/>
              </a:spcAft>
              <a:defRPr b="1">
                <a:solidFill>
                  <a:schemeClr val="tx1"/>
                </a:solidFill>
              </a:defRPr>
            </a:lvl1pPr>
            <a:lvl2pPr marL="461353" indent="-461353">
              <a:lnSpc>
                <a:spcPct val="100000"/>
              </a:lnSpc>
              <a:spcBef>
                <a:spcPts val="300"/>
              </a:spcBef>
              <a:buFont typeface="+mj-lt"/>
              <a:buAutoNum type="arabicPeriod"/>
              <a:defRPr>
                <a:solidFill>
                  <a:schemeClr val="tx1"/>
                </a:solidFill>
                <a:latin typeface="Salesforce Sans" panose="020B0505020202020203" pitchFamily="34" charset="0"/>
                <a:cs typeface="Arial" pitchFamily="34" charset="0"/>
              </a:defRPr>
            </a:lvl2pPr>
            <a:lvl3pPr marL="766099" indent="-304747">
              <a:lnSpc>
                <a:spcPct val="100000"/>
              </a:lnSpc>
              <a:spcBef>
                <a:spcPts val="0"/>
              </a:spcBef>
              <a:buFont typeface="Wingdings" panose="05000000000000000000" pitchFamily="2" charset="2"/>
              <a:buChar char="§"/>
              <a:defRPr>
                <a:solidFill>
                  <a:schemeClr val="tx1"/>
                </a:solidFill>
                <a:latin typeface="Salesforce Sans" panose="020B0505020202020203" pitchFamily="34" charset="0"/>
                <a:cs typeface="Arial" pitchFamily="34" charset="0"/>
              </a:defRPr>
            </a:lvl3pPr>
            <a:lvl4pPr marL="914240" indent="-304747">
              <a:lnSpc>
                <a:spcPct val="100000"/>
              </a:lnSpc>
              <a:spcBef>
                <a:spcPts val="0"/>
              </a:spcBef>
              <a:buFont typeface="Arial" panose="020B0604020202020204" pitchFamily="34" charset="0"/>
              <a:buChar char="‒"/>
              <a:defRPr>
                <a:solidFill>
                  <a:schemeClr val="tx1"/>
                </a:solidFill>
                <a:latin typeface="Salesforce Sans" panose="020B0505020202020203" pitchFamily="34" charset="0"/>
                <a:cs typeface="Arial" pitchFamily="34" charset="0"/>
              </a:defRPr>
            </a:lvl4pPr>
            <a:lvl5pPr marL="1214754" indent="-300514">
              <a:lnSpc>
                <a:spcPct val="100000"/>
              </a:lnSpc>
              <a:spcBef>
                <a:spcPts val="0"/>
              </a:spcBef>
              <a:buFont typeface="Arial" pitchFamily="34" charset="0"/>
              <a:buChar char="•"/>
              <a:defRPr>
                <a:solidFill>
                  <a:schemeClr val="tx1"/>
                </a:solidFill>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smtClean="0"/>
              <a:t>Click to edit Master text styles (Tasks)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Content Placeholder 2"/>
          <p:cNvSpPr>
            <a:spLocks noGrp="1"/>
          </p:cNvSpPr>
          <p:nvPr>
            <p:ph idx="11" hasCustomPrompt="1"/>
          </p:nvPr>
        </p:nvSpPr>
        <p:spPr>
          <a:xfrm>
            <a:off x="1" y="758825"/>
            <a:ext cx="12192000" cy="1970088"/>
          </a:xfrm>
          <a:solidFill>
            <a:schemeClr val="tx2">
              <a:lumMod val="20000"/>
              <a:lumOff val="80000"/>
            </a:schemeClr>
          </a:solidFill>
          <a:ln>
            <a:noFill/>
          </a:ln>
        </p:spPr>
        <p:txBody>
          <a:bodyPr lIns="182848" tIns="91424" rIns="182848" bIns="91424"/>
          <a:lstStyle>
            <a:lvl1pPr>
              <a:lnSpc>
                <a:spcPct val="95000"/>
              </a:lnSpc>
              <a:spcBef>
                <a:spcPts val="0"/>
              </a:spcBef>
              <a:defRPr b="1">
                <a:solidFill>
                  <a:schemeClr val="tx2"/>
                </a:solidFill>
                <a:effectLst/>
              </a:defRPr>
            </a:lvl1pPr>
            <a:lvl2pPr marL="0" indent="0">
              <a:lnSpc>
                <a:spcPct val="100000"/>
              </a:lnSpc>
              <a:spcBef>
                <a:spcPts val="300"/>
              </a:spcBef>
              <a:buNone/>
              <a:defRPr>
                <a:solidFill>
                  <a:schemeClr val="tx2"/>
                </a:solidFill>
                <a:effectLst/>
                <a:latin typeface="Salesforce Sans" panose="020B0505020202020203" pitchFamily="34" charset="0"/>
                <a:cs typeface="Arial" pitchFamily="34" charset="0"/>
              </a:defRPr>
            </a:lvl2pPr>
            <a:lvl3pPr marL="231775" indent="-227013">
              <a:lnSpc>
                <a:spcPct val="100000"/>
              </a:lnSpc>
              <a:spcBef>
                <a:spcPts val="0"/>
              </a:spcBef>
              <a:buFont typeface="Wingdings" panose="05000000000000000000" pitchFamily="2" charset="2"/>
              <a:buChar char="§"/>
              <a:defRPr>
                <a:solidFill>
                  <a:schemeClr val="tx2"/>
                </a:solidFill>
                <a:effectLst/>
                <a:latin typeface="Salesforce Sans" panose="020B0505020202020203" pitchFamily="34" charset="0"/>
                <a:cs typeface="Arial" pitchFamily="34" charset="0"/>
              </a:defRPr>
            </a:lvl3pPr>
            <a:lvl4pPr marL="460375" indent="-227013">
              <a:lnSpc>
                <a:spcPct val="100000"/>
              </a:lnSpc>
              <a:spcBef>
                <a:spcPts val="0"/>
              </a:spcBef>
              <a:buFont typeface="Arial" pitchFamily="34" charset="0"/>
              <a:buChar char="‒"/>
              <a:defRPr>
                <a:solidFill>
                  <a:schemeClr val="tx2"/>
                </a:solidFill>
                <a:effectLst/>
                <a:latin typeface="Salesforce Sans" panose="020B0505020202020203" pitchFamily="34" charset="0"/>
                <a:cs typeface="Arial" pitchFamily="34" charset="0"/>
              </a:defRPr>
            </a:lvl4pPr>
            <a:lvl5pPr marL="688975" indent="-227013" defTabSz="855663">
              <a:lnSpc>
                <a:spcPct val="100000"/>
              </a:lnSpc>
              <a:spcBef>
                <a:spcPts val="0"/>
              </a:spcBef>
              <a:buFont typeface="Arial" pitchFamily="34" charset="0"/>
              <a:buChar char="•"/>
              <a:defRPr>
                <a:solidFill>
                  <a:schemeClr val="tx2"/>
                </a:solidFill>
                <a:effectLst/>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smtClean="0"/>
              <a:t>Click to edit Master text styles (Goal / Scenario)</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 name="Content Placeholder 2"/>
          <p:cNvSpPr>
            <a:spLocks noGrp="1"/>
          </p:cNvSpPr>
          <p:nvPr>
            <p:ph idx="10" hasCustomPrompt="1"/>
          </p:nvPr>
        </p:nvSpPr>
        <p:spPr>
          <a:xfrm>
            <a:off x="8188601" y="759235"/>
            <a:ext cx="4003401" cy="319088"/>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a:defRPr lang="en-US" sz="1500" b="1" baseline="0" dirty="0">
                <a:solidFill>
                  <a:schemeClr val="tx2"/>
                </a:solidFill>
              </a:defRPr>
            </a:lvl1pPr>
          </a:lstStyle>
          <a:p>
            <a:pPr marL="0" lvl="0" indent="0" algn="r">
              <a:spcBef>
                <a:spcPts val="1200"/>
              </a:spcBef>
              <a:buFont typeface="Arial" pitchFamily="34" charset="0"/>
              <a:buNone/>
              <a:tabLst>
                <a:tab pos="8913840" algn="r"/>
              </a:tabLst>
            </a:pPr>
            <a:r>
              <a:rPr lang="en-US" dirty="0" smtClean="0"/>
              <a:t>Type in Time Here (format: 30 Minutes)</a:t>
            </a:r>
            <a:endParaRPr lang="en-US" dirty="0"/>
          </a:p>
        </p:txBody>
      </p:sp>
      <p:sp>
        <p:nvSpPr>
          <p:cNvPr id="8" name="Title 8"/>
          <p:cNvSpPr>
            <a:spLocks noGrp="1"/>
          </p:cNvSpPr>
          <p:nvPr>
            <p:ph type="title"/>
          </p:nvPr>
        </p:nvSpPr>
        <p:spPr>
          <a:xfrm>
            <a:off x="1251931" y="2"/>
            <a:ext cx="8714174" cy="758825"/>
          </a:xfrm>
          <a:prstGeom prst="rect">
            <a:avLst/>
          </a:prstGeom>
        </p:spPr>
        <p:txBody>
          <a:bodyPr/>
          <a:lstStyle>
            <a:lvl1pPr>
              <a:defRPr>
                <a:effectLst/>
              </a:defRPr>
            </a:lvl1pPr>
          </a:lstStyle>
          <a:p>
            <a:r>
              <a:rPr lang="en-US" dirty="0" smtClean="0"/>
              <a:t>Click to edit Master title style</a:t>
            </a:r>
            <a:endParaRPr lang="en-US"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143" y="293299"/>
            <a:ext cx="590817" cy="379680"/>
          </a:xfrm>
          <a:prstGeom prst="rect">
            <a:avLst/>
          </a:prstGeom>
        </p:spPr>
      </p:pic>
      <p:sp>
        <p:nvSpPr>
          <p:cNvPr id="3" name="Text Placeholder 2"/>
          <p:cNvSpPr>
            <a:spLocks noGrp="1"/>
          </p:cNvSpPr>
          <p:nvPr>
            <p:ph type="body" sz="quarter" idx="12" hasCustomPrompt="1"/>
          </p:nvPr>
        </p:nvSpPr>
        <p:spPr bwMode="white">
          <a:xfrm>
            <a:off x="112172" y="2"/>
            <a:ext cx="979493" cy="249767"/>
          </a:xfrm>
        </p:spPr>
        <p:txBody>
          <a:bodyPr/>
          <a:lstStyle>
            <a:lvl1pPr algn="ctr">
              <a:defRPr sz="1200" cap="all" baseline="0">
                <a:solidFill>
                  <a:schemeClr val="bg1"/>
                </a:solidFill>
              </a:defRPr>
            </a:lvl1pPr>
            <a:lvl2pPr>
              <a:defRPr sz="1200" cap="all" baseline="0"/>
            </a:lvl2pPr>
            <a:lvl3pPr>
              <a:defRPr sz="1200" cap="all" baseline="0"/>
            </a:lvl3pPr>
            <a:lvl4pPr>
              <a:defRPr sz="1200" cap="all" baseline="0"/>
            </a:lvl4pPr>
            <a:lvl5pPr>
              <a:defRPr sz="1200" cap="all" baseline="0"/>
            </a:lvl5pPr>
          </a:lstStyle>
          <a:p>
            <a:pPr lvl="0"/>
            <a:r>
              <a:rPr lang="en-US" dirty="0" err="1" smtClean="0"/>
              <a:t>Exer</a:t>
            </a:r>
            <a:r>
              <a:rPr lang="en-US" dirty="0" smtClean="0"/>
              <a:t>. type</a:t>
            </a:r>
            <a:endParaRPr lang="en-US" dirty="0"/>
          </a:p>
        </p:txBody>
      </p:sp>
      <p:sp>
        <p:nvSpPr>
          <p:cNvPr id="2" name="Slide Number Placeholder 1"/>
          <p:cNvSpPr>
            <a:spLocks noGrp="1"/>
          </p:cNvSpPr>
          <p:nvPr>
            <p:ph type="sldNum" sz="quarter" idx="13"/>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7570610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xercise 2 column">
    <p:spTree>
      <p:nvGrpSpPr>
        <p:cNvPr id="1" name=""/>
        <p:cNvGrpSpPr/>
        <p:nvPr/>
      </p:nvGrpSpPr>
      <p:grpSpPr>
        <a:xfrm>
          <a:off x="0" y="0"/>
          <a:ext cx="0" cy="0"/>
          <a:chOff x="0" y="0"/>
          <a:chExt cx="0" cy="0"/>
        </a:xfrm>
      </p:grpSpPr>
      <p:sp>
        <p:nvSpPr>
          <p:cNvPr id="6" name="Content Placeholder 2"/>
          <p:cNvSpPr>
            <a:spLocks noGrp="1"/>
          </p:cNvSpPr>
          <p:nvPr>
            <p:ph idx="1" hasCustomPrompt="1"/>
          </p:nvPr>
        </p:nvSpPr>
        <p:spPr>
          <a:xfrm>
            <a:off x="114302" y="2846439"/>
            <a:ext cx="4225916" cy="3943090"/>
          </a:xfrm>
        </p:spPr>
        <p:txBody>
          <a:bodyPr/>
          <a:lstStyle>
            <a:lvl1pPr>
              <a:lnSpc>
                <a:spcPct val="95000"/>
              </a:lnSpc>
              <a:spcBef>
                <a:spcPts val="0"/>
              </a:spcBef>
              <a:spcAft>
                <a:spcPts val="600"/>
              </a:spcAft>
              <a:defRPr b="1">
                <a:solidFill>
                  <a:schemeClr val="tx1"/>
                </a:solidFill>
              </a:defRPr>
            </a:lvl1pPr>
            <a:lvl2pPr marL="0" indent="0">
              <a:lnSpc>
                <a:spcPct val="100000"/>
              </a:lnSpc>
              <a:spcBef>
                <a:spcPts val="300"/>
              </a:spcBef>
              <a:buFont typeface="+mj-lt"/>
              <a:buNone/>
              <a:defRPr>
                <a:solidFill>
                  <a:schemeClr val="tx1"/>
                </a:solidFill>
                <a:latin typeface="Salesforce Sans" panose="020B0505020202020203" pitchFamily="34" charset="0"/>
                <a:cs typeface="Arial" pitchFamily="34" charset="0"/>
              </a:defRPr>
            </a:lvl2pPr>
            <a:lvl3pPr marL="457200" indent="-223838">
              <a:lnSpc>
                <a:spcPct val="100000"/>
              </a:lnSpc>
              <a:spcBef>
                <a:spcPts val="0"/>
              </a:spcBef>
              <a:buFont typeface="Wingdings" panose="05000000000000000000" pitchFamily="2" charset="2"/>
              <a:buChar char="§"/>
              <a:defRPr>
                <a:solidFill>
                  <a:schemeClr val="tx1"/>
                </a:solidFill>
                <a:latin typeface="Salesforce Sans" panose="020B0505020202020203" pitchFamily="34" charset="0"/>
                <a:cs typeface="Arial" pitchFamily="34" charset="0"/>
              </a:defRPr>
            </a:lvl3pPr>
            <a:lvl4pPr marL="914240" indent="-304747">
              <a:lnSpc>
                <a:spcPct val="100000"/>
              </a:lnSpc>
              <a:spcBef>
                <a:spcPts val="0"/>
              </a:spcBef>
              <a:buFont typeface="Arial" panose="020B0604020202020204" pitchFamily="34" charset="0"/>
              <a:buChar char="‒"/>
              <a:defRPr>
                <a:solidFill>
                  <a:schemeClr val="tx1"/>
                </a:solidFill>
                <a:latin typeface="Arial" pitchFamily="34" charset="0"/>
                <a:cs typeface="Arial" pitchFamily="34" charset="0"/>
              </a:defRPr>
            </a:lvl4pPr>
            <a:lvl5pPr marL="1214754" indent="-300514">
              <a:lnSpc>
                <a:spcPct val="100000"/>
              </a:lnSpc>
              <a:spcBef>
                <a:spcPts val="0"/>
              </a:spcBef>
              <a:buFont typeface="Arial" pitchFamily="34" charset="0"/>
              <a:buChar char="•"/>
              <a:defRPr>
                <a:solidFill>
                  <a:schemeClr val="tx1"/>
                </a:solidFill>
                <a:latin typeface="Arial"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smtClean="0"/>
              <a:t>Click to edit Master text styles (Goal)</a:t>
            </a:r>
          </a:p>
          <a:p>
            <a:pPr lvl="1"/>
            <a:r>
              <a:rPr lang="en-US" dirty="0" smtClean="0"/>
              <a:t>Second level</a:t>
            </a:r>
          </a:p>
          <a:p>
            <a:pPr lvl="2"/>
            <a:r>
              <a:rPr lang="en-US" dirty="0" smtClean="0"/>
              <a:t>Third level</a:t>
            </a:r>
          </a:p>
        </p:txBody>
      </p:sp>
      <p:sp>
        <p:nvSpPr>
          <p:cNvPr id="11" name="Content Placeholder 2"/>
          <p:cNvSpPr>
            <a:spLocks noGrp="1"/>
          </p:cNvSpPr>
          <p:nvPr>
            <p:ph idx="11" hasCustomPrompt="1"/>
          </p:nvPr>
        </p:nvSpPr>
        <p:spPr>
          <a:xfrm>
            <a:off x="1" y="758825"/>
            <a:ext cx="12192000" cy="1970088"/>
          </a:xfrm>
          <a:solidFill>
            <a:schemeClr val="tx2">
              <a:lumMod val="20000"/>
              <a:lumOff val="80000"/>
            </a:schemeClr>
          </a:solidFill>
          <a:ln>
            <a:noFill/>
          </a:ln>
        </p:spPr>
        <p:txBody>
          <a:bodyPr lIns="182848" tIns="91424" rIns="182848" bIns="91424"/>
          <a:lstStyle>
            <a:lvl1pPr>
              <a:lnSpc>
                <a:spcPct val="95000"/>
              </a:lnSpc>
              <a:spcBef>
                <a:spcPts val="0"/>
              </a:spcBef>
              <a:defRPr b="1">
                <a:solidFill>
                  <a:schemeClr val="tx2"/>
                </a:solidFill>
                <a:effectLst/>
              </a:defRPr>
            </a:lvl1pPr>
            <a:lvl2pPr marL="0" indent="0">
              <a:lnSpc>
                <a:spcPct val="100000"/>
              </a:lnSpc>
              <a:spcBef>
                <a:spcPts val="300"/>
              </a:spcBef>
              <a:buNone/>
              <a:defRPr>
                <a:solidFill>
                  <a:schemeClr val="tx2"/>
                </a:solidFill>
                <a:effectLst/>
                <a:latin typeface="Salesforce Sans" panose="020B0505020202020203" pitchFamily="34" charset="0"/>
                <a:cs typeface="Arial" pitchFamily="34" charset="0"/>
              </a:defRPr>
            </a:lvl2pPr>
            <a:lvl3pPr marL="231775" indent="-227013">
              <a:lnSpc>
                <a:spcPct val="100000"/>
              </a:lnSpc>
              <a:spcBef>
                <a:spcPts val="0"/>
              </a:spcBef>
              <a:buFont typeface="Wingdings" panose="05000000000000000000" pitchFamily="2" charset="2"/>
              <a:buChar char="§"/>
              <a:defRPr>
                <a:solidFill>
                  <a:schemeClr val="tx2"/>
                </a:solidFill>
                <a:effectLst/>
                <a:latin typeface="Salesforce Sans" panose="020B0505020202020203" pitchFamily="34" charset="0"/>
                <a:cs typeface="Arial" pitchFamily="34" charset="0"/>
              </a:defRPr>
            </a:lvl3pPr>
            <a:lvl4pPr marL="460375" indent="-227013">
              <a:lnSpc>
                <a:spcPct val="100000"/>
              </a:lnSpc>
              <a:spcBef>
                <a:spcPts val="0"/>
              </a:spcBef>
              <a:buFont typeface="Arial" pitchFamily="34" charset="0"/>
              <a:buChar char="‒"/>
              <a:defRPr>
                <a:solidFill>
                  <a:schemeClr val="tx2"/>
                </a:solidFill>
                <a:effectLst/>
                <a:latin typeface="Salesforce Sans" panose="020B0505020202020203" pitchFamily="34" charset="0"/>
                <a:cs typeface="Arial" pitchFamily="34" charset="0"/>
              </a:defRPr>
            </a:lvl4pPr>
            <a:lvl5pPr marL="688975" indent="-227013" defTabSz="855663">
              <a:lnSpc>
                <a:spcPct val="100000"/>
              </a:lnSpc>
              <a:spcBef>
                <a:spcPts val="0"/>
              </a:spcBef>
              <a:buFont typeface="Arial" pitchFamily="34" charset="0"/>
              <a:buChar char="•"/>
              <a:defRPr>
                <a:solidFill>
                  <a:schemeClr val="tx2"/>
                </a:solidFill>
                <a:effectLst/>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smtClean="0"/>
              <a:t>Click to edit Master text styles (Scenario)</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 name="Content Placeholder 2"/>
          <p:cNvSpPr>
            <a:spLocks noGrp="1"/>
          </p:cNvSpPr>
          <p:nvPr>
            <p:ph idx="10" hasCustomPrompt="1"/>
          </p:nvPr>
        </p:nvSpPr>
        <p:spPr>
          <a:xfrm>
            <a:off x="8110943" y="759235"/>
            <a:ext cx="4081059" cy="319088"/>
          </a:xfrm>
          <a:prstGeom prst="rect">
            <a:avLst/>
          </a:prstGeom>
          <a:noFill/>
          <a:ln w="9525">
            <a:noFill/>
            <a:miter lim="800000"/>
            <a:headEnd/>
            <a:tailEnd/>
          </a:ln>
          <a:effectLst/>
        </p:spPr>
        <p:txBody>
          <a:bodyPr vert="horz" wrap="square" lIns="91424" tIns="27427" rIns="182848" bIns="27427" numCol="1" anchor="ctr" anchorCtr="0" compatLnSpc="1">
            <a:prstTxWarp prst="textNoShape">
              <a:avLst/>
            </a:prstTxWarp>
          </a:bodyPr>
          <a:lstStyle>
            <a:lvl1pPr algn="r">
              <a:defRPr lang="en-US" sz="1500" b="1" baseline="0" dirty="0">
                <a:solidFill>
                  <a:schemeClr val="tx2"/>
                </a:solidFill>
              </a:defRPr>
            </a:lvl1pPr>
          </a:lstStyle>
          <a:p>
            <a:pPr marL="0" lvl="0" indent="0" algn="r">
              <a:spcBef>
                <a:spcPts val="1200"/>
              </a:spcBef>
              <a:buFont typeface="Arial" pitchFamily="34" charset="0"/>
              <a:buNone/>
              <a:tabLst>
                <a:tab pos="8913840" algn="r"/>
              </a:tabLst>
            </a:pPr>
            <a:r>
              <a:rPr lang="en-US" dirty="0" smtClean="0"/>
              <a:t>Type in Time Here (format: 30 Minutes)</a:t>
            </a:r>
            <a:endParaRPr lang="en-US" dirty="0"/>
          </a:p>
        </p:txBody>
      </p:sp>
      <p:sp>
        <p:nvSpPr>
          <p:cNvPr id="8" name="Title 8"/>
          <p:cNvSpPr>
            <a:spLocks noGrp="1"/>
          </p:cNvSpPr>
          <p:nvPr>
            <p:ph type="title"/>
          </p:nvPr>
        </p:nvSpPr>
        <p:spPr>
          <a:xfrm>
            <a:off x="1251930" y="2"/>
            <a:ext cx="8722804" cy="758825"/>
          </a:xfrm>
          <a:prstGeom prst="rect">
            <a:avLst/>
          </a:prstGeom>
        </p:spPr>
        <p:txBody>
          <a:bodyPr/>
          <a:lstStyle>
            <a:lvl1pPr>
              <a:defRPr>
                <a:effectLst/>
              </a:defRPr>
            </a:lvl1pPr>
          </a:lstStyle>
          <a:p>
            <a:r>
              <a:rPr lang="en-US" dirty="0" smtClean="0"/>
              <a:t>Click to edit Master title style</a:t>
            </a:r>
            <a:endParaRPr lang="en-US" dirty="0"/>
          </a:p>
        </p:txBody>
      </p:sp>
      <p:sp>
        <p:nvSpPr>
          <p:cNvPr id="9" name="Content Placeholder 2"/>
          <p:cNvSpPr>
            <a:spLocks noGrp="1"/>
          </p:cNvSpPr>
          <p:nvPr>
            <p:ph idx="13" hasCustomPrompt="1"/>
          </p:nvPr>
        </p:nvSpPr>
        <p:spPr>
          <a:xfrm>
            <a:off x="4494785" y="2852190"/>
            <a:ext cx="7593971" cy="3943090"/>
          </a:xfrm>
        </p:spPr>
        <p:txBody>
          <a:bodyPr/>
          <a:lstStyle>
            <a:lvl1pPr>
              <a:lnSpc>
                <a:spcPct val="95000"/>
              </a:lnSpc>
              <a:spcBef>
                <a:spcPts val="0"/>
              </a:spcBef>
              <a:spcAft>
                <a:spcPts val="600"/>
              </a:spcAft>
              <a:defRPr b="1">
                <a:solidFill>
                  <a:schemeClr val="tx1"/>
                </a:solidFill>
              </a:defRPr>
            </a:lvl1pPr>
            <a:lvl2pPr marL="461353" indent="-461353">
              <a:lnSpc>
                <a:spcPct val="100000"/>
              </a:lnSpc>
              <a:spcBef>
                <a:spcPts val="300"/>
              </a:spcBef>
              <a:buFont typeface="+mj-lt"/>
              <a:buAutoNum type="arabicPeriod"/>
              <a:defRPr>
                <a:solidFill>
                  <a:schemeClr val="tx1"/>
                </a:solidFill>
                <a:latin typeface="Salesforce Sans" panose="020B0505020202020203" pitchFamily="34" charset="0"/>
                <a:cs typeface="Arial" pitchFamily="34" charset="0"/>
              </a:defRPr>
            </a:lvl2pPr>
            <a:lvl3pPr marL="766099" indent="-304747">
              <a:lnSpc>
                <a:spcPct val="100000"/>
              </a:lnSpc>
              <a:spcBef>
                <a:spcPts val="0"/>
              </a:spcBef>
              <a:buFont typeface="Wingdings" panose="05000000000000000000" pitchFamily="2" charset="2"/>
              <a:buChar char="§"/>
              <a:defRPr>
                <a:solidFill>
                  <a:schemeClr val="tx1"/>
                </a:solidFill>
                <a:latin typeface="Salesforce Sans" panose="020B0505020202020203" pitchFamily="34" charset="0"/>
                <a:cs typeface="Arial" pitchFamily="34" charset="0"/>
              </a:defRPr>
            </a:lvl3pPr>
            <a:lvl4pPr marL="914240" indent="-304747">
              <a:lnSpc>
                <a:spcPct val="100000"/>
              </a:lnSpc>
              <a:spcBef>
                <a:spcPts val="0"/>
              </a:spcBef>
              <a:buFont typeface="Arial" panose="020B0604020202020204" pitchFamily="34" charset="0"/>
              <a:buChar char="‒"/>
              <a:defRPr>
                <a:solidFill>
                  <a:schemeClr val="tx1"/>
                </a:solidFill>
                <a:latin typeface="Salesforce Sans" panose="020B0505020202020203" pitchFamily="34" charset="0"/>
                <a:cs typeface="Arial" pitchFamily="34" charset="0"/>
              </a:defRPr>
            </a:lvl4pPr>
            <a:lvl5pPr marL="1214754" indent="-300514">
              <a:lnSpc>
                <a:spcPct val="100000"/>
              </a:lnSpc>
              <a:spcBef>
                <a:spcPts val="0"/>
              </a:spcBef>
              <a:buFont typeface="Arial" pitchFamily="34" charset="0"/>
              <a:buChar char="•"/>
              <a:defRPr>
                <a:solidFill>
                  <a:schemeClr val="tx1"/>
                </a:solidFill>
                <a:latin typeface="Salesforce Sans" panose="020B0505020202020203" pitchFamily="34" charset="0"/>
                <a:cs typeface="Arial" pitchFamily="34" charset="0"/>
              </a:defRPr>
            </a:lvl5pPr>
            <a:lvl6pPr marL="1141214" indent="-226974">
              <a:spcBef>
                <a:spcPts val="600"/>
              </a:spcBef>
              <a:defRPr>
                <a:solidFill>
                  <a:schemeClr val="bg2">
                    <a:lumMod val="75000"/>
                  </a:schemeClr>
                </a:solidFill>
                <a:latin typeface="Arial" pitchFamily="34" charset="0"/>
                <a:cs typeface="Arial" pitchFamily="34" charset="0"/>
              </a:defRPr>
            </a:lvl6pPr>
          </a:lstStyle>
          <a:p>
            <a:pPr lvl="0"/>
            <a:r>
              <a:rPr lang="en-US" dirty="0" smtClean="0"/>
              <a:t>Click to edit Master text styles (Tasks)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Slide Number Placeholder 1"/>
          <p:cNvSpPr>
            <a:spLocks noGrp="1"/>
          </p:cNvSpPr>
          <p:nvPr>
            <p:ph type="sldNum" sz="quarter" idx="14"/>
          </p:nvPr>
        </p:nvSpPr>
        <p:spPr/>
        <p:txBody>
          <a:bodyPr/>
          <a:lstStyle>
            <a:lvl1pPr>
              <a:defRPr/>
            </a:lvl1pPr>
          </a:lstStyle>
          <a:p>
            <a:fld id="{812A5277-1DB9-460F-9A21-B857ABB32666}" type="slidenum">
              <a:rPr lang="en-US" smtClean="0"/>
              <a:pPr/>
              <a:t>‹#›</a:t>
            </a:fld>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143" y="293299"/>
            <a:ext cx="590817" cy="379680"/>
          </a:xfrm>
          <a:prstGeom prst="rect">
            <a:avLst/>
          </a:prstGeom>
        </p:spPr>
      </p:pic>
      <p:sp>
        <p:nvSpPr>
          <p:cNvPr id="16" name="Text Placeholder 2"/>
          <p:cNvSpPr>
            <a:spLocks noGrp="1"/>
          </p:cNvSpPr>
          <p:nvPr>
            <p:ph type="body" sz="quarter" idx="12" hasCustomPrompt="1"/>
          </p:nvPr>
        </p:nvSpPr>
        <p:spPr bwMode="white">
          <a:xfrm>
            <a:off x="112172" y="2"/>
            <a:ext cx="979493" cy="249767"/>
          </a:xfrm>
        </p:spPr>
        <p:txBody>
          <a:bodyPr/>
          <a:lstStyle>
            <a:lvl1pPr algn="ctr">
              <a:defRPr sz="1200" cap="all" baseline="0">
                <a:solidFill>
                  <a:schemeClr val="bg1"/>
                </a:solidFill>
              </a:defRPr>
            </a:lvl1pPr>
            <a:lvl2pPr>
              <a:defRPr sz="1200" cap="all" baseline="0"/>
            </a:lvl2pPr>
            <a:lvl3pPr>
              <a:defRPr sz="1200" cap="all" baseline="0"/>
            </a:lvl3pPr>
            <a:lvl4pPr>
              <a:defRPr sz="1200" cap="all" baseline="0"/>
            </a:lvl4pPr>
            <a:lvl5pPr>
              <a:defRPr sz="1200" cap="all" baseline="0"/>
            </a:lvl5pPr>
          </a:lstStyle>
          <a:p>
            <a:pPr lvl="0"/>
            <a:r>
              <a:rPr lang="en-US" dirty="0" err="1" smtClean="0"/>
              <a:t>Exer</a:t>
            </a:r>
            <a:r>
              <a:rPr lang="en-US" dirty="0" smtClean="0"/>
              <a:t>. type</a:t>
            </a:r>
            <a:endParaRPr lang="en-US" dirty="0"/>
          </a:p>
        </p:txBody>
      </p:sp>
    </p:spTree>
    <p:custDataLst>
      <p:tags r:id="rId1"/>
    </p:custDataLst>
    <p:extLst>
      <p:ext uri="{BB962C8B-B14F-4D97-AF65-F5344CB8AC3E}">
        <p14:creationId xmlns:p14="http://schemas.microsoft.com/office/powerpoint/2010/main" val="28739854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Platform (Generic) Title Slide">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241603" y="224287"/>
            <a:ext cx="9474270" cy="64094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lvl="0" indent="-342840" defTabSz="914240" eaLnBrk="1" latinLnBrk="0" hangingPunct="1">
              <a:buFont typeface="Arial" pitchFamily="34" charset="0"/>
              <a:buChar char="•"/>
            </a:pPr>
            <a:endParaRPr lang="en-US" sz="1800"/>
          </a:p>
        </p:txBody>
      </p:sp>
      <p:sp>
        <p:nvSpPr>
          <p:cNvPr id="32" name="Rectangle 31"/>
          <p:cNvSpPr/>
          <p:nvPr/>
        </p:nvSpPr>
        <p:spPr>
          <a:xfrm>
            <a:off x="9932896" y="0"/>
            <a:ext cx="235472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800"/>
          </a:p>
        </p:txBody>
      </p:sp>
      <p:sp>
        <p:nvSpPr>
          <p:cNvPr id="10" name="Text Placeholder 11"/>
          <p:cNvSpPr>
            <a:spLocks noGrp="1"/>
          </p:cNvSpPr>
          <p:nvPr>
            <p:ph type="body" sz="quarter" idx="11"/>
          </p:nvPr>
        </p:nvSpPr>
        <p:spPr>
          <a:xfrm>
            <a:off x="407036" y="643468"/>
            <a:ext cx="7903750" cy="4255911"/>
          </a:xfrm>
          <a:prstGeom prst="rect">
            <a:avLst/>
          </a:prstGeom>
        </p:spPr>
        <p:txBody>
          <a:bodyPr anchor="ctr"/>
          <a:lstStyle>
            <a:lvl1pPr marL="0" indent="0">
              <a:lnSpc>
                <a:spcPct val="85000"/>
              </a:lnSpc>
              <a:buNone/>
              <a:defRPr sz="4400" b="1" cap="all" spc="300" baseline="0">
                <a:solidFill>
                  <a:schemeClr val="bg1"/>
                </a:solidFill>
                <a:latin typeface="Salesforce Sans Light" panose="020B0305020202020203" pitchFamily="34" charset="0"/>
              </a:defRPr>
            </a:lvl1pPr>
            <a:lvl2pPr marL="4763" indent="0">
              <a:buNone/>
              <a:defRPr>
                <a:solidFill>
                  <a:schemeClr val="bg1"/>
                </a:solidFill>
              </a:defRPr>
            </a:lvl2pPr>
          </a:lstStyle>
          <a:p>
            <a:pPr lvl="0"/>
            <a:r>
              <a:rPr lang="en-US" dirty="0" smtClean="0"/>
              <a:t>Click to edit Master text styles</a:t>
            </a:r>
          </a:p>
          <a:p>
            <a:pPr lvl="1"/>
            <a:r>
              <a:rPr lang="en-US" dirty="0" smtClean="0"/>
              <a:t>Second level</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7136" y="2478456"/>
            <a:ext cx="1887001" cy="1886510"/>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r="62524"/>
          <a:stretch/>
        </p:blipFill>
        <p:spPr>
          <a:xfrm>
            <a:off x="389509" y="414223"/>
            <a:ext cx="1060107" cy="700162"/>
          </a:xfrm>
          <a:prstGeom prst="rect">
            <a:avLst/>
          </a:prstGeom>
        </p:spPr>
      </p:pic>
      <p:sp>
        <p:nvSpPr>
          <p:cNvPr id="13" name="Text Box 13"/>
          <p:cNvSpPr txBox="1">
            <a:spLocks noChangeArrowheads="1"/>
          </p:cNvSpPr>
          <p:nvPr/>
        </p:nvSpPr>
        <p:spPr bwMode="gray">
          <a:xfrm>
            <a:off x="10019978" y="6188208"/>
            <a:ext cx="2172022" cy="584776"/>
          </a:xfrm>
          <a:prstGeom prst="rect">
            <a:avLst/>
          </a:prstGeom>
          <a:noFill/>
          <a:ln w="9525">
            <a:noFill/>
            <a:miter lim="800000"/>
            <a:headEnd/>
            <a:tailEnd/>
          </a:ln>
          <a:effectLst/>
        </p:spPr>
        <p:txBody>
          <a:bodyPr wrap="square" lIns="91424" tIns="45712" rIns="91424" bIns="45712">
            <a:spAutoFit/>
          </a:bodyPr>
          <a:lstStyle/>
          <a:p>
            <a:pPr algn="l"/>
            <a:r>
              <a:rPr lang="en-US" sz="800" dirty="0" smtClean="0">
                <a:solidFill>
                  <a:schemeClr val="tx2"/>
                </a:solidFill>
                <a:latin typeface="+mn-lt"/>
              </a:rPr>
              <a:t>www.salesforce.com/training</a:t>
            </a:r>
          </a:p>
          <a:p>
            <a:pPr marL="0" marR="0" indent="0" algn="l" defTabSz="914240" rtl="0" eaLnBrk="1" fontAlgn="auto" latinLnBrk="0" hangingPunct="1">
              <a:lnSpc>
                <a:spcPct val="100000"/>
              </a:lnSpc>
              <a:spcBef>
                <a:spcPts val="0"/>
              </a:spcBef>
              <a:spcAft>
                <a:spcPts val="0"/>
              </a:spcAft>
              <a:buClrTx/>
              <a:buSzTx/>
              <a:buFontTx/>
              <a:buNone/>
              <a:tabLst/>
              <a:defRPr/>
            </a:pPr>
            <a:r>
              <a:rPr lang="en-US" sz="800" dirty="0" smtClean="0">
                <a:solidFill>
                  <a:schemeClr val="tx2"/>
                </a:solidFill>
                <a:latin typeface="+mn-lt"/>
              </a:rPr>
              <a:t>© Copyright 2016 salesforce.com, inc.  </a:t>
            </a:r>
          </a:p>
          <a:p>
            <a:pPr marL="0" marR="0" indent="0" algn="l" defTabSz="914240" rtl="0" eaLnBrk="1" fontAlgn="auto" latinLnBrk="0" hangingPunct="1">
              <a:lnSpc>
                <a:spcPct val="100000"/>
              </a:lnSpc>
              <a:spcBef>
                <a:spcPts val="0"/>
              </a:spcBef>
              <a:spcAft>
                <a:spcPts val="0"/>
              </a:spcAft>
              <a:buClrTx/>
              <a:buSzTx/>
              <a:buFontTx/>
              <a:buNone/>
              <a:tabLst/>
              <a:defRPr/>
            </a:pPr>
            <a:r>
              <a:rPr lang="en-US" sz="800" dirty="0" smtClean="0">
                <a:solidFill>
                  <a:schemeClr val="tx2"/>
                </a:solidFill>
                <a:latin typeface="+mn-lt"/>
              </a:rPr>
              <a:t> All rights reserved.</a:t>
            </a:r>
            <a:r>
              <a:rPr lang="en-US" sz="800" baseline="0" dirty="0" smtClean="0">
                <a:solidFill>
                  <a:schemeClr val="tx2"/>
                </a:solidFill>
                <a:latin typeface="+mn-lt"/>
              </a:rPr>
              <a:t> </a:t>
            </a:r>
            <a:r>
              <a:rPr lang="en-US" sz="800" dirty="0" smtClean="0">
                <a:solidFill>
                  <a:schemeClr val="tx2"/>
                </a:solidFill>
                <a:latin typeface="+mn-lt"/>
              </a:rPr>
              <a:t>Various trademarks held by their respective owners.</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1181" y="138101"/>
            <a:ext cx="374682" cy="374584"/>
          </a:xfrm>
          <a:prstGeom prst="rect">
            <a:avLst/>
          </a:prstGeom>
        </p:spPr>
      </p:pic>
      <p:sp>
        <p:nvSpPr>
          <p:cNvPr id="15" name="TextBox 14"/>
          <p:cNvSpPr txBox="1"/>
          <p:nvPr/>
        </p:nvSpPr>
        <p:spPr bwMode="gray">
          <a:xfrm>
            <a:off x="10632263" y="169069"/>
            <a:ext cx="1240083" cy="307776"/>
          </a:xfrm>
          <a:prstGeom prst="rect">
            <a:avLst/>
          </a:prstGeom>
          <a:noFill/>
        </p:spPr>
        <p:txBody>
          <a:bodyPr wrap="none" lIns="121899" tIns="60949" rIns="121899" bIns="60949" rtlCol="0">
            <a:spAutoFit/>
          </a:bodyPr>
          <a:lstStyle/>
          <a:p>
            <a:r>
              <a:rPr lang="en-US" sz="1200" dirty="0" smtClean="0">
                <a:solidFill>
                  <a:schemeClr val="tx2"/>
                </a:solidFill>
                <a:latin typeface="+mn-lt"/>
              </a:rPr>
              <a:t>@SalesforceU</a:t>
            </a:r>
            <a:endParaRPr lang="en-US" sz="1200" dirty="0">
              <a:solidFill>
                <a:schemeClr val="tx2"/>
              </a:solidFill>
              <a:latin typeface="+mn-lt"/>
            </a:endParaRPr>
          </a:p>
        </p:txBody>
      </p:sp>
    </p:spTree>
    <p:custDataLst>
      <p:tags r:id="rId1"/>
    </p:custDataLst>
    <p:extLst>
      <p:ext uri="{BB962C8B-B14F-4D97-AF65-F5344CB8AC3E}">
        <p14:creationId xmlns:p14="http://schemas.microsoft.com/office/powerpoint/2010/main" val="689892697"/>
      </p:ext>
    </p:extLst>
  </p:cSld>
  <p:clrMapOvr>
    <a:masterClrMapping/>
  </p:clrMapOvr>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itle 1"/>
          <p:cNvSpPr>
            <a:spLocks noGrp="1"/>
          </p:cNvSpPr>
          <p:nvPr>
            <p:ph type="title"/>
          </p:nvPr>
        </p:nvSpPr>
        <p:spPr>
          <a:xfrm>
            <a:off x="650081" y="2"/>
            <a:ext cx="9324652" cy="758825"/>
          </a:xfrm>
          <a:prstGeom prst="rect">
            <a:avLst/>
          </a:prstGeom>
        </p:spPr>
        <p:txBody>
          <a:bodyPr/>
          <a:lstStyle>
            <a:lvl1pPr>
              <a:defRPr>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grpSp>
        <p:nvGrpSpPr>
          <p:cNvPr id="12" name="Group 4"/>
          <p:cNvGrpSpPr>
            <a:grpSpLocks noChangeAspect="1"/>
          </p:cNvGrpSpPr>
          <p:nvPr userDrawn="1"/>
        </p:nvGrpSpPr>
        <p:grpSpPr bwMode="auto">
          <a:xfrm>
            <a:off x="103953" y="215660"/>
            <a:ext cx="450359" cy="370938"/>
            <a:chOff x="34" y="107"/>
            <a:chExt cx="352" cy="290"/>
          </a:xfrm>
        </p:grpSpPr>
        <p:sp>
          <p:nvSpPr>
            <p:cNvPr id="13" name="Freeform 7"/>
            <p:cNvSpPr>
              <a:spLocks/>
            </p:cNvSpPr>
            <p:nvPr userDrawn="1"/>
          </p:nvSpPr>
          <p:spPr bwMode="auto">
            <a:xfrm>
              <a:off x="34" y="107"/>
              <a:ext cx="272" cy="290"/>
            </a:xfrm>
            <a:custGeom>
              <a:avLst/>
              <a:gdLst>
                <a:gd name="T0" fmla="*/ 563 w 1358"/>
                <a:gd name="T1" fmla="*/ 12 h 1448"/>
                <a:gd name="T2" fmla="*/ 370 w 1358"/>
                <a:gd name="T3" fmla="*/ 68 h 1448"/>
                <a:gd name="T4" fmla="*/ 207 w 1358"/>
                <a:gd name="T5" fmla="*/ 165 h 1448"/>
                <a:gd name="T6" fmla="*/ 85 w 1358"/>
                <a:gd name="T7" fmla="*/ 294 h 1448"/>
                <a:gd name="T8" fmla="*/ 15 w 1358"/>
                <a:gd name="T9" fmla="*/ 448 h 1448"/>
                <a:gd name="T10" fmla="*/ 1 w 1358"/>
                <a:gd name="T11" fmla="*/ 587 h 1448"/>
                <a:gd name="T12" fmla="*/ 38 w 1358"/>
                <a:gd name="T13" fmla="*/ 738 h 1448"/>
                <a:gd name="T14" fmla="*/ 123 w 1358"/>
                <a:gd name="T15" fmla="*/ 873 h 1448"/>
                <a:gd name="T16" fmla="*/ 250 w 1358"/>
                <a:gd name="T17" fmla="*/ 985 h 1448"/>
                <a:gd name="T18" fmla="*/ 410 w 1358"/>
                <a:gd name="T19" fmla="*/ 1066 h 1448"/>
                <a:gd name="T20" fmla="*/ 595 w 1358"/>
                <a:gd name="T21" fmla="*/ 1111 h 1448"/>
                <a:gd name="T22" fmla="*/ 622 w 1358"/>
                <a:gd name="T23" fmla="*/ 1165 h 1448"/>
                <a:gd name="T24" fmla="*/ 581 w 1358"/>
                <a:gd name="T25" fmla="*/ 1260 h 1448"/>
                <a:gd name="T26" fmla="*/ 507 w 1358"/>
                <a:gd name="T27" fmla="*/ 1333 h 1448"/>
                <a:gd name="T28" fmla="*/ 446 w 1358"/>
                <a:gd name="T29" fmla="*/ 1367 h 1448"/>
                <a:gd name="T30" fmla="*/ 435 w 1358"/>
                <a:gd name="T31" fmla="*/ 1415 h 1448"/>
                <a:gd name="T32" fmla="*/ 459 w 1358"/>
                <a:gd name="T33" fmla="*/ 1441 h 1448"/>
                <a:gd name="T34" fmla="*/ 479 w 1358"/>
                <a:gd name="T35" fmla="*/ 1446 h 1448"/>
                <a:gd name="T36" fmla="*/ 609 w 1358"/>
                <a:gd name="T37" fmla="*/ 1437 h 1448"/>
                <a:gd name="T38" fmla="*/ 750 w 1358"/>
                <a:gd name="T39" fmla="*/ 1384 h 1448"/>
                <a:gd name="T40" fmla="*/ 870 w 1358"/>
                <a:gd name="T41" fmla="*/ 1289 h 1448"/>
                <a:gd name="T42" fmla="*/ 881 w 1358"/>
                <a:gd name="T43" fmla="*/ 1248 h 1448"/>
                <a:gd name="T44" fmla="*/ 853 w 1358"/>
                <a:gd name="T45" fmla="*/ 1215 h 1448"/>
                <a:gd name="T46" fmla="*/ 810 w 1358"/>
                <a:gd name="T47" fmla="*/ 1221 h 1448"/>
                <a:gd name="T48" fmla="*/ 728 w 1358"/>
                <a:gd name="T49" fmla="*/ 1289 h 1448"/>
                <a:gd name="T50" fmla="*/ 656 w 1358"/>
                <a:gd name="T51" fmla="*/ 1312 h 1448"/>
                <a:gd name="T52" fmla="*/ 712 w 1358"/>
                <a:gd name="T53" fmla="*/ 1185 h 1448"/>
                <a:gd name="T54" fmla="*/ 720 w 1358"/>
                <a:gd name="T55" fmla="*/ 1070 h 1448"/>
                <a:gd name="T56" fmla="*/ 698 w 1358"/>
                <a:gd name="T57" fmla="*/ 1034 h 1448"/>
                <a:gd name="T58" fmla="*/ 670 w 1358"/>
                <a:gd name="T59" fmla="*/ 1028 h 1448"/>
                <a:gd name="T60" fmla="*/ 627 w 1358"/>
                <a:gd name="T61" fmla="*/ 1023 h 1448"/>
                <a:gd name="T62" fmla="*/ 461 w 1358"/>
                <a:gd name="T63" fmla="*/ 988 h 1448"/>
                <a:gd name="T64" fmla="*/ 317 w 1358"/>
                <a:gd name="T65" fmla="*/ 920 h 1448"/>
                <a:gd name="T66" fmla="*/ 202 w 1358"/>
                <a:gd name="T67" fmla="*/ 826 h 1448"/>
                <a:gd name="T68" fmla="*/ 126 w 1358"/>
                <a:gd name="T69" fmla="*/ 711 h 1448"/>
                <a:gd name="T70" fmla="*/ 93 w 1358"/>
                <a:gd name="T71" fmla="*/ 582 h 1448"/>
                <a:gd name="T72" fmla="*/ 105 w 1358"/>
                <a:gd name="T73" fmla="*/ 466 h 1448"/>
                <a:gd name="T74" fmla="*/ 166 w 1358"/>
                <a:gd name="T75" fmla="*/ 338 h 1448"/>
                <a:gd name="T76" fmla="*/ 272 w 1358"/>
                <a:gd name="T77" fmla="*/ 229 h 1448"/>
                <a:gd name="T78" fmla="*/ 413 w 1358"/>
                <a:gd name="T79" fmla="*/ 149 h 1448"/>
                <a:gd name="T80" fmla="*/ 582 w 1358"/>
                <a:gd name="T81" fmla="*/ 102 h 1448"/>
                <a:gd name="T82" fmla="*/ 751 w 1358"/>
                <a:gd name="T83" fmla="*/ 94 h 1448"/>
                <a:gd name="T84" fmla="*/ 1007 w 1358"/>
                <a:gd name="T85" fmla="*/ 154 h 1448"/>
                <a:gd name="T86" fmla="*/ 1192 w 1358"/>
                <a:gd name="T87" fmla="*/ 276 h 1448"/>
                <a:gd name="T88" fmla="*/ 1262 w 1358"/>
                <a:gd name="T89" fmla="*/ 365 h 1448"/>
                <a:gd name="T90" fmla="*/ 1289 w 1358"/>
                <a:gd name="T91" fmla="*/ 399 h 1448"/>
                <a:gd name="T92" fmla="*/ 1323 w 1358"/>
                <a:gd name="T93" fmla="*/ 404 h 1448"/>
                <a:gd name="T94" fmla="*/ 1353 w 1358"/>
                <a:gd name="T95" fmla="*/ 379 h 1448"/>
                <a:gd name="T96" fmla="*/ 1353 w 1358"/>
                <a:gd name="T97" fmla="*/ 337 h 1448"/>
                <a:gd name="T98" fmla="*/ 1276 w 1358"/>
                <a:gd name="T99" fmla="*/ 229 h 1448"/>
                <a:gd name="T100" fmla="*/ 1172 w 1358"/>
                <a:gd name="T101" fmla="*/ 140 h 1448"/>
                <a:gd name="T102" fmla="*/ 1049 w 1358"/>
                <a:gd name="T103" fmla="*/ 71 h 1448"/>
                <a:gd name="T104" fmla="*/ 910 w 1358"/>
                <a:gd name="T105" fmla="*/ 24 h 1448"/>
                <a:gd name="T106" fmla="*/ 757 w 1358"/>
                <a:gd name="T107" fmla="*/ 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8" h="1448">
                  <a:moveTo>
                    <a:pt x="705" y="0"/>
                  </a:moveTo>
                  <a:lnTo>
                    <a:pt x="705" y="0"/>
                  </a:lnTo>
                  <a:lnTo>
                    <a:pt x="670" y="1"/>
                  </a:lnTo>
                  <a:lnTo>
                    <a:pt x="633" y="4"/>
                  </a:lnTo>
                  <a:lnTo>
                    <a:pt x="598" y="7"/>
                  </a:lnTo>
                  <a:lnTo>
                    <a:pt x="563" y="12"/>
                  </a:lnTo>
                  <a:lnTo>
                    <a:pt x="529" y="18"/>
                  </a:lnTo>
                  <a:lnTo>
                    <a:pt x="496" y="26"/>
                  </a:lnTo>
                  <a:lnTo>
                    <a:pt x="463" y="34"/>
                  </a:lnTo>
                  <a:lnTo>
                    <a:pt x="431" y="45"/>
                  </a:lnTo>
                  <a:lnTo>
                    <a:pt x="400" y="56"/>
                  </a:lnTo>
                  <a:lnTo>
                    <a:pt x="370" y="68"/>
                  </a:lnTo>
                  <a:lnTo>
                    <a:pt x="340" y="82"/>
                  </a:lnTo>
                  <a:lnTo>
                    <a:pt x="311" y="96"/>
                  </a:lnTo>
                  <a:lnTo>
                    <a:pt x="284" y="112"/>
                  </a:lnTo>
                  <a:lnTo>
                    <a:pt x="257" y="128"/>
                  </a:lnTo>
                  <a:lnTo>
                    <a:pt x="232" y="146"/>
                  </a:lnTo>
                  <a:lnTo>
                    <a:pt x="207" y="165"/>
                  </a:lnTo>
                  <a:lnTo>
                    <a:pt x="183" y="184"/>
                  </a:lnTo>
                  <a:lnTo>
                    <a:pt x="161" y="204"/>
                  </a:lnTo>
                  <a:lnTo>
                    <a:pt x="140" y="226"/>
                  </a:lnTo>
                  <a:lnTo>
                    <a:pt x="121" y="248"/>
                  </a:lnTo>
                  <a:lnTo>
                    <a:pt x="102" y="270"/>
                  </a:lnTo>
                  <a:lnTo>
                    <a:pt x="85" y="294"/>
                  </a:lnTo>
                  <a:lnTo>
                    <a:pt x="70" y="317"/>
                  </a:lnTo>
                  <a:lnTo>
                    <a:pt x="56" y="343"/>
                  </a:lnTo>
                  <a:lnTo>
                    <a:pt x="43" y="367"/>
                  </a:lnTo>
                  <a:lnTo>
                    <a:pt x="32" y="394"/>
                  </a:lnTo>
                  <a:lnTo>
                    <a:pt x="22" y="420"/>
                  </a:lnTo>
                  <a:lnTo>
                    <a:pt x="15" y="448"/>
                  </a:lnTo>
                  <a:lnTo>
                    <a:pt x="9" y="474"/>
                  </a:lnTo>
                  <a:lnTo>
                    <a:pt x="4" y="502"/>
                  </a:lnTo>
                  <a:lnTo>
                    <a:pt x="1" y="530"/>
                  </a:lnTo>
                  <a:lnTo>
                    <a:pt x="0" y="560"/>
                  </a:lnTo>
                  <a:lnTo>
                    <a:pt x="0" y="560"/>
                  </a:lnTo>
                  <a:lnTo>
                    <a:pt x="1" y="587"/>
                  </a:lnTo>
                  <a:lnTo>
                    <a:pt x="4" y="612"/>
                  </a:lnTo>
                  <a:lnTo>
                    <a:pt x="7" y="638"/>
                  </a:lnTo>
                  <a:lnTo>
                    <a:pt x="12" y="663"/>
                  </a:lnTo>
                  <a:lnTo>
                    <a:pt x="20" y="689"/>
                  </a:lnTo>
                  <a:lnTo>
                    <a:pt x="28" y="713"/>
                  </a:lnTo>
                  <a:lnTo>
                    <a:pt x="38" y="738"/>
                  </a:lnTo>
                  <a:lnTo>
                    <a:pt x="49" y="762"/>
                  </a:lnTo>
                  <a:lnTo>
                    <a:pt x="61" y="785"/>
                  </a:lnTo>
                  <a:lnTo>
                    <a:pt x="74" y="809"/>
                  </a:lnTo>
                  <a:lnTo>
                    <a:pt x="89" y="830"/>
                  </a:lnTo>
                  <a:lnTo>
                    <a:pt x="106" y="852"/>
                  </a:lnTo>
                  <a:lnTo>
                    <a:pt x="123" y="873"/>
                  </a:lnTo>
                  <a:lnTo>
                    <a:pt x="141" y="894"/>
                  </a:lnTo>
                  <a:lnTo>
                    <a:pt x="161" y="913"/>
                  </a:lnTo>
                  <a:lnTo>
                    <a:pt x="182" y="933"/>
                  </a:lnTo>
                  <a:lnTo>
                    <a:pt x="204" y="951"/>
                  </a:lnTo>
                  <a:lnTo>
                    <a:pt x="226" y="968"/>
                  </a:lnTo>
                  <a:lnTo>
                    <a:pt x="250" y="985"/>
                  </a:lnTo>
                  <a:lnTo>
                    <a:pt x="274" y="1001"/>
                  </a:lnTo>
                  <a:lnTo>
                    <a:pt x="300" y="1016"/>
                  </a:lnTo>
                  <a:lnTo>
                    <a:pt x="326" y="1029"/>
                  </a:lnTo>
                  <a:lnTo>
                    <a:pt x="352" y="1043"/>
                  </a:lnTo>
                  <a:lnTo>
                    <a:pt x="381" y="1055"/>
                  </a:lnTo>
                  <a:lnTo>
                    <a:pt x="410" y="1066"/>
                  </a:lnTo>
                  <a:lnTo>
                    <a:pt x="439" y="1077"/>
                  </a:lnTo>
                  <a:lnTo>
                    <a:pt x="470" y="1085"/>
                  </a:lnTo>
                  <a:lnTo>
                    <a:pt x="500" y="1094"/>
                  </a:lnTo>
                  <a:lnTo>
                    <a:pt x="532" y="1101"/>
                  </a:lnTo>
                  <a:lnTo>
                    <a:pt x="563" y="1106"/>
                  </a:lnTo>
                  <a:lnTo>
                    <a:pt x="595" y="1111"/>
                  </a:lnTo>
                  <a:lnTo>
                    <a:pt x="628" y="1115"/>
                  </a:lnTo>
                  <a:lnTo>
                    <a:pt x="628" y="1115"/>
                  </a:lnTo>
                  <a:lnTo>
                    <a:pt x="627" y="1130"/>
                  </a:lnTo>
                  <a:lnTo>
                    <a:pt x="626" y="1146"/>
                  </a:lnTo>
                  <a:lnTo>
                    <a:pt x="626" y="1146"/>
                  </a:lnTo>
                  <a:lnTo>
                    <a:pt x="622" y="1165"/>
                  </a:lnTo>
                  <a:lnTo>
                    <a:pt x="618" y="1182"/>
                  </a:lnTo>
                  <a:lnTo>
                    <a:pt x="612" y="1199"/>
                  </a:lnTo>
                  <a:lnTo>
                    <a:pt x="606" y="1215"/>
                  </a:lnTo>
                  <a:lnTo>
                    <a:pt x="599" y="1230"/>
                  </a:lnTo>
                  <a:lnTo>
                    <a:pt x="590" y="1245"/>
                  </a:lnTo>
                  <a:lnTo>
                    <a:pt x="581" y="1260"/>
                  </a:lnTo>
                  <a:lnTo>
                    <a:pt x="571" y="1273"/>
                  </a:lnTo>
                  <a:lnTo>
                    <a:pt x="560" y="1287"/>
                  </a:lnTo>
                  <a:lnTo>
                    <a:pt x="548" y="1300"/>
                  </a:lnTo>
                  <a:lnTo>
                    <a:pt x="535" y="1311"/>
                  </a:lnTo>
                  <a:lnTo>
                    <a:pt x="522" y="1322"/>
                  </a:lnTo>
                  <a:lnTo>
                    <a:pt x="507" y="1333"/>
                  </a:lnTo>
                  <a:lnTo>
                    <a:pt x="493" y="1341"/>
                  </a:lnTo>
                  <a:lnTo>
                    <a:pt x="477" y="1350"/>
                  </a:lnTo>
                  <a:lnTo>
                    <a:pt x="461" y="1357"/>
                  </a:lnTo>
                  <a:lnTo>
                    <a:pt x="461" y="1357"/>
                  </a:lnTo>
                  <a:lnTo>
                    <a:pt x="453" y="1362"/>
                  </a:lnTo>
                  <a:lnTo>
                    <a:pt x="446" y="1367"/>
                  </a:lnTo>
                  <a:lnTo>
                    <a:pt x="442" y="1373"/>
                  </a:lnTo>
                  <a:lnTo>
                    <a:pt x="437" y="1380"/>
                  </a:lnTo>
                  <a:lnTo>
                    <a:pt x="434" y="1389"/>
                  </a:lnTo>
                  <a:lnTo>
                    <a:pt x="433" y="1398"/>
                  </a:lnTo>
                  <a:lnTo>
                    <a:pt x="433" y="1406"/>
                  </a:lnTo>
                  <a:lnTo>
                    <a:pt x="435" y="1415"/>
                  </a:lnTo>
                  <a:lnTo>
                    <a:pt x="435" y="1415"/>
                  </a:lnTo>
                  <a:lnTo>
                    <a:pt x="438" y="1422"/>
                  </a:lnTo>
                  <a:lnTo>
                    <a:pt x="442" y="1428"/>
                  </a:lnTo>
                  <a:lnTo>
                    <a:pt x="446" y="1433"/>
                  </a:lnTo>
                  <a:lnTo>
                    <a:pt x="453" y="1438"/>
                  </a:lnTo>
                  <a:lnTo>
                    <a:pt x="459" y="1441"/>
                  </a:lnTo>
                  <a:lnTo>
                    <a:pt x="465" y="1444"/>
                  </a:lnTo>
                  <a:lnTo>
                    <a:pt x="472" y="1445"/>
                  </a:lnTo>
                  <a:lnTo>
                    <a:pt x="479" y="1446"/>
                  </a:lnTo>
                  <a:lnTo>
                    <a:pt x="479" y="1446"/>
                  </a:lnTo>
                  <a:lnTo>
                    <a:pt x="479" y="1446"/>
                  </a:lnTo>
                  <a:lnTo>
                    <a:pt x="479" y="1446"/>
                  </a:lnTo>
                  <a:lnTo>
                    <a:pt x="509" y="1448"/>
                  </a:lnTo>
                  <a:lnTo>
                    <a:pt x="509" y="1448"/>
                  </a:lnTo>
                  <a:lnTo>
                    <a:pt x="534" y="1446"/>
                  </a:lnTo>
                  <a:lnTo>
                    <a:pt x="559" y="1444"/>
                  </a:lnTo>
                  <a:lnTo>
                    <a:pt x="584" y="1441"/>
                  </a:lnTo>
                  <a:lnTo>
                    <a:pt x="609" y="1437"/>
                  </a:lnTo>
                  <a:lnTo>
                    <a:pt x="633" y="1430"/>
                  </a:lnTo>
                  <a:lnTo>
                    <a:pt x="657" y="1424"/>
                  </a:lnTo>
                  <a:lnTo>
                    <a:pt x="682" y="1416"/>
                  </a:lnTo>
                  <a:lnTo>
                    <a:pt x="705" y="1406"/>
                  </a:lnTo>
                  <a:lnTo>
                    <a:pt x="728" y="1395"/>
                  </a:lnTo>
                  <a:lnTo>
                    <a:pt x="750" y="1384"/>
                  </a:lnTo>
                  <a:lnTo>
                    <a:pt x="772" y="1371"/>
                  </a:lnTo>
                  <a:lnTo>
                    <a:pt x="793" y="1357"/>
                  </a:lnTo>
                  <a:lnTo>
                    <a:pt x="812" y="1341"/>
                  </a:lnTo>
                  <a:lnTo>
                    <a:pt x="833" y="1326"/>
                  </a:lnTo>
                  <a:lnTo>
                    <a:pt x="851" y="1309"/>
                  </a:lnTo>
                  <a:lnTo>
                    <a:pt x="870" y="1289"/>
                  </a:lnTo>
                  <a:lnTo>
                    <a:pt x="870" y="1289"/>
                  </a:lnTo>
                  <a:lnTo>
                    <a:pt x="876" y="1282"/>
                  </a:lnTo>
                  <a:lnTo>
                    <a:pt x="879" y="1274"/>
                  </a:lnTo>
                  <a:lnTo>
                    <a:pt x="882" y="1266"/>
                  </a:lnTo>
                  <a:lnTo>
                    <a:pt x="882" y="1256"/>
                  </a:lnTo>
                  <a:lnTo>
                    <a:pt x="881" y="1248"/>
                  </a:lnTo>
                  <a:lnTo>
                    <a:pt x="878" y="1239"/>
                  </a:lnTo>
                  <a:lnTo>
                    <a:pt x="873" y="1232"/>
                  </a:lnTo>
                  <a:lnTo>
                    <a:pt x="867" y="1224"/>
                  </a:lnTo>
                  <a:lnTo>
                    <a:pt x="867" y="1224"/>
                  </a:lnTo>
                  <a:lnTo>
                    <a:pt x="860" y="1220"/>
                  </a:lnTo>
                  <a:lnTo>
                    <a:pt x="853" y="1215"/>
                  </a:lnTo>
                  <a:lnTo>
                    <a:pt x="844" y="1212"/>
                  </a:lnTo>
                  <a:lnTo>
                    <a:pt x="835" y="1212"/>
                  </a:lnTo>
                  <a:lnTo>
                    <a:pt x="835" y="1212"/>
                  </a:lnTo>
                  <a:lnTo>
                    <a:pt x="827" y="1213"/>
                  </a:lnTo>
                  <a:lnTo>
                    <a:pt x="817" y="1216"/>
                  </a:lnTo>
                  <a:lnTo>
                    <a:pt x="810" y="1221"/>
                  </a:lnTo>
                  <a:lnTo>
                    <a:pt x="803" y="1227"/>
                  </a:lnTo>
                  <a:lnTo>
                    <a:pt x="803" y="1227"/>
                  </a:lnTo>
                  <a:lnTo>
                    <a:pt x="784" y="1244"/>
                  </a:lnTo>
                  <a:lnTo>
                    <a:pt x="767" y="1260"/>
                  </a:lnTo>
                  <a:lnTo>
                    <a:pt x="748" y="1276"/>
                  </a:lnTo>
                  <a:lnTo>
                    <a:pt x="728" y="1289"/>
                  </a:lnTo>
                  <a:lnTo>
                    <a:pt x="707" y="1301"/>
                  </a:lnTo>
                  <a:lnTo>
                    <a:pt x="687" y="1312"/>
                  </a:lnTo>
                  <a:lnTo>
                    <a:pt x="665" y="1322"/>
                  </a:lnTo>
                  <a:lnTo>
                    <a:pt x="643" y="1330"/>
                  </a:lnTo>
                  <a:lnTo>
                    <a:pt x="643" y="1330"/>
                  </a:lnTo>
                  <a:lnTo>
                    <a:pt x="656" y="1312"/>
                  </a:lnTo>
                  <a:lnTo>
                    <a:pt x="670" y="1293"/>
                  </a:lnTo>
                  <a:lnTo>
                    <a:pt x="681" y="1273"/>
                  </a:lnTo>
                  <a:lnTo>
                    <a:pt x="690" y="1251"/>
                  </a:lnTo>
                  <a:lnTo>
                    <a:pt x="699" y="1230"/>
                  </a:lnTo>
                  <a:lnTo>
                    <a:pt x="706" y="1207"/>
                  </a:lnTo>
                  <a:lnTo>
                    <a:pt x="712" y="1185"/>
                  </a:lnTo>
                  <a:lnTo>
                    <a:pt x="717" y="1161"/>
                  </a:lnTo>
                  <a:lnTo>
                    <a:pt x="717" y="1161"/>
                  </a:lnTo>
                  <a:lnTo>
                    <a:pt x="720" y="1139"/>
                  </a:lnTo>
                  <a:lnTo>
                    <a:pt x="721" y="1116"/>
                  </a:lnTo>
                  <a:lnTo>
                    <a:pt x="721" y="1093"/>
                  </a:lnTo>
                  <a:lnTo>
                    <a:pt x="720" y="1070"/>
                  </a:lnTo>
                  <a:lnTo>
                    <a:pt x="720" y="1070"/>
                  </a:lnTo>
                  <a:lnTo>
                    <a:pt x="718" y="1060"/>
                  </a:lnTo>
                  <a:lnTo>
                    <a:pt x="715" y="1052"/>
                  </a:lnTo>
                  <a:lnTo>
                    <a:pt x="710" y="1045"/>
                  </a:lnTo>
                  <a:lnTo>
                    <a:pt x="705" y="1039"/>
                  </a:lnTo>
                  <a:lnTo>
                    <a:pt x="698" y="1034"/>
                  </a:lnTo>
                  <a:lnTo>
                    <a:pt x="690" y="1030"/>
                  </a:lnTo>
                  <a:lnTo>
                    <a:pt x="682" y="1028"/>
                  </a:lnTo>
                  <a:lnTo>
                    <a:pt x="673" y="1027"/>
                  </a:lnTo>
                  <a:lnTo>
                    <a:pt x="673" y="1027"/>
                  </a:lnTo>
                  <a:lnTo>
                    <a:pt x="670" y="1028"/>
                  </a:lnTo>
                  <a:lnTo>
                    <a:pt x="670" y="1028"/>
                  </a:lnTo>
                  <a:lnTo>
                    <a:pt x="668" y="1028"/>
                  </a:lnTo>
                  <a:lnTo>
                    <a:pt x="668" y="1028"/>
                  </a:lnTo>
                  <a:lnTo>
                    <a:pt x="662" y="1026"/>
                  </a:lnTo>
                  <a:lnTo>
                    <a:pt x="656" y="1024"/>
                  </a:lnTo>
                  <a:lnTo>
                    <a:pt x="656" y="1024"/>
                  </a:lnTo>
                  <a:lnTo>
                    <a:pt x="627" y="1023"/>
                  </a:lnTo>
                  <a:lnTo>
                    <a:pt x="598" y="1020"/>
                  </a:lnTo>
                  <a:lnTo>
                    <a:pt x="570" y="1015"/>
                  </a:lnTo>
                  <a:lnTo>
                    <a:pt x="542" y="1010"/>
                  </a:lnTo>
                  <a:lnTo>
                    <a:pt x="513" y="1002"/>
                  </a:lnTo>
                  <a:lnTo>
                    <a:pt x="487" y="995"/>
                  </a:lnTo>
                  <a:lnTo>
                    <a:pt x="461" y="988"/>
                  </a:lnTo>
                  <a:lnTo>
                    <a:pt x="434" y="978"/>
                  </a:lnTo>
                  <a:lnTo>
                    <a:pt x="410" y="968"/>
                  </a:lnTo>
                  <a:lnTo>
                    <a:pt x="385" y="957"/>
                  </a:lnTo>
                  <a:lnTo>
                    <a:pt x="362" y="945"/>
                  </a:lnTo>
                  <a:lnTo>
                    <a:pt x="339" y="933"/>
                  </a:lnTo>
                  <a:lnTo>
                    <a:pt x="317" y="920"/>
                  </a:lnTo>
                  <a:lnTo>
                    <a:pt x="295" y="906"/>
                  </a:lnTo>
                  <a:lnTo>
                    <a:pt x="276" y="891"/>
                  </a:lnTo>
                  <a:lnTo>
                    <a:pt x="256" y="876"/>
                  </a:lnTo>
                  <a:lnTo>
                    <a:pt x="237" y="860"/>
                  </a:lnTo>
                  <a:lnTo>
                    <a:pt x="220" y="843"/>
                  </a:lnTo>
                  <a:lnTo>
                    <a:pt x="202" y="826"/>
                  </a:lnTo>
                  <a:lnTo>
                    <a:pt x="188" y="809"/>
                  </a:lnTo>
                  <a:lnTo>
                    <a:pt x="173" y="790"/>
                  </a:lnTo>
                  <a:lnTo>
                    <a:pt x="160" y="771"/>
                  </a:lnTo>
                  <a:lnTo>
                    <a:pt x="148" y="751"/>
                  </a:lnTo>
                  <a:lnTo>
                    <a:pt x="135" y="732"/>
                  </a:lnTo>
                  <a:lnTo>
                    <a:pt x="126" y="711"/>
                  </a:lnTo>
                  <a:lnTo>
                    <a:pt x="117" y="690"/>
                  </a:lnTo>
                  <a:lnTo>
                    <a:pt x="110" y="670"/>
                  </a:lnTo>
                  <a:lnTo>
                    <a:pt x="104" y="649"/>
                  </a:lnTo>
                  <a:lnTo>
                    <a:pt x="99" y="627"/>
                  </a:lnTo>
                  <a:lnTo>
                    <a:pt x="95" y="605"/>
                  </a:lnTo>
                  <a:lnTo>
                    <a:pt x="93" y="582"/>
                  </a:lnTo>
                  <a:lnTo>
                    <a:pt x="93" y="560"/>
                  </a:lnTo>
                  <a:lnTo>
                    <a:pt x="93" y="560"/>
                  </a:lnTo>
                  <a:lnTo>
                    <a:pt x="93" y="535"/>
                  </a:lnTo>
                  <a:lnTo>
                    <a:pt x="95" y="512"/>
                  </a:lnTo>
                  <a:lnTo>
                    <a:pt x="100" y="489"/>
                  </a:lnTo>
                  <a:lnTo>
                    <a:pt x="105" y="466"/>
                  </a:lnTo>
                  <a:lnTo>
                    <a:pt x="112" y="443"/>
                  </a:lnTo>
                  <a:lnTo>
                    <a:pt x="120" y="421"/>
                  </a:lnTo>
                  <a:lnTo>
                    <a:pt x="129" y="399"/>
                  </a:lnTo>
                  <a:lnTo>
                    <a:pt x="140" y="378"/>
                  </a:lnTo>
                  <a:lnTo>
                    <a:pt x="152" y="357"/>
                  </a:lnTo>
                  <a:lnTo>
                    <a:pt x="166" y="338"/>
                  </a:lnTo>
                  <a:lnTo>
                    <a:pt x="182" y="318"/>
                  </a:lnTo>
                  <a:lnTo>
                    <a:pt x="198" y="299"/>
                  </a:lnTo>
                  <a:lnTo>
                    <a:pt x="215" y="280"/>
                  </a:lnTo>
                  <a:lnTo>
                    <a:pt x="233" y="263"/>
                  </a:lnTo>
                  <a:lnTo>
                    <a:pt x="251" y="246"/>
                  </a:lnTo>
                  <a:lnTo>
                    <a:pt x="272" y="229"/>
                  </a:lnTo>
                  <a:lnTo>
                    <a:pt x="294" y="215"/>
                  </a:lnTo>
                  <a:lnTo>
                    <a:pt x="316" y="200"/>
                  </a:lnTo>
                  <a:lnTo>
                    <a:pt x="339" y="185"/>
                  </a:lnTo>
                  <a:lnTo>
                    <a:pt x="362" y="173"/>
                  </a:lnTo>
                  <a:lnTo>
                    <a:pt x="388" y="161"/>
                  </a:lnTo>
                  <a:lnTo>
                    <a:pt x="413" y="149"/>
                  </a:lnTo>
                  <a:lnTo>
                    <a:pt x="440" y="139"/>
                  </a:lnTo>
                  <a:lnTo>
                    <a:pt x="467" y="129"/>
                  </a:lnTo>
                  <a:lnTo>
                    <a:pt x="495" y="121"/>
                  </a:lnTo>
                  <a:lnTo>
                    <a:pt x="523" y="113"/>
                  </a:lnTo>
                  <a:lnTo>
                    <a:pt x="553" y="107"/>
                  </a:lnTo>
                  <a:lnTo>
                    <a:pt x="582" y="102"/>
                  </a:lnTo>
                  <a:lnTo>
                    <a:pt x="612" y="99"/>
                  </a:lnTo>
                  <a:lnTo>
                    <a:pt x="643" y="95"/>
                  </a:lnTo>
                  <a:lnTo>
                    <a:pt x="673" y="94"/>
                  </a:lnTo>
                  <a:lnTo>
                    <a:pt x="705" y="93"/>
                  </a:lnTo>
                  <a:lnTo>
                    <a:pt x="705" y="93"/>
                  </a:lnTo>
                  <a:lnTo>
                    <a:pt x="751" y="94"/>
                  </a:lnTo>
                  <a:lnTo>
                    <a:pt x="796" y="98"/>
                  </a:lnTo>
                  <a:lnTo>
                    <a:pt x="842" y="105"/>
                  </a:lnTo>
                  <a:lnTo>
                    <a:pt x="885" y="113"/>
                  </a:lnTo>
                  <a:lnTo>
                    <a:pt x="927" y="124"/>
                  </a:lnTo>
                  <a:lnTo>
                    <a:pt x="968" y="138"/>
                  </a:lnTo>
                  <a:lnTo>
                    <a:pt x="1007" y="154"/>
                  </a:lnTo>
                  <a:lnTo>
                    <a:pt x="1045" y="171"/>
                  </a:lnTo>
                  <a:lnTo>
                    <a:pt x="1082" y="191"/>
                  </a:lnTo>
                  <a:lnTo>
                    <a:pt x="1116" y="212"/>
                  </a:lnTo>
                  <a:lnTo>
                    <a:pt x="1148" y="237"/>
                  </a:lnTo>
                  <a:lnTo>
                    <a:pt x="1177" y="262"/>
                  </a:lnTo>
                  <a:lnTo>
                    <a:pt x="1192" y="276"/>
                  </a:lnTo>
                  <a:lnTo>
                    <a:pt x="1205" y="289"/>
                  </a:lnTo>
                  <a:lnTo>
                    <a:pt x="1217" y="304"/>
                  </a:lnTo>
                  <a:lnTo>
                    <a:pt x="1229" y="318"/>
                  </a:lnTo>
                  <a:lnTo>
                    <a:pt x="1242" y="333"/>
                  </a:lnTo>
                  <a:lnTo>
                    <a:pt x="1253" y="349"/>
                  </a:lnTo>
                  <a:lnTo>
                    <a:pt x="1262" y="365"/>
                  </a:lnTo>
                  <a:lnTo>
                    <a:pt x="1271" y="380"/>
                  </a:lnTo>
                  <a:lnTo>
                    <a:pt x="1271" y="380"/>
                  </a:lnTo>
                  <a:lnTo>
                    <a:pt x="1275" y="387"/>
                  </a:lnTo>
                  <a:lnTo>
                    <a:pt x="1279" y="390"/>
                  </a:lnTo>
                  <a:lnTo>
                    <a:pt x="1283" y="395"/>
                  </a:lnTo>
                  <a:lnTo>
                    <a:pt x="1289" y="399"/>
                  </a:lnTo>
                  <a:lnTo>
                    <a:pt x="1294" y="401"/>
                  </a:lnTo>
                  <a:lnTo>
                    <a:pt x="1300" y="402"/>
                  </a:lnTo>
                  <a:lnTo>
                    <a:pt x="1306" y="404"/>
                  </a:lnTo>
                  <a:lnTo>
                    <a:pt x="1312" y="405"/>
                  </a:lnTo>
                  <a:lnTo>
                    <a:pt x="1312" y="405"/>
                  </a:lnTo>
                  <a:lnTo>
                    <a:pt x="1323" y="404"/>
                  </a:lnTo>
                  <a:lnTo>
                    <a:pt x="1328" y="401"/>
                  </a:lnTo>
                  <a:lnTo>
                    <a:pt x="1334" y="399"/>
                  </a:lnTo>
                  <a:lnTo>
                    <a:pt x="1334" y="399"/>
                  </a:lnTo>
                  <a:lnTo>
                    <a:pt x="1342" y="394"/>
                  </a:lnTo>
                  <a:lnTo>
                    <a:pt x="1348" y="387"/>
                  </a:lnTo>
                  <a:lnTo>
                    <a:pt x="1353" y="379"/>
                  </a:lnTo>
                  <a:lnTo>
                    <a:pt x="1356" y="372"/>
                  </a:lnTo>
                  <a:lnTo>
                    <a:pt x="1358" y="362"/>
                  </a:lnTo>
                  <a:lnTo>
                    <a:pt x="1358" y="354"/>
                  </a:lnTo>
                  <a:lnTo>
                    <a:pt x="1356" y="345"/>
                  </a:lnTo>
                  <a:lnTo>
                    <a:pt x="1353" y="337"/>
                  </a:lnTo>
                  <a:lnTo>
                    <a:pt x="1353" y="337"/>
                  </a:lnTo>
                  <a:lnTo>
                    <a:pt x="1342" y="317"/>
                  </a:lnTo>
                  <a:lnTo>
                    <a:pt x="1329" y="299"/>
                  </a:lnTo>
                  <a:lnTo>
                    <a:pt x="1317" y="280"/>
                  </a:lnTo>
                  <a:lnTo>
                    <a:pt x="1304" y="263"/>
                  </a:lnTo>
                  <a:lnTo>
                    <a:pt x="1290" y="246"/>
                  </a:lnTo>
                  <a:lnTo>
                    <a:pt x="1276" y="229"/>
                  </a:lnTo>
                  <a:lnTo>
                    <a:pt x="1260" y="213"/>
                  </a:lnTo>
                  <a:lnTo>
                    <a:pt x="1244" y="198"/>
                  </a:lnTo>
                  <a:lnTo>
                    <a:pt x="1227" y="183"/>
                  </a:lnTo>
                  <a:lnTo>
                    <a:pt x="1210" y="168"/>
                  </a:lnTo>
                  <a:lnTo>
                    <a:pt x="1192" y="154"/>
                  </a:lnTo>
                  <a:lnTo>
                    <a:pt x="1172" y="140"/>
                  </a:lnTo>
                  <a:lnTo>
                    <a:pt x="1154" y="128"/>
                  </a:lnTo>
                  <a:lnTo>
                    <a:pt x="1133" y="115"/>
                  </a:lnTo>
                  <a:lnTo>
                    <a:pt x="1114" y="104"/>
                  </a:lnTo>
                  <a:lnTo>
                    <a:pt x="1093" y="91"/>
                  </a:lnTo>
                  <a:lnTo>
                    <a:pt x="1071" y="82"/>
                  </a:lnTo>
                  <a:lnTo>
                    <a:pt x="1049" y="71"/>
                  </a:lnTo>
                  <a:lnTo>
                    <a:pt x="1027" y="62"/>
                  </a:lnTo>
                  <a:lnTo>
                    <a:pt x="1004" y="54"/>
                  </a:lnTo>
                  <a:lnTo>
                    <a:pt x="981" y="45"/>
                  </a:lnTo>
                  <a:lnTo>
                    <a:pt x="957" y="38"/>
                  </a:lnTo>
                  <a:lnTo>
                    <a:pt x="933" y="30"/>
                  </a:lnTo>
                  <a:lnTo>
                    <a:pt x="910" y="24"/>
                  </a:lnTo>
                  <a:lnTo>
                    <a:pt x="884" y="18"/>
                  </a:lnTo>
                  <a:lnTo>
                    <a:pt x="860" y="15"/>
                  </a:lnTo>
                  <a:lnTo>
                    <a:pt x="834" y="10"/>
                  </a:lnTo>
                  <a:lnTo>
                    <a:pt x="810" y="6"/>
                  </a:lnTo>
                  <a:lnTo>
                    <a:pt x="783" y="4"/>
                  </a:lnTo>
                  <a:lnTo>
                    <a:pt x="757" y="2"/>
                  </a:lnTo>
                  <a:lnTo>
                    <a:pt x="732" y="1"/>
                  </a:lnTo>
                  <a:lnTo>
                    <a:pt x="705"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AutoShape 3"/>
            <p:cNvSpPr>
              <a:spLocks noChangeAspect="1" noChangeArrowheads="1" noTextEdit="1"/>
            </p:cNvSpPr>
            <p:nvPr userDrawn="1"/>
          </p:nvSpPr>
          <p:spPr bwMode="auto">
            <a:xfrm>
              <a:off x="34" y="107"/>
              <a:ext cx="3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6"/>
            <p:cNvSpPr>
              <a:spLocks/>
            </p:cNvSpPr>
            <p:nvPr userDrawn="1"/>
          </p:nvSpPr>
          <p:spPr bwMode="auto">
            <a:xfrm>
              <a:off x="131" y="396"/>
              <a:ext cx="1" cy="0"/>
            </a:xfrm>
            <a:custGeom>
              <a:avLst/>
              <a:gdLst>
                <a:gd name="T0" fmla="*/ 0 w 6"/>
                <a:gd name="T1" fmla="*/ 1 h 1"/>
                <a:gd name="T2" fmla="*/ 0 w 6"/>
                <a:gd name="T3" fmla="*/ 1 h 1"/>
                <a:gd name="T4" fmla="*/ 6 w 6"/>
                <a:gd name="T5" fmla="*/ 0 h 1"/>
                <a:gd name="T6" fmla="*/ 6 w 6"/>
                <a:gd name="T7" fmla="*/ 0 h 1"/>
                <a:gd name="T8" fmla="*/ 0 w 6"/>
                <a:gd name="T9" fmla="*/ 1 h 1"/>
              </a:gdLst>
              <a:ahLst/>
              <a:cxnLst>
                <a:cxn ang="0">
                  <a:pos x="T0" y="T1"/>
                </a:cxn>
                <a:cxn ang="0">
                  <a:pos x="T2" y="T3"/>
                </a:cxn>
                <a:cxn ang="0">
                  <a:pos x="T4" y="T5"/>
                </a:cxn>
                <a:cxn ang="0">
                  <a:pos x="T6" y="T7"/>
                </a:cxn>
                <a:cxn ang="0">
                  <a:pos x="T8" y="T9"/>
                </a:cxn>
              </a:cxnLst>
              <a:rect l="0" t="0" r="r" b="b"/>
              <a:pathLst>
                <a:path w="6" h="1">
                  <a:moveTo>
                    <a:pt x="0" y="1"/>
                  </a:moveTo>
                  <a:lnTo>
                    <a:pt x="0" y="1"/>
                  </a:lnTo>
                  <a:lnTo>
                    <a:pt x="6" y="0"/>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8"/>
            <p:cNvSpPr>
              <a:spLocks noEditPoints="1"/>
            </p:cNvSpPr>
            <p:nvPr userDrawn="1"/>
          </p:nvSpPr>
          <p:spPr bwMode="auto">
            <a:xfrm>
              <a:off x="192" y="207"/>
              <a:ext cx="194" cy="190"/>
            </a:xfrm>
            <a:custGeom>
              <a:avLst/>
              <a:gdLst>
                <a:gd name="T0" fmla="*/ 967 w 968"/>
                <a:gd name="T1" fmla="*/ 356 h 949"/>
                <a:gd name="T2" fmla="*/ 958 w 968"/>
                <a:gd name="T3" fmla="*/ 300 h 949"/>
                <a:gd name="T4" fmla="*/ 939 w 968"/>
                <a:gd name="T5" fmla="*/ 247 h 949"/>
                <a:gd name="T6" fmla="*/ 909 w 968"/>
                <a:gd name="T7" fmla="*/ 197 h 949"/>
                <a:gd name="T8" fmla="*/ 872 w 968"/>
                <a:gd name="T9" fmla="*/ 151 h 949"/>
                <a:gd name="T10" fmla="*/ 827 w 968"/>
                <a:gd name="T11" fmla="*/ 110 h 949"/>
                <a:gd name="T12" fmla="*/ 773 w 968"/>
                <a:gd name="T13" fmla="*/ 75 h 949"/>
                <a:gd name="T14" fmla="*/ 714 w 968"/>
                <a:gd name="T15" fmla="*/ 45 h 949"/>
                <a:gd name="T16" fmla="*/ 650 w 968"/>
                <a:gd name="T17" fmla="*/ 22 h 949"/>
                <a:gd name="T18" fmla="*/ 581 w 968"/>
                <a:gd name="T19" fmla="*/ 8 h 949"/>
                <a:gd name="T20" fmla="*/ 508 w 968"/>
                <a:gd name="T21" fmla="*/ 0 h 949"/>
                <a:gd name="T22" fmla="*/ 459 w 968"/>
                <a:gd name="T23" fmla="*/ 0 h 949"/>
                <a:gd name="T24" fmla="*/ 386 w 968"/>
                <a:gd name="T25" fmla="*/ 8 h 949"/>
                <a:gd name="T26" fmla="*/ 318 w 968"/>
                <a:gd name="T27" fmla="*/ 22 h 949"/>
                <a:gd name="T28" fmla="*/ 253 w 968"/>
                <a:gd name="T29" fmla="*/ 45 h 949"/>
                <a:gd name="T30" fmla="*/ 195 w 968"/>
                <a:gd name="T31" fmla="*/ 75 h 949"/>
                <a:gd name="T32" fmla="*/ 141 w 968"/>
                <a:gd name="T33" fmla="*/ 110 h 949"/>
                <a:gd name="T34" fmla="*/ 96 w 968"/>
                <a:gd name="T35" fmla="*/ 151 h 949"/>
                <a:gd name="T36" fmla="*/ 58 w 968"/>
                <a:gd name="T37" fmla="*/ 197 h 949"/>
                <a:gd name="T38" fmla="*/ 29 w 968"/>
                <a:gd name="T39" fmla="*/ 247 h 949"/>
                <a:gd name="T40" fmla="*/ 9 w 968"/>
                <a:gd name="T41" fmla="*/ 300 h 949"/>
                <a:gd name="T42" fmla="*/ 1 w 968"/>
                <a:gd name="T43" fmla="*/ 356 h 949"/>
                <a:gd name="T44" fmla="*/ 1 w 968"/>
                <a:gd name="T45" fmla="*/ 393 h 949"/>
                <a:gd name="T46" fmla="*/ 7 w 968"/>
                <a:gd name="T47" fmla="*/ 442 h 949"/>
                <a:gd name="T48" fmla="*/ 22 w 968"/>
                <a:gd name="T49" fmla="*/ 489 h 949"/>
                <a:gd name="T50" fmla="*/ 43 w 968"/>
                <a:gd name="T51" fmla="*/ 533 h 949"/>
                <a:gd name="T52" fmla="*/ 73 w 968"/>
                <a:gd name="T53" fmla="*/ 575 h 949"/>
                <a:gd name="T54" fmla="*/ 107 w 968"/>
                <a:gd name="T55" fmla="*/ 612 h 949"/>
                <a:gd name="T56" fmla="*/ 194 w 968"/>
                <a:gd name="T57" fmla="*/ 677 h 949"/>
                <a:gd name="T58" fmla="*/ 297 w 968"/>
                <a:gd name="T59" fmla="*/ 723 h 949"/>
                <a:gd name="T60" fmla="*/ 375 w 968"/>
                <a:gd name="T61" fmla="*/ 743 h 949"/>
                <a:gd name="T62" fmla="*/ 413 w 968"/>
                <a:gd name="T63" fmla="*/ 810 h 949"/>
                <a:gd name="T64" fmla="*/ 464 w 968"/>
                <a:gd name="T65" fmla="*/ 867 h 949"/>
                <a:gd name="T66" fmla="*/ 526 w 968"/>
                <a:gd name="T67" fmla="*/ 910 h 949"/>
                <a:gd name="T68" fmla="*/ 598 w 968"/>
                <a:gd name="T69" fmla="*/ 938 h 949"/>
                <a:gd name="T70" fmla="*/ 676 w 968"/>
                <a:gd name="T71" fmla="*/ 949 h 949"/>
                <a:gd name="T72" fmla="*/ 705 w 968"/>
                <a:gd name="T73" fmla="*/ 948 h 949"/>
                <a:gd name="T74" fmla="*/ 706 w 968"/>
                <a:gd name="T75" fmla="*/ 948 h 949"/>
                <a:gd name="T76" fmla="*/ 728 w 968"/>
                <a:gd name="T77" fmla="*/ 938 h 949"/>
                <a:gd name="T78" fmla="*/ 734 w 968"/>
                <a:gd name="T79" fmla="*/ 925 h 949"/>
                <a:gd name="T80" fmla="*/ 733 w 968"/>
                <a:gd name="T81" fmla="*/ 908 h 949"/>
                <a:gd name="T82" fmla="*/ 723 w 968"/>
                <a:gd name="T83" fmla="*/ 893 h 949"/>
                <a:gd name="T84" fmla="*/ 711 w 968"/>
                <a:gd name="T85" fmla="*/ 888 h 949"/>
                <a:gd name="T86" fmla="*/ 709 w 968"/>
                <a:gd name="T87" fmla="*/ 888 h 949"/>
                <a:gd name="T88" fmla="*/ 705 w 968"/>
                <a:gd name="T89" fmla="*/ 884 h 949"/>
                <a:gd name="T90" fmla="*/ 674 w 968"/>
                <a:gd name="T91" fmla="*/ 865 h 949"/>
                <a:gd name="T92" fmla="*/ 648 w 968"/>
                <a:gd name="T93" fmla="*/ 842 h 949"/>
                <a:gd name="T94" fmla="*/ 628 w 968"/>
                <a:gd name="T95" fmla="*/ 812 h 949"/>
                <a:gd name="T96" fmla="*/ 613 w 968"/>
                <a:gd name="T97" fmla="*/ 781 h 949"/>
                <a:gd name="T98" fmla="*/ 603 w 968"/>
                <a:gd name="T99" fmla="*/ 745 h 949"/>
                <a:gd name="T100" fmla="*/ 603 w 968"/>
                <a:gd name="T101" fmla="*/ 740 h 949"/>
                <a:gd name="T102" fmla="*/ 714 w 968"/>
                <a:gd name="T103" fmla="*/ 706 h 949"/>
                <a:gd name="T104" fmla="*/ 811 w 968"/>
                <a:gd name="T105" fmla="*/ 654 h 949"/>
                <a:gd name="T106" fmla="*/ 888 w 968"/>
                <a:gd name="T107" fmla="*/ 584 h 949"/>
                <a:gd name="T108" fmla="*/ 917 w 968"/>
                <a:gd name="T109" fmla="*/ 544 h 949"/>
                <a:gd name="T110" fmla="*/ 940 w 968"/>
                <a:gd name="T111" fmla="*/ 501 h 949"/>
                <a:gd name="T112" fmla="*/ 957 w 968"/>
                <a:gd name="T113" fmla="*/ 456 h 949"/>
                <a:gd name="T114" fmla="*/ 966 w 968"/>
                <a:gd name="T115" fmla="*/ 409 h 949"/>
                <a:gd name="T116" fmla="*/ 968 w 968"/>
                <a:gd name="T117" fmla="*/ 376 h 949"/>
                <a:gd name="T118" fmla="*/ 690 w 968"/>
                <a:gd name="T119" fmla="*/ 944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8" h="949">
                  <a:moveTo>
                    <a:pt x="968" y="376"/>
                  </a:moveTo>
                  <a:lnTo>
                    <a:pt x="968" y="376"/>
                  </a:lnTo>
                  <a:lnTo>
                    <a:pt x="967" y="356"/>
                  </a:lnTo>
                  <a:lnTo>
                    <a:pt x="966" y="338"/>
                  </a:lnTo>
                  <a:lnTo>
                    <a:pt x="962" y="319"/>
                  </a:lnTo>
                  <a:lnTo>
                    <a:pt x="958" y="300"/>
                  </a:lnTo>
                  <a:lnTo>
                    <a:pt x="952" y="282"/>
                  </a:lnTo>
                  <a:lnTo>
                    <a:pt x="946" y="265"/>
                  </a:lnTo>
                  <a:lnTo>
                    <a:pt x="939" y="247"/>
                  </a:lnTo>
                  <a:lnTo>
                    <a:pt x="930" y="229"/>
                  </a:lnTo>
                  <a:lnTo>
                    <a:pt x="920" y="214"/>
                  </a:lnTo>
                  <a:lnTo>
                    <a:pt x="909" y="197"/>
                  </a:lnTo>
                  <a:lnTo>
                    <a:pt x="897" y="181"/>
                  </a:lnTo>
                  <a:lnTo>
                    <a:pt x="885" y="166"/>
                  </a:lnTo>
                  <a:lnTo>
                    <a:pt x="872" y="151"/>
                  </a:lnTo>
                  <a:lnTo>
                    <a:pt x="857" y="137"/>
                  </a:lnTo>
                  <a:lnTo>
                    <a:pt x="842" y="123"/>
                  </a:lnTo>
                  <a:lnTo>
                    <a:pt x="827" y="110"/>
                  </a:lnTo>
                  <a:lnTo>
                    <a:pt x="809" y="98"/>
                  </a:lnTo>
                  <a:lnTo>
                    <a:pt x="791" y="86"/>
                  </a:lnTo>
                  <a:lnTo>
                    <a:pt x="773" y="75"/>
                  </a:lnTo>
                  <a:lnTo>
                    <a:pt x="755" y="64"/>
                  </a:lnTo>
                  <a:lnTo>
                    <a:pt x="735" y="54"/>
                  </a:lnTo>
                  <a:lnTo>
                    <a:pt x="714" y="45"/>
                  </a:lnTo>
                  <a:lnTo>
                    <a:pt x="694" y="37"/>
                  </a:lnTo>
                  <a:lnTo>
                    <a:pt x="672" y="29"/>
                  </a:lnTo>
                  <a:lnTo>
                    <a:pt x="650" y="22"/>
                  </a:lnTo>
                  <a:lnTo>
                    <a:pt x="628" y="17"/>
                  </a:lnTo>
                  <a:lnTo>
                    <a:pt x="605" y="11"/>
                  </a:lnTo>
                  <a:lnTo>
                    <a:pt x="581" y="8"/>
                  </a:lnTo>
                  <a:lnTo>
                    <a:pt x="557" y="4"/>
                  </a:lnTo>
                  <a:lnTo>
                    <a:pt x="534" y="1"/>
                  </a:lnTo>
                  <a:lnTo>
                    <a:pt x="508" y="0"/>
                  </a:lnTo>
                  <a:lnTo>
                    <a:pt x="484" y="0"/>
                  </a:lnTo>
                  <a:lnTo>
                    <a:pt x="484" y="0"/>
                  </a:lnTo>
                  <a:lnTo>
                    <a:pt x="459" y="0"/>
                  </a:lnTo>
                  <a:lnTo>
                    <a:pt x="434" y="1"/>
                  </a:lnTo>
                  <a:lnTo>
                    <a:pt x="411" y="4"/>
                  </a:lnTo>
                  <a:lnTo>
                    <a:pt x="386" y="8"/>
                  </a:lnTo>
                  <a:lnTo>
                    <a:pt x="363" y="11"/>
                  </a:lnTo>
                  <a:lnTo>
                    <a:pt x="340" y="17"/>
                  </a:lnTo>
                  <a:lnTo>
                    <a:pt x="318" y="22"/>
                  </a:lnTo>
                  <a:lnTo>
                    <a:pt x="296" y="29"/>
                  </a:lnTo>
                  <a:lnTo>
                    <a:pt x="274" y="37"/>
                  </a:lnTo>
                  <a:lnTo>
                    <a:pt x="253" y="45"/>
                  </a:lnTo>
                  <a:lnTo>
                    <a:pt x="233" y="54"/>
                  </a:lnTo>
                  <a:lnTo>
                    <a:pt x="213" y="64"/>
                  </a:lnTo>
                  <a:lnTo>
                    <a:pt x="195" y="75"/>
                  </a:lnTo>
                  <a:lnTo>
                    <a:pt x="176" y="86"/>
                  </a:lnTo>
                  <a:lnTo>
                    <a:pt x="158" y="98"/>
                  </a:lnTo>
                  <a:lnTo>
                    <a:pt x="141" y="110"/>
                  </a:lnTo>
                  <a:lnTo>
                    <a:pt x="125" y="123"/>
                  </a:lnTo>
                  <a:lnTo>
                    <a:pt x="111" y="137"/>
                  </a:lnTo>
                  <a:lnTo>
                    <a:pt x="96" y="151"/>
                  </a:lnTo>
                  <a:lnTo>
                    <a:pt x="83" y="166"/>
                  </a:lnTo>
                  <a:lnTo>
                    <a:pt x="70" y="181"/>
                  </a:lnTo>
                  <a:lnTo>
                    <a:pt x="58" y="197"/>
                  </a:lnTo>
                  <a:lnTo>
                    <a:pt x="47" y="214"/>
                  </a:lnTo>
                  <a:lnTo>
                    <a:pt x="37" y="229"/>
                  </a:lnTo>
                  <a:lnTo>
                    <a:pt x="29" y="247"/>
                  </a:lnTo>
                  <a:lnTo>
                    <a:pt x="22" y="265"/>
                  </a:lnTo>
                  <a:lnTo>
                    <a:pt x="15" y="282"/>
                  </a:lnTo>
                  <a:lnTo>
                    <a:pt x="9" y="300"/>
                  </a:lnTo>
                  <a:lnTo>
                    <a:pt x="6" y="319"/>
                  </a:lnTo>
                  <a:lnTo>
                    <a:pt x="2" y="338"/>
                  </a:lnTo>
                  <a:lnTo>
                    <a:pt x="1" y="356"/>
                  </a:lnTo>
                  <a:lnTo>
                    <a:pt x="0" y="376"/>
                  </a:lnTo>
                  <a:lnTo>
                    <a:pt x="0" y="376"/>
                  </a:lnTo>
                  <a:lnTo>
                    <a:pt x="1" y="393"/>
                  </a:lnTo>
                  <a:lnTo>
                    <a:pt x="2" y="410"/>
                  </a:lnTo>
                  <a:lnTo>
                    <a:pt x="4" y="426"/>
                  </a:lnTo>
                  <a:lnTo>
                    <a:pt x="7" y="442"/>
                  </a:lnTo>
                  <a:lnTo>
                    <a:pt x="12" y="458"/>
                  </a:lnTo>
                  <a:lnTo>
                    <a:pt x="17" y="473"/>
                  </a:lnTo>
                  <a:lnTo>
                    <a:pt x="22" y="489"/>
                  </a:lnTo>
                  <a:lnTo>
                    <a:pt x="29" y="504"/>
                  </a:lnTo>
                  <a:lnTo>
                    <a:pt x="36" y="519"/>
                  </a:lnTo>
                  <a:lnTo>
                    <a:pt x="43" y="533"/>
                  </a:lnTo>
                  <a:lnTo>
                    <a:pt x="52" y="547"/>
                  </a:lnTo>
                  <a:lnTo>
                    <a:pt x="62" y="561"/>
                  </a:lnTo>
                  <a:lnTo>
                    <a:pt x="73" y="575"/>
                  </a:lnTo>
                  <a:lnTo>
                    <a:pt x="84" y="587"/>
                  </a:lnTo>
                  <a:lnTo>
                    <a:pt x="95" y="600"/>
                  </a:lnTo>
                  <a:lnTo>
                    <a:pt x="107" y="612"/>
                  </a:lnTo>
                  <a:lnTo>
                    <a:pt x="134" y="636"/>
                  </a:lnTo>
                  <a:lnTo>
                    <a:pt x="162" y="658"/>
                  </a:lnTo>
                  <a:lnTo>
                    <a:pt x="194" y="677"/>
                  </a:lnTo>
                  <a:lnTo>
                    <a:pt x="226" y="694"/>
                  </a:lnTo>
                  <a:lnTo>
                    <a:pt x="261" y="710"/>
                  </a:lnTo>
                  <a:lnTo>
                    <a:pt x="297" y="723"/>
                  </a:lnTo>
                  <a:lnTo>
                    <a:pt x="336" y="734"/>
                  </a:lnTo>
                  <a:lnTo>
                    <a:pt x="375" y="743"/>
                  </a:lnTo>
                  <a:lnTo>
                    <a:pt x="375" y="743"/>
                  </a:lnTo>
                  <a:lnTo>
                    <a:pt x="386" y="766"/>
                  </a:lnTo>
                  <a:lnTo>
                    <a:pt x="398" y="789"/>
                  </a:lnTo>
                  <a:lnTo>
                    <a:pt x="413" y="810"/>
                  </a:lnTo>
                  <a:lnTo>
                    <a:pt x="429" y="831"/>
                  </a:lnTo>
                  <a:lnTo>
                    <a:pt x="446" y="849"/>
                  </a:lnTo>
                  <a:lnTo>
                    <a:pt x="464" y="867"/>
                  </a:lnTo>
                  <a:lnTo>
                    <a:pt x="484" y="883"/>
                  </a:lnTo>
                  <a:lnTo>
                    <a:pt x="505" y="897"/>
                  </a:lnTo>
                  <a:lnTo>
                    <a:pt x="526" y="910"/>
                  </a:lnTo>
                  <a:lnTo>
                    <a:pt x="550" y="921"/>
                  </a:lnTo>
                  <a:lnTo>
                    <a:pt x="574" y="931"/>
                  </a:lnTo>
                  <a:lnTo>
                    <a:pt x="598" y="938"/>
                  </a:lnTo>
                  <a:lnTo>
                    <a:pt x="624" y="943"/>
                  </a:lnTo>
                  <a:lnTo>
                    <a:pt x="650" y="947"/>
                  </a:lnTo>
                  <a:lnTo>
                    <a:pt x="676" y="949"/>
                  </a:lnTo>
                  <a:lnTo>
                    <a:pt x="703" y="948"/>
                  </a:lnTo>
                  <a:lnTo>
                    <a:pt x="705" y="948"/>
                  </a:lnTo>
                  <a:lnTo>
                    <a:pt x="705" y="948"/>
                  </a:lnTo>
                  <a:lnTo>
                    <a:pt x="706" y="948"/>
                  </a:lnTo>
                  <a:lnTo>
                    <a:pt x="706" y="948"/>
                  </a:lnTo>
                  <a:lnTo>
                    <a:pt x="706" y="948"/>
                  </a:lnTo>
                  <a:lnTo>
                    <a:pt x="713" y="947"/>
                  </a:lnTo>
                  <a:lnTo>
                    <a:pt x="720" y="943"/>
                  </a:lnTo>
                  <a:lnTo>
                    <a:pt x="728" y="938"/>
                  </a:lnTo>
                  <a:lnTo>
                    <a:pt x="731" y="931"/>
                  </a:lnTo>
                  <a:lnTo>
                    <a:pt x="731" y="931"/>
                  </a:lnTo>
                  <a:lnTo>
                    <a:pt x="734" y="925"/>
                  </a:lnTo>
                  <a:lnTo>
                    <a:pt x="735" y="919"/>
                  </a:lnTo>
                  <a:lnTo>
                    <a:pt x="734" y="912"/>
                  </a:lnTo>
                  <a:lnTo>
                    <a:pt x="733" y="908"/>
                  </a:lnTo>
                  <a:lnTo>
                    <a:pt x="730" y="903"/>
                  </a:lnTo>
                  <a:lnTo>
                    <a:pt x="728" y="898"/>
                  </a:lnTo>
                  <a:lnTo>
                    <a:pt x="723" y="893"/>
                  </a:lnTo>
                  <a:lnTo>
                    <a:pt x="718" y="890"/>
                  </a:lnTo>
                  <a:lnTo>
                    <a:pt x="718" y="890"/>
                  </a:lnTo>
                  <a:lnTo>
                    <a:pt x="711" y="888"/>
                  </a:lnTo>
                  <a:lnTo>
                    <a:pt x="703" y="887"/>
                  </a:lnTo>
                  <a:lnTo>
                    <a:pt x="703" y="887"/>
                  </a:lnTo>
                  <a:lnTo>
                    <a:pt x="709" y="888"/>
                  </a:lnTo>
                  <a:lnTo>
                    <a:pt x="717" y="889"/>
                  </a:lnTo>
                  <a:lnTo>
                    <a:pt x="717" y="889"/>
                  </a:lnTo>
                  <a:lnTo>
                    <a:pt x="705" y="884"/>
                  </a:lnTo>
                  <a:lnTo>
                    <a:pt x="695" y="878"/>
                  </a:lnTo>
                  <a:lnTo>
                    <a:pt x="684" y="872"/>
                  </a:lnTo>
                  <a:lnTo>
                    <a:pt x="674" y="865"/>
                  </a:lnTo>
                  <a:lnTo>
                    <a:pt x="666" y="858"/>
                  </a:lnTo>
                  <a:lnTo>
                    <a:pt x="657" y="850"/>
                  </a:lnTo>
                  <a:lnTo>
                    <a:pt x="648" y="842"/>
                  </a:lnTo>
                  <a:lnTo>
                    <a:pt x="641" y="832"/>
                  </a:lnTo>
                  <a:lnTo>
                    <a:pt x="634" y="822"/>
                  </a:lnTo>
                  <a:lnTo>
                    <a:pt x="628" y="812"/>
                  </a:lnTo>
                  <a:lnTo>
                    <a:pt x="622" y="803"/>
                  </a:lnTo>
                  <a:lnTo>
                    <a:pt x="617" y="792"/>
                  </a:lnTo>
                  <a:lnTo>
                    <a:pt x="613" y="781"/>
                  </a:lnTo>
                  <a:lnTo>
                    <a:pt x="609" y="770"/>
                  </a:lnTo>
                  <a:lnTo>
                    <a:pt x="606" y="758"/>
                  </a:lnTo>
                  <a:lnTo>
                    <a:pt x="603" y="745"/>
                  </a:lnTo>
                  <a:lnTo>
                    <a:pt x="603" y="745"/>
                  </a:lnTo>
                  <a:lnTo>
                    <a:pt x="603" y="740"/>
                  </a:lnTo>
                  <a:lnTo>
                    <a:pt x="603" y="740"/>
                  </a:lnTo>
                  <a:lnTo>
                    <a:pt x="642" y="732"/>
                  </a:lnTo>
                  <a:lnTo>
                    <a:pt x="679" y="721"/>
                  </a:lnTo>
                  <a:lnTo>
                    <a:pt x="714" y="706"/>
                  </a:lnTo>
                  <a:lnTo>
                    <a:pt x="748" y="692"/>
                  </a:lnTo>
                  <a:lnTo>
                    <a:pt x="780" y="673"/>
                  </a:lnTo>
                  <a:lnTo>
                    <a:pt x="811" y="654"/>
                  </a:lnTo>
                  <a:lnTo>
                    <a:pt x="839" y="632"/>
                  </a:lnTo>
                  <a:lnTo>
                    <a:pt x="864" y="609"/>
                  </a:lnTo>
                  <a:lnTo>
                    <a:pt x="888" y="584"/>
                  </a:lnTo>
                  <a:lnTo>
                    <a:pt x="897" y="571"/>
                  </a:lnTo>
                  <a:lnTo>
                    <a:pt x="907" y="558"/>
                  </a:lnTo>
                  <a:lnTo>
                    <a:pt x="917" y="544"/>
                  </a:lnTo>
                  <a:lnTo>
                    <a:pt x="925" y="531"/>
                  </a:lnTo>
                  <a:lnTo>
                    <a:pt x="933" y="516"/>
                  </a:lnTo>
                  <a:lnTo>
                    <a:pt x="940" y="501"/>
                  </a:lnTo>
                  <a:lnTo>
                    <a:pt x="946" y="487"/>
                  </a:lnTo>
                  <a:lnTo>
                    <a:pt x="952" y="472"/>
                  </a:lnTo>
                  <a:lnTo>
                    <a:pt x="957" y="456"/>
                  </a:lnTo>
                  <a:lnTo>
                    <a:pt x="961" y="440"/>
                  </a:lnTo>
                  <a:lnTo>
                    <a:pt x="963" y="425"/>
                  </a:lnTo>
                  <a:lnTo>
                    <a:pt x="966" y="409"/>
                  </a:lnTo>
                  <a:lnTo>
                    <a:pt x="967" y="393"/>
                  </a:lnTo>
                  <a:lnTo>
                    <a:pt x="968" y="376"/>
                  </a:lnTo>
                  <a:lnTo>
                    <a:pt x="968" y="376"/>
                  </a:lnTo>
                  <a:close/>
                  <a:moveTo>
                    <a:pt x="691" y="945"/>
                  </a:moveTo>
                  <a:lnTo>
                    <a:pt x="690" y="945"/>
                  </a:lnTo>
                  <a:lnTo>
                    <a:pt x="690" y="944"/>
                  </a:lnTo>
                  <a:lnTo>
                    <a:pt x="691" y="9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custDataLst>
      <p:tags r:id="rId1"/>
    </p:custDataLst>
    <p:extLst>
      <p:ext uri="{BB962C8B-B14F-4D97-AF65-F5344CB8AC3E}">
        <p14:creationId xmlns:p14="http://schemas.microsoft.com/office/powerpoint/2010/main" val="361143347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scussion with Blue Box">
    <p:spTree>
      <p:nvGrpSpPr>
        <p:cNvPr id="1" name=""/>
        <p:cNvGrpSpPr/>
        <p:nvPr/>
      </p:nvGrpSpPr>
      <p:grpSpPr>
        <a:xfrm>
          <a:off x="0" y="0"/>
          <a:ext cx="0" cy="0"/>
          <a:chOff x="0" y="0"/>
          <a:chExt cx="0" cy="0"/>
        </a:xfrm>
      </p:grpSpPr>
      <p:sp>
        <p:nvSpPr>
          <p:cNvPr id="2" name="Title 1"/>
          <p:cNvSpPr>
            <a:spLocks noGrp="1"/>
          </p:cNvSpPr>
          <p:nvPr>
            <p:ph type="title"/>
          </p:nvPr>
        </p:nvSpPr>
        <p:spPr>
          <a:xfrm>
            <a:off x="650081" y="2"/>
            <a:ext cx="9333281" cy="758825"/>
          </a:xfrm>
          <a:prstGeom prst="rect">
            <a:avLst/>
          </a:prstGeom>
        </p:spPr>
        <p:txBody>
          <a:bodyPr/>
          <a:lstStyle>
            <a:lvl1pPr>
              <a:defRPr>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128591" y="836613"/>
            <a:ext cx="8301613"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0"/>
          </p:nvPr>
        </p:nvSpPr>
        <p:spPr>
          <a:xfrm>
            <a:off x="8534399" y="746975"/>
            <a:ext cx="3657601" cy="6111025"/>
          </a:xfrm>
          <a:solidFill>
            <a:schemeClr val="tx2"/>
          </a:solidFill>
        </p:spPr>
        <p:txBody>
          <a:bodyPr lIns="228560" tIns="91424" rIns="228560" bIns="91424"/>
          <a:lstStyle>
            <a:lvl1pPr>
              <a:defRPr/>
            </a:lvl1pPr>
            <a:lvl2pPr>
              <a:spcBef>
                <a:spcPts val="600"/>
              </a:spcBef>
              <a:defRPr sz="24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bg1"/>
                </a:solidFill>
                <a:latin typeface="Salesforce Sans" panose="020B0505020202020203" pitchFamily="34" charset="0"/>
                <a:cs typeface="Arial" pitchFamily="34" charset="0"/>
              </a:defRPr>
            </a:lvl5pPr>
            <a:lvl6pPr marL="1141214" indent="-226974">
              <a:spcBef>
                <a:spcPts val="600"/>
              </a:spcBef>
              <a:defRPr sz="2100">
                <a:solidFill>
                  <a:schemeClr val="bg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1"/>
          </p:nvPr>
        </p:nvSpPr>
        <p:spPr/>
        <p:txBody>
          <a:bodyPr/>
          <a:lstStyle>
            <a:lvl1pPr>
              <a:defRPr/>
            </a:lvl1pPr>
          </a:lstStyle>
          <a:p>
            <a:fld id="{812A5277-1DB9-460F-9A21-B857ABB32666}" type="slidenum">
              <a:rPr lang="en-US" smtClean="0"/>
              <a:pPr/>
              <a:t>‹#›</a:t>
            </a:fld>
            <a:endParaRPr lang="en-US" dirty="0"/>
          </a:p>
        </p:txBody>
      </p:sp>
      <p:grpSp>
        <p:nvGrpSpPr>
          <p:cNvPr id="13" name="Group 4"/>
          <p:cNvGrpSpPr>
            <a:grpSpLocks noChangeAspect="1"/>
          </p:cNvGrpSpPr>
          <p:nvPr userDrawn="1"/>
        </p:nvGrpSpPr>
        <p:grpSpPr bwMode="auto">
          <a:xfrm>
            <a:off x="103953" y="215660"/>
            <a:ext cx="450359" cy="370938"/>
            <a:chOff x="34" y="107"/>
            <a:chExt cx="352" cy="290"/>
          </a:xfrm>
        </p:grpSpPr>
        <p:sp>
          <p:nvSpPr>
            <p:cNvPr id="14" name="Freeform 7"/>
            <p:cNvSpPr>
              <a:spLocks/>
            </p:cNvSpPr>
            <p:nvPr userDrawn="1"/>
          </p:nvSpPr>
          <p:spPr bwMode="auto">
            <a:xfrm>
              <a:off x="34" y="107"/>
              <a:ext cx="272" cy="290"/>
            </a:xfrm>
            <a:custGeom>
              <a:avLst/>
              <a:gdLst>
                <a:gd name="T0" fmla="*/ 563 w 1358"/>
                <a:gd name="T1" fmla="*/ 12 h 1448"/>
                <a:gd name="T2" fmla="*/ 370 w 1358"/>
                <a:gd name="T3" fmla="*/ 68 h 1448"/>
                <a:gd name="T4" fmla="*/ 207 w 1358"/>
                <a:gd name="T5" fmla="*/ 165 h 1448"/>
                <a:gd name="T6" fmla="*/ 85 w 1358"/>
                <a:gd name="T7" fmla="*/ 294 h 1448"/>
                <a:gd name="T8" fmla="*/ 15 w 1358"/>
                <a:gd name="T9" fmla="*/ 448 h 1448"/>
                <a:gd name="T10" fmla="*/ 1 w 1358"/>
                <a:gd name="T11" fmla="*/ 587 h 1448"/>
                <a:gd name="T12" fmla="*/ 38 w 1358"/>
                <a:gd name="T13" fmla="*/ 738 h 1448"/>
                <a:gd name="T14" fmla="*/ 123 w 1358"/>
                <a:gd name="T15" fmla="*/ 873 h 1448"/>
                <a:gd name="T16" fmla="*/ 250 w 1358"/>
                <a:gd name="T17" fmla="*/ 985 h 1448"/>
                <a:gd name="T18" fmla="*/ 410 w 1358"/>
                <a:gd name="T19" fmla="*/ 1066 h 1448"/>
                <a:gd name="T20" fmla="*/ 595 w 1358"/>
                <a:gd name="T21" fmla="*/ 1111 h 1448"/>
                <a:gd name="T22" fmla="*/ 622 w 1358"/>
                <a:gd name="T23" fmla="*/ 1165 h 1448"/>
                <a:gd name="T24" fmla="*/ 581 w 1358"/>
                <a:gd name="T25" fmla="*/ 1260 h 1448"/>
                <a:gd name="T26" fmla="*/ 507 w 1358"/>
                <a:gd name="T27" fmla="*/ 1333 h 1448"/>
                <a:gd name="T28" fmla="*/ 446 w 1358"/>
                <a:gd name="T29" fmla="*/ 1367 h 1448"/>
                <a:gd name="T30" fmla="*/ 435 w 1358"/>
                <a:gd name="T31" fmla="*/ 1415 h 1448"/>
                <a:gd name="T32" fmla="*/ 459 w 1358"/>
                <a:gd name="T33" fmla="*/ 1441 h 1448"/>
                <a:gd name="T34" fmla="*/ 479 w 1358"/>
                <a:gd name="T35" fmla="*/ 1446 h 1448"/>
                <a:gd name="T36" fmla="*/ 609 w 1358"/>
                <a:gd name="T37" fmla="*/ 1437 h 1448"/>
                <a:gd name="T38" fmla="*/ 750 w 1358"/>
                <a:gd name="T39" fmla="*/ 1384 h 1448"/>
                <a:gd name="T40" fmla="*/ 870 w 1358"/>
                <a:gd name="T41" fmla="*/ 1289 h 1448"/>
                <a:gd name="T42" fmla="*/ 881 w 1358"/>
                <a:gd name="T43" fmla="*/ 1248 h 1448"/>
                <a:gd name="T44" fmla="*/ 853 w 1358"/>
                <a:gd name="T45" fmla="*/ 1215 h 1448"/>
                <a:gd name="T46" fmla="*/ 810 w 1358"/>
                <a:gd name="T47" fmla="*/ 1221 h 1448"/>
                <a:gd name="T48" fmla="*/ 728 w 1358"/>
                <a:gd name="T49" fmla="*/ 1289 h 1448"/>
                <a:gd name="T50" fmla="*/ 656 w 1358"/>
                <a:gd name="T51" fmla="*/ 1312 h 1448"/>
                <a:gd name="T52" fmla="*/ 712 w 1358"/>
                <a:gd name="T53" fmla="*/ 1185 h 1448"/>
                <a:gd name="T54" fmla="*/ 720 w 1358"/>
                <a:gd name="T55" fmla="*/ 1070 h 1448"/>
                <a:gd name="T56" fmla="*/ 698 w 1358"/>
                <a:gd name="T57" fmla="*/ 1034 h 1448"/>
                <a:gd name="T58" fmla="*/ 670 w 1358"/>
                <a:gd name="T59" fmla="*/ 1028 h 1448"/>
                <a:gd name="T60" fmla="*/ 627 w 1358"/>
                <a:gd name="T61" fmla="*/ 1023 h 1448"/>
                <a:gd name="T62" fmla="*/ 461 w 1358"/>
                <a:gd name="T63" fmla="*/ 988 h 1448"/>
                <a:gd name="T64" fmla="*/ 317 w 1358"/>
                <a:gd name="T65" fmla="*/ 920 h 1448"/>
                <a:gd name="T66" fmla="*/ 202 w 1358"/>
                <a:gd name="T67" fmla="*/ 826 h 1448"/>
                <a:gd name="T68" fmla="*/ 126 w 1358"/>
                <a:gd name="T69" fmla="*/ 711 h 1448"/>
                <a:gd name="T70" fmla="*/ 93 w 1358"/>
                <a:gd name="T71" fmla="*/ 582 h 1448"/>
                <a:gd name="T72" fmla="*/ 105 w 1358"/>
                <a:gd name="T73" fmla="*/ 466 h 1448"/>
                <a:gd name="T74" fmla="*/ 166 w 1358"/>
                <a:gd name="T75" fmla="*/ 338 h 1448"/>
                <a:gd name="T76" fmla="*/ 272 w 1358"/>
                <a:gd name="T77" fmla="*/ 229 h 1448"/>
                <a:gd name="T78" fmla="*/ 413 w 1358"/>
                <a:gd name="T79" fmla="*/ 149 h 1448"/>
                <a:gd name="T80" fmla="*/ 582 w 1358"/>
                <a:gd name="T81" fmla="*/ 102 h 1448"/>
                <a:gd name="T82" fmla="*/ 751 w 1358"/>
                <a:gd name="T83" fmla="*/ 94 h 1448"/>
                <a:gd name="T84" fmla="*/ 1007 w 1358"/>
                <a:gd name="T85" fmla="*/ 154 h 1448"/>
                <a:gd name="T86" fmla="*/ 1192 w 1358"/>
                <a:gd name="T87" fmla="*/ 276 h 1448"/>
                <a:gd name="T88" fmla="*/ 1262 w 1358"/>
                <a:gd name="T89" fmla="*/ 365 h 1448"/>
                <a:gd name="T90" fmla="*/ 1289 w 1358"/>
                <a:gd name="T91" fmla="*/ 399 h 1448"/>
                <a:gd name="T92" fmla="*/ 1323 w 1358"/>
                <a:gd name="T93" fmla="*/ 404 h 1448"/>
                <a:gd name="T94" fmla="*/ 1353 w 1358"/>
                <a:gd name="T95" fmla="*/ 379 h 1448"/>
                <a:gd name="T96" fmla="*/ 1353 w 1358"/>
                <a:gd name="T97" fmla="*/ 337 h 1448"/>
                <a:gd name="T98" fmla="*/ 1276 w 1358"/>
                <a:gd name="T99" fmla="*/ 229 h 1448"/>
                <a:gd name="T100" fmla="*/ 1172 w 1358"/>
                <a:gd name="T101" fmla="*/ 140 h 1448"/>
                <a:gd name="T102" fmla="*/ 1049 w 1358"/>
                <a:gd name="T103" fmla="*/ 71 h 1448"/>
                <a:gd name="T104" fmla="*/ 910 w 1358"/>
                <a:gd name="T105" fmla="*/ 24 h 1448"/>
                <a:gd name="T106" fmla="*/ 757 w 1358"/>
                <a:gd name="T107" fmla="*/ 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8" h="1448">
                  <a:moveTo>
                    <a:pt x="705" y="0"/>
                  </a:moveTo>
                  <a:lnTo>
                    <a:pt x="705" y="0"/>
                  </a:lnTo>
                  <a:lnTo>
                    <a:pt x="670" y="1"/>
                  </a:lnTo>
                  <a:lnTo>
                    <a:pt x="633" y="4"/>
                  </a:lnTo>
                  <a:lnTo>
                    <a:pt x="598" y="7"/>
                  </a:lnTo>
                  <a:lnTo>
                    <a:pt x="563" y="12"/>
                  </a:lnTo>
                  <a:lnTo>
                    <a:pt x="529" y="18"/>
                  </a:lnTo>
                  <a:lnTo>
                    <a:pt x="496" y="26"/>
                  </a:lnTo>
                  <a:lnTo>
                    <a:pt x="463" y="34"/>
                  </a:lnTo>
                  <a:lnTo>
                    <a:pt x="431" y="45"/>
                  </a:lnTo>
                  <a:lnTo>
                    <a:pt x="400" y="56"/>
                  </a:lnTo>
                  <a:lnTo>
                    <a:pt x="370" y="68"/>
                  </a:lnTo>
                  <a:lnTo>
                    <a:pt x="340" y="82"/>
                  </a:lnTo>
                  <a:lnTo>
                    <a:pt x="311" y="96"/>
                  </a:lnTo>
                  <a:lnTo>
                    <a:pt x="284" y="112"/>
                  </a:lnTo>
                  <a:lnTo>
                    <a:pt x="257" y="128"/>
                  </a:lnTo>
                  <a:lnTo>
                    <a:pt x="232" y="146"/>
                  </a:lnTo>
                  <a:lnTo>
                    <a:pt x="207" y="165"/>
                  </a:lnTo>
                  <a:lnTo>
                    <a:pt x="183" y="184"/>
                  </a:lnTo>
                  <a:lnTo>
                    <a:pt x="161" y="204"/>
                  </a:lnTo>
                  <a:lnTo>
                    <a:pt x="140" y="226"/>
                  </a:lnTo>
                  <a:lnTo>
                    <a:pt x="121" y="248"/>
                  </a:lnTo>
                  <a:lnTo>
                    <a:pt x="102" y="270"/>
                  </a:lnTo>
                  <a:lnTo>
                    <a:pt x="85" y="294"/>
                  </a:lnTo>
                  <a:lnTo>
                    <a:pt x="70" y="317"/>
                  </a:lnTo>
                  <a:lnTo>
                    <a:pt x="56" y="343"/>
                  </a:lnTo>
                  <a:lnTo>
                    <a:pt x="43" y="367"/>
                  </a:lnTo>
                  <a:lnTo>
                    <a:pt x="32" y="394"/>
                  </a:lnTo>
                  <a:lnTo>
                    <a:pt x="22" y="420"/>
                  </a:lnTo>
                  <a:lnTo>
                    <a:pt x="15" y="448"/>
                  </a:lnTo>
                  <a:lnTo>
                    <a:pt x="9" y="474"/>
                  </a:lnTo>
                  <a:lnTo>
                    <a:pt x="4" y="502"/>
                  </a:lnTo>
                  <a:lnTo>
                    <a:pt x="1" y="530"/>
                  </a:lnTo>
                  <a:lnTo>
                    <a:pt x="0" y="560"/>
                  </a:lnTo>
                  <a:lnTo>
                    <a:pt x="0" y="560"/>
                  </a:lnTo>
                  <a:lnTo>
                    <a:pt x="1" y="587"/>
                  </a:lnTo>
                  <a:lnTo>
                    <a:pt x="4" y="612"/>
                  </a:lnTo>
                  <a:lnTo>
                    <a:pt x="7" y="638"/>
                  </a:lnTo>
                  <a:lnTo>
                    <a:pt x="12" y="663"/>
                  </a:lnTo>
                  <a:lnTo>
                    <a:pt x="20" y="689"/>
                  </a:lnTo>
                  <a:lnTo>
                    <a:pt x="28" y="713"/>
                  </a:lnTo>
                  <a:lnTo>
                    <a:pt x="38" y="738"/>
                  </a:lnTo>
                  <a:lnTo>
                    <a:pt x="49" y="762"/>
                  </a:lnTo>
                  <a:lnTo>
                    <a:pt x="61" y="785"/>
                  </a:lnTo>
                  <a:lnTo>
                    <a:pt x="74" y="809"/>
                  </a:lnTo>
                  <a:lnTo>
                    <a:pt x="89" y="830"/>
                  </a:lnTo>
                  <a:lnTo>
                    <a:pt x="106" y="852"/>
                  </a:lnTo>
                  <a:lnTo>
                    <a:pt x="123" y="873"/>
                  </a:lnTo>
                  <a:lnTo>
                    <a:pt x="141" y="894"/>
                  </a:lnTo>
                  <a:lnTo>
                    <a:pt x="161" y="913"/>
                  </a:lnTo>
                  <a:lnTo>
                    <a:pt x="182" y="933"/>
                  </a:lnTo>
                  <a:lnTo>
                    <a:pt x="204" y="951"/>
                  </a:lnTo>
                  <a:lnTo>
                    <a:pt x="226" y="968"/>
                  </a:lnTo>
                  <a:lnTo>
                    <a:pt x="250" y="985"/>
                  </a:lnTo>
                  <a:lnTo>
                    <a:pt x="274" y="1001"/>
                  </a:lnTo>
                  <a:lnTo>
                    <a:pt x="300" y="1016"/>
                  </a:lnTo>
                  <a:lnTo>
                    <a:pt x="326" y="1029"/>
                  </a:lnTo>
                  <a:lnTo>
                    <a:pt x="352" y="1043"/>
                  </a:lnTo>
                  <a:lnTo>
                    <a:pt x="381" y="1055"/>
                  </a:lnTo>
                  <a:lnTo>
                    <a:pt x="410" y="1066"/>
                  </a:lnTo>
                  <a:lnTo>
                    <a:pt x="439" y="1077"/>
                  </a:lnTo>
                  <a:lnTo>
                    <a:pt x="470" y="1085"/>
                  </a:lnTo>
                  <a:lnTo>
                    <a:pt x="500" y="1094"/>
                  </a:lnTo>
                  <a:lnTo>
                    <a:pt x="532" y="1101"/>
                  </a:lnTo>
                  <a:lnTo>
                    <a:pt x="563" y="1106"/>
                  </a:lnTo>
                  <a:lnTo>
                    <a:pt x="595" y="1111"/>
                  </a:lnTo>
                  <a:lnTo>
                    <a:pt x="628" y="1115"/>
                  </a:lnTo>
                  <a:lnTo>
                    <a:pt x="628" y="1115"/>
                  </a:lnTo>
                  <a:lnTo>
                    <a:pt x="627" y="1130"/>
                  </a:lnTo>
                  <a:lnTo>
                    <a:pt x="626" y="1146"/>
                  </a:lnTo>
                  <a:lnTo>
                    <a:pt x="626" y="1146"/>
                  </a:lnTo>
                  <a:lnTo>
                    <a:pt x="622" y="1165"/>
                  </a:lnTo>
                  <a:lnTo>
                    <a:pt x="618" y="1182"/>
                  </a:lnTo>
                  <a:lnTo>
                    <a:pt x="612" y="1199"/>
                  </a:lnTo>
                  <a:lnTo>
                    <a:pt x="606" y="1215"/>
                  </a:lnTo>
                  <a:lnTo>
                    <a:pt x="599" y="1230"/>
                  </a:lnTo>
                  <a:lnTo>
                    <a:pt x="590" y="1245"/>
                  </a:lnTo>
                  <a:lnTo>
                    <a:pt x="581" y="1260"/>
                  </a:lnTo>
                  <a:lnTo>
                    <a:pt x="571" y="1273"/>
                  </a:lnTo>
                  <a:lnTo>
                    <a:pt x="560" y="1287"/>
                  </a:lnTo>
                  <a:lnTo>
                    <a:pt x="548" y="1300"/>
                  </a:lnTo>
                  <a:lnTo>
                    <a:pt x="535" y="1311"/>
                  </a:lnTo>
                  <a:lnTo>
                    <a:pt x="522" y="1322"/>
                  </a:lnTo>
                  <a:lnTo>
                    <a:pt x="507" y="1333"/>
                  </a:lnTo>
                  <a:lnTo>
                    <a:pt x="493" y="1341"/>
                  </a:lnTo>
                  <a:lnTo>
                    <a:pt x="477" y="1350"/>
                  </a:lnTo>
                  <a:lnTo>
                    <a:pt x="461" y="1357"/>
                  </a:lnTo>
                  <a:lnTo>
                    <a:pt x="461" y="1357"/>
                  </a:lnTo>
                  <a:lnTo>
                    <a:pt x="453" y="1362"/>
                  </a:lnTo>
                  <a:lnTo>
                    <a:pt x="446" y="1367"/>
                  </a:lnTo>
                  <a:lnTo>
                    <a:pt x="442" y="1373"/>
                  </a:lnTo>
                  <a:lnTo>
                    <a:pt x="437" y="1380"/>
                  </a:lnTo>
                  <a:lnTo>
                    <a:pt x="434" y="1389"/>
                  </a:lnTo>
                  <a:lnTo>
                    <a:pt x="433" y="1398"/>
                  </a:lnTo>
                  <a:lnTo>
                    <a:pt x="433" y="1406"/>
                  </a:lnTo>
                  <a:lnTo>
                    <a:pt x="435" y="1415"/>
                  </a:lnTo>
                  <a:lnTo>
                    <a:pt x="435" y="1415"/>
                  </a:lnTo>
                  <a:lnTo>
                    <a:pt x="438" y="1422"/>
                  </a:lnTo>
                  <a:lnTo>
                    <a:pt x="442" y="1428"/>
                  </a:lnTo>
                  <a:lnTo>
                    <a:pt x="446" y="1433"/>
                  </a:lnTo>
                  <a:lnTo>
                    <a:pt x="453" y="1438"/>
                  </a:lnTo>
                  <a:lnTo>
                    <a:pt x="459" y="1441"/>
                  </a:lnTo>
                  <a:lnTo>
                    <a:pt x="465" y="1444"/>
                  </a:lnTo>
                  <a:lnTo>
                    <a:pt x="472" y="1445"/>
                  </a:lnTo>
                  <a:lnTo>
                    <a:pt x="479" y="1446"/>
                  </a:lnTo>
                  <a:lnTo>
                    <a:pt x="479" y="1446"/>
                  </a:lnTo>
                  <a:lnTo>
                    <a:pt x="479" y="1446"/>
                  </a:lnTo>
                  <a:lnTo>
                    <a:pt x="479" y="1446"/>
                  </a:lnTo>
                  <a:lnTo>
                    <a:pt x="509" y="1448"/>
                  </a:lnTo>
                  <a:lnTo>
                    <a:pt x="509" y="1448"/>
                  </a:lnTo>
                  <a:lnTo>
                    <a:pt x="534" y="1446"/>
                  </a:lnTo>
                  <a:lnTo>
                    <a:pt x="559" y="1444"/>
                  </a:lnTo>
                  <a:lnTo>
                    <a:pt x="584" y="1441"/>
                  </a:lnTo>
                  <a:lnTo>
                    <a:pt x="609" y="1437"/>
                  </a:lnTo>
                  <a:lnTo>
                    <a:pt x="633" y="1430"/>
                  </a:lnTo>
                  <a:lnTo>
                    <a:pt x="657" y="1424"/>
                  </a:lnTo>
                  <a:lnTo>
                    <a:pt x="682" y="1416"/>
                  </a:lnTo>
                  <a:lnTo>
                    <a:pt x="705" y="1406"/>
                  </a:lnTo>
                  <a:lnTo>
                    <a:pt x="728" y="1395"/>
                  </a:lnTo>
                  <a:lnTo>
                    <a:pt x="750" y="1384"/>
                  </a:lnTo>
                  <a:lnTo>
                    <a:pt x="772" y="1371"/>
                  </a:lnTo>
                  <a:lnTo>
                    <a:pt x="793" y="1357"/>
                  </a:lnTo>
                  <a:lnTo>
                    <a:pt x="812" y="1341"/>
                  </a:lnTo>
                  <a:lnTo>
                    <a:pt x="833" y="1326"/>
                  </a:lnTo>
                  <a:lnTo>
                    <a:pt x="851" y="1309"/>
                  </a:lnTo>
                  <a:lnTo>
                    <a:pt x="870" y="1289"/>
                  </a:lnTo>
                  <a:lnTo>
                    <a:pt x="870" y="1289"/>
                  </a:lnTo>
                  <a:lnTo>
                    <a:pt x="876" y="1282"/>
                  </a:lnTo>
                  <a:lnTo>
                    <a:pt x="879" y="1274"/>
                  </a:lnTo>
                  <a:lnTo>
                    <a:pt x="882" y="1266"/>
                  </a:lnTo>
                  <a:lnTo>
                    <a:pt x="882" y="1256"/>
                  </a:lnTo>
                  <a:lnTo>
                    <a:pt x="881" y="1248"/>
                  </a:lnTo>
                  <a:lnTo>
                    <a:pt x="878" y="1239"/>
                  </a:lnTo>
                  <a:lnTo>
                    <a:pt x="873" y="1232"/>
                  </a:lnTo>
                  <a:lnTo>
                    <a:pt x="867" y="1224"/>
                  </a:lnTo>
                  <a:lnTo>
                    <a:pt x="867" y="1224"/>
                  </a:lnTo>
                  <a:lnTo>
                    <a:pt x="860" y="1220"/>
                  </a:lnTo>
                  <a:lnTo>
                    <a:pt x="853" y="1215"/>
                  </a:lnTo>
                  <a:lnTo>
                    <a:pt x="844" y="1212"/>
                  </a:lnTo>
                  <a:lnTo>
                    <a:pt x="835" y="1212"/>
                  </a:lnTo>
                  <a:lnTo>
                    <a:pt x="835" y="1212"/>
                  </a:lnTo>
                  <a:lnTo>
                    <a:pt x="827" y="1213"/>
                  </a:lnTo>
                  <a:lnTo>
                    <a:pt x="817" y="1216"/>
                  </a:lnTo>
                  <a:lnTo>
                    <a:pt x="810" y="1221"/>
                  </a:lnTo>
                  <a:lnTo>
                    <a:pt x="803" y="1227"/>
                  </a:lnTo>
                  <a:lnTo>
                    <a:pt x="803" y="1227"/>
                  </a:lnTo>
                  <a:lnTo>
                    <a:pt x="784" y="1244"/>
                  </a:lnTo>
                  <a:lnTo>
                    <a:pt x="767" y="1260"/>
                  </a:lnTo>
                  <a:lnTo>
                    <a:pt x="748" y="1276"/>
                  </a:lnTo>
                  <a:lnTo>
                    <a:pt x="728" y="1289"/>
                  </a:lnTo>
                  <a:lnTo>
                    <a:pt x="707" y="1301"/>
                  </a:lnTo>
                  <a:lnTo>
                    <a:pt x="687" y="1312"/>
                  </a:lnTo>
                  <a:lnTo>
                    <a:pt x="665" y="1322"/>
                  </a:lnTo>
                  <a:lnTo>
                    <a:pt x="643" y="1330"/>
                  </a:lnTo>
                  <a:lnTo>
                    <a:pt x="643" y="1330"/>
                  </a:lnTo>
                  <a:lnTo>
                    <a:pt x="656" y="1312"/>
                  </a:lnTo>
                  <a:lnTo>
                    <a:pt x="670" y="1293"/>
                  </a:lnTo>
                  <a:lnTo>
                    <a:pt x="681" y="1273"/>
                  </a:lnTo>
                  <a:lnTo>
                    <a:pt x="690" y="1251"/>
                  </a:lnTo>
                  <a:lnTo>
                    <a:pt x="699" y="1230"/>
                  </a:lnTo>
                  <a:lnTo>
                    <a:pt x="706" y="1207"/>
                  </a:lnTo>
                  <a:lnTo>
                    <a:pt x="712" y="1185"/>
                  </a:lnTo>
                  <a:lnTo>
                    <a:pt x="717" y="1161"/>
                  </a:lnTo>
                  <a:lnTo>
                    <a:pt x="717" y="1161"/>
                  </a:lnTo>
                  <a:lnTo>
                    <a:pt x="720" y="1139"/>
                  </a:lnTo>
                  <a:lnTo>
                    <a:pt x="721" y="1116"/>
                  </a:lnTo>
                  <a:lnTo>
                    <a:pt x="721" y="1093"/>
                  </a:lnTo>
                  <a:lnTo>
                    <a:pt x="720" y="1070"/>
                  </a:lnTo>
                  <a:lnTo>
                    <a:pt x="720" y="1070"/>
                  </a:lnTo>
                  <a:lnTo>
                    <a:pt x="718" y="1060"/>
                  </a:lnTo>
                  <a:lnTo>
                    <a:pt x="715" y="1052"/>
                  </a:lnTo>
                  <a:lnTo>
                    <a:pt x="710" y="1045"/>
                  </a:lnTo>
                  <a:lnTo>
                    <a:pt x="705" y="1039"/>
                  </a:lnTo>
                  <a:lnTo>
                    <a:pt x="698" y="1034"/>
                  </a:lnTo>
                  <a:lnTo>
                    <a:pt x="690" y="1030"/>
                  </a:lnTo>
                  <a:lnTo>
                    <a:pt x="682" y="1028"/>
                  </a:lnTo>
                  <a:lnTo>
                    <a:pt x="673" y="1027"/>
                  </a:lnTo>
                  <a:lnTo>
                    <a:pt x="673" y="1027"/>
                  </a:lnTo>
                  <a:lnTo>
                    <a:pt x="670" y="1028"/>
                  </a:lnTo>
                  <a:lnTo>
                    <a:pt x="670" y="1028"/>
                  </a:lnTo>
                  <a:lnTo>
                    <a:pt x="668" y="1028"/>
                  </a:lnTo>
                  <a:lnTo>
                    <a:pt x="668" y="1028"/>
                  </a:lnTo>
                  <a:lnTo>
                    <a:pt x="662" y="1026"/>
                  </a:lnTo>
                  <a:lnTo>
                    <a:pt x="656" y="1024"/>
                  </a:lnTo>
                  <a:lnTo>
                    <a:pt x="656" y="1024"/>
                  </a:lnTo>
                  <a:lnTo>
                    <a:pt x="627" y="1023"/>
                  </a:lnTo>
                  <a:lnTo>
                    <a:pt x="598" y="1020"/>
                  </a:lnTo>
                  <a:lnTo>
                    <a:pt x="570" y="1015"/>
                  </a:lnTo>
                  <a:lnTo>
                    <a:pt x="542" y="1010"/>
                  </a:lnTo>
                  <a:lnTo>
                    <a:pt x="513" y="1002"/>
                  </a:lnTo>
                  <a:lnTo>
                    <a:pt x="487" y="995"/>
                  </a:lnTo>
                  <a:lnTo>
                    <a:pt x="461" y="988"/>
                  </a:lnTo>
                  <a:lnTo>
                    <a:pt x="434" y="978"/>
                  </a:lnTo>
                  <a:lnTo>
                    <a:pt x="410" y="968"/>
                  </a:lnTo>
                  <a:lnTo>
                    <a:pt x="385" y="957"/>
                  </a:lnTo>
                  <a:lnTo>
                    <a:pt x="362" y="945"/>
                  </a:lnTo>
                  <a:lnTo>
                    <a:pt x="339" y="933"/>
                  </a:lnTo>
                  <a:lnTo>
                    <a:pt x="317" y="920"/>
                  </a:lnTo>
                  <a:lnTo>
                    <a:pt x="295" y="906"/>
                  </a:lnTo>
                  <a:lnTo>
                    <a:pt x="276" y="891"/>
                  </a:lnTo>
                  <a:lnTo>
                    <a:pt x="256" y="876"/>
                  </a:lnTo>
                  <a:lnTo>
                    <a:pt x="237" y="860"/>
                  </a:lnTo>
                  <a:lnTo>
                    <a:pt x="220" y="843"/>
                  </a:lnTo>
                  <a:lnTo>
                    <a:pt x="202" y="826"/>
                  </a:lnTo>
                  <a:lnTo>
                    <a:pt x="188" y="809"/>
                  </a:lnTo>
                  <a:lnTo>
                    <a:pt x="173" y="790"/>
                  </a:lnTo>
                  <a:lnTo>
                    <a:pt x="160" y="771"/>
                  </a:lnTo>
                  <a:lnTo>
                    <a:pt x="148" y="751"/>
                  </a:lnTo>
                  <a:lnTo>
                    <a:pt x="135" y="732"/>
                  </a:lnTo>
                  <a:lnTo>
                    <a:pt x="126" y="711"/>
                  </a:lnTo>
                  <a:lnTo>
                    <a:pt x="117" y="690"/>
                  </a:lnTo>
                  <a:lnTo>
                    <a:pt x="110" y="670"/>
                  </a:lnTo>
                  <a:lnTo>
                    <a:pt x="104" y="649"/>
                  </a:lnTo>
                  <a:lnTo>
                    <a:pt x="99" y="627"/>
                  </a:lnTo>
                  <a:lnTo>
                    <a:pt x="95" y="605"/>
                  </a:lnTo>
                  <a:lnTo>
                    <a:pt x="93" y="582"/>
                  </a:lnTo>
                  <a:lnTo>
                    <a:pt x="93" y="560"/>
                  </a:lnTo>
                  <a:lnTo>
                    <a:pt x="93" y="560"/>
                  </a:lnTo>
                  <a:lnTo>
                    <a:pt x="93" y="535"/>
                  </a:lnTo>
                  <a:lnTo>
                    <a:pt x="95" y="512"/>
                  </a:lnTo>
                  <a:lnTo>
                    <a:pt x="100" y="489"/>
                  </a:lnTo>
                  <a:lnTo>
                    <a:pt x="105" y="466"/>
                  </a:lnTo>
                  <a:lnTo>
                    <a:pt x="112" y="443"/>
                  </a:lnTo>
                  <a:lnTo>
                    <a:pt x="120" y="421"/>
                  </a:lnTo>
                  <a:lnTo>
                    <a:pt x="129" y="399"/>
                  </a:lnTo>
                  <a:lnTo>
                    <a:pt x="140" y="378"/>
                  </a:lnTo>
                  <a:lnTo>
                    <a:pt x="152" y="357"/>
                  </a:lnTo>
                  <a:lnTo>
                    <a:pt x="166" y="338"/>
                  </a:lnTo>
                  <a:lnTo>
                    <a:pt x="182" y="318"/>
                  </a:lnTo>
                  <a:lnTo>
                    <a:pt x="198" y="299"/>
                  </a:lnTo>
                  <a:lnTo>
                    <a:pt x="215" y="280"/>
                  </a:lnTo>
                  <a:lnTo>
                    <a:pt x="233" y="263"/>
                  </a:lnTo>
                  <a:lnTo>
                    <a:pt x="251" y="246"/>
                  </a:lnTo>
                  <a:lnTo>
                    <a:pt x="272" y="229"/>
                  </a:lnTo>
                  <a:lnTo>
                    <a:pt x="294" y="215"/>
                  </a:lnTo>
                  <a:lnTo>
                    <a:pt x="316" y="200"/>
                  </a:lnTo>
                  <a:lnTo>
                    <a:pt x="339" y="185"/>
                  </a:lnTo>
                  <a:lnTo>
                    <a:pt x="362" y="173"/>
                  </a:lnTo>
                  <a:lnTo>
                    <a:pt x="388" y="161"/>
                  </a:lnTo>
                  <a:lnTo>
                    <a:pt x="413" y="149"/>
                  </a:lnTo>
                  <a:lnTo>
                    <a:pt x="440" y="139"/>
                  </a:lnTo>
                  <a:lnTo>
                    <a:pt x="467" y="129"/>
                  </a:lnTo>
                  <a:lnTo>
                    <a:pt x="495" y="121"/>
                  </a:lnTo>
                  <a:lnTo>
                    <a:pt x="523" y="113"/>
                  </a:lnTo>
                  <a:lnTo>
                    <a:pt x="553" y="107"/>
                  </a:lnTo>
                  <a:lnTo>
                    <a:pt x="582" y="102"/>
                  </a:lnTo>
                  <a:lnTo>
                    <a:pt x="612" y="99"/>
                  </a:lnTo>
                  <a:lnTo>
                    <a:pt x="643" y="95"/>
                  </a:lnTo>
                  <a:lnTo>
                    <a:pt x="673" y="94"/>
                  </a:lnTo>
                  <a:lnTo>
                    <a:pt x="705" y="93"/>
                  </a:lnTo>
                  <a:lnTo>
                    <a:pt x="705" y="93"/>
                  </a:lnTo>
                  <a:lnTo>
                    <a:pt x="751" y="94"/>
                  </a:lnTo>
                  <a:lnTo>
                    <a:pt x="796" y="98"/>
                  </a:lnTo>
                  <a:lnTo>
                    <a:pt x="842" y="105"/>
                  </a:lnTo>
                  <a:lnTo>
                    <a:pt x="885" y="113"/>
                  </a:lnTo>
                  <a:lnTo>
                    <a:pt x="927" y="124"/>
                  </a:lnTo>
                  <a:lnTo>
                    <a:pt x="968" y="138"/>
                  </a:lnTo>
                  <a:lnTo>
                    <a:pt x="1007" y="154"/>
                  </a:lnTo>
                  <a:lnTo>
                    <a:pt x="1045" y="171"/>
                  </a:lnTo>
                  <a:lnTo>
                    <a:pt x="1082" y="191"/>
                  </a:lnTo>
                  <a:lnTo>
                    <a:pt x="1116" y="212"/>
                  </a:lnTo>
                  <a:lnTo>
                    <a:pt x="1148" y="237"/>
                  </a:lnTo>
                  <a:lnTo>
                    <a:pt x="1177" y="262"/>
                  </a:lnTo>
                  <a:lnTo>
                    <a:pt x="1192" y="276"/>
                  </a:lnTo>
                  <a:lnTo>
                    <a:pt x="1205" y="289"/>
                  </a:lnTo>
                  <a:lnTo>
                    <a:pt x="1217" y="304"/>
                  </a:lnTo>
                  <a:lnTo>
                    <a:pt x="1229" y="318"/>
                  </a:lnTo>
                  <a:lnTo>
                    <a:pt x="1242" y="333"/>
                  </a:lnTo>
                  <a:lnTo>
                    <a:pt x="1253" y="349"/>
                  </a:lnTo>
                  <a:lnTo>
                    <a:pt x="1262" y="365"/>
                  </a:lnTo>
                  <a:lnTo>
                    <a:pt x="1271" y="380"/>
                  </a:lnTo>
                  <a:lnTo>
                    <a:pt x="1271" y="380"/>
                  </a:lnTo>
                  <a:lnTo>
                    <a:pt x="1275" y="387"/>
                  </a:lnTo>
                  <a:lnTo>
                    <a:pt x="1279" y="390"/>
                  </a:lnTo>
                  <a:lnTo>
                    <a:pt x="1283" y="395"/>
                  </a:lnTo>
                  <a:lnTo>
                    <a:pt x="1289" y="399"/>
                  </a:lnTo>
                  <a:lnTo>
                    <a:pt x="1294" y="401"/>
                  </a:lnTo>
                  <a:lnTo>
                    <a:pt x="1300" y="402"/>
                  </a:lnTo>
                  <a:lnTo>
                    <a:pt x="1306" y="404"/>
                  </a:lnTo>
                  <a:lnTo>
                    <a:pt x="1312" y="405"/>
                  </a:lnTo>
                  <a:lnTo>
                    <a:pt x="1312" y="405"/>
                  </a:lnTo>
                  <a:lnTo>
                    <a:pt x="1323" y="404"/>
                  </a:lnTo>
                  <a:lnTo>
                    <a:pt x="1328" y="401"/>
                  </a:lnTo>
                  <a:lnTo>
                    <a:pt x="1334" y="399"/>
                  </a:lnTo>
                  <a:lnTo>
                    <a:pt x="1334" y="399"/>
                  </a:lnTo>
                  <a:lnTo>
                    <a:pt x="1342" y="394"/>
                  </a:lnTo>
                  <a:lnTo>
                    <a:pt x="1348" y="387"/>
                  </a:lnTo>
                  <a:lnTo>
                    <a:pt x="1353" y="379"/>
                  </a:lnTo>
                  <a:lnTo>
                    <a:pt x="1356" y="372"/>
                  </a:lnTo>
                  <a:lnTo>
                    <a:pt x="1358" y="362"/>
                  </a:lnTo>
                  <a:lnTo>
                    <a:pt x="1358" y="354"/>
                  </a:lnTo>
                  <a:lnTo>
                    <a:pt x="1356" y="345"/>
                  </a:lnTo>
                  <a:lnTo>
                    <a:pt x="1353" y="337"/>
                  </a:lnTo>
                  <a:lnTo>
                    <a:pt x="1353" y="337"/>
                  </a:lnTo>
                  <a:lnTo>
                    <a:pt x="1342" y="317"/>
                  </a:lnTo>
                  <a:lnTo>
                    <a:pt x="1329" y="299"/>
                  </a:lnTo>
                  <a:lnTo>
                    <a:pt x="1317" y="280"/>
                  </a:lnTo>
                  <a:lnTo>
                    <a:pt x="1304" y="263"/>
                  </a:lnTo>
                  <a:lnTo>
                    <a:pt x="1290" y="246"/>
                  </a:lnTo>
                  <a:lnTo>
                    <a:pt x="1276" y="229"/>
                  </a:lnTo>
                  <a:lnTo>
                    <a:pt x="1260" y="213"/>
                  </a:lnTo>
                  <a:lnTo>
                    <a:pt x="1244" y="198"/>
                  </a:lnTo>
                  <a:lnTo>
                    <a:pt x="1227" y="183"/>
                  </a:lnTo>
                  <a:lnTo>
                    <a:pt x="1210" y="168"/>
                  </a:lnTo>
                  <a:lnTo>
                    <a:pt x="1192" y="154"/>
                  </a:lnTo>
                  <a:lnTo>
                    <a:pt x="1172" y="140"/>
                  </a:lnTo>
                  <a:lnTo>
                    <a:pt x="1154" y="128"/>
                  </a:lnTo>
                  <a:lnTo>
                    <a:pt x="1133" y="115"/>
                  </a:lnTo>
                  <a:lnTo>
                    <a:pt x="1114" y="104"/>
                  </a:lnTo>
                  <a:lnTo>
                    <a:pt x="1093" y="91"/>
                  </a:lnTo>
                  <a:lnTo>
                    <a:pt x="1071" y="82"/>
                  </a:lnTo>
                  <a:lnTo>
                    <a:pt x="1049" y="71"/>
                  </a:lnTo>
                  <a:lnTo>
                    <a:pt x="1027" y="62"/>
                  </a:lnTo>
                  <a:lnTo>
                    <a:pt x="1004" y="54"/>
                  </a:lnTo>
                  <a:lnTo>
                    <a:pt x="981" y="45"/>
                  </a:lnTo>
                  <a:lnTo>
                    <a:pt x="957" y="38"/>
                  </a:lnTo>
                  <a:lnTo>
                    <a:pt x="933" y="30"/>
                  </a:lnTo>
                  <a:lnTo>
                    <a:pt x="910" y="24"/>
                  </a:lnTo>
                  <a:lnTo>
                    <a:pt x="884" y="18"/>
                  </a:lnTo>
                  <a:lnTo>
                    <a:pt x="860" y="15"/>
                  </a:lnTo>
                  <a:lnTo>
                    <a:pt x="834" y="10"/>
                  </a:lnTo>
                  <a:lnTo>
                    <a:pt x="810" y="6"/>
                  </a:lnTo>
                  <a:lnTo>
                    <a:pt x="783" y="4"/>
                  </a:lnTo>
                  <a:lnTo>
                    <a:pt x="757" y="2"/>
                  </a:lnTo>
                  <a:lnTo>
                    <a:pt x="732" y="1"/>
                  </a:lnTo>
                  <a:lnTo>
                    <a:pt x="705" y="0"/>
                  </a:ln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AutoShape 3"/>
            <p:cNvSpPr>
              <a:spLocks noChangeAspect="1" noChangeArrowheads="1" noTextEdit="1"/>
            </p:cNvSpPr>
            <p:nvPr userDrawn="1"/>
          </p:nvSpPr>
          <p:spPr bwMode="auto">
            <a:xfrm>
              <a:off x="34" y="107"/>
              <a:ext cx="3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6"/>
            <p:cNvSpPr>
              <a:spLocks/>
            </p:cNvSpPr>
            <p:nvPr userDrawn="1"/>
          </p:nvSpPr>
          <p:spPr bwMode="auto">
            <a:xfrm>
              <a:off x="131" y="396"/>
              <a:ext cx="1" cy="0"/>
            </a:xfrm>
            <a:custGeom>
              <a:avLst/>
              <a:gdLst>
                <a:gd name="T0" fmla="*/ 0 w 6"/>
                <a:gd name="T1" fmla="*/ 1 h 1"/>
                <a:gd name="T2" fmla="*/ 0 w 6"/>
                <a:gd name="T3" fmla="*/ 1 h 1"/>
                <a:gd name="T4" fmla="*/ 6 w 6"/>
                <a:gd name="T5" fmla="*/ 0 h 1"/>
                <a:gd name="T6" fmla="*/ 6 w 6"/>
                <a:gd name="T7" fmla="*/ 0 h 1"/>
                <a:gd name="T8" fmla="*/ 0 w 6"/>
                <a:gd name="T9" fmla="*/ 1 h 1"/>
              </a:gdLst>
              <a:ahLst/>
              <a:cxnLst>
                <a:cxn ang="0">
                  <a:pos x="T0" y="T1"/>
                </a:cxn>
                <a:cxn ang="0">
                  <a:pos x="T2" y="T3"/>
                </a:cxn>
                <a:cxn ang="0">
                  <a:pos x="T4" y="T5"/>
                </a:cxn>
                <a:cxn ang="0">
                  <a:pos x="T6" y="T7"/>
                </a:cxn>
                <a:cxn ang="0">
                  <a:pos x="T8" y="T9"/>
                </a:cxn>
              </a:cxnLst>
              <a:rect l="0" t="0" r="r" b="b"/>
              <a:pathLst>
                <a:path w="6" h="1">
                  <a:moveTo>
                    <a:pt x="0" y="1"/>
                  </a:moveTo>
                  <a:lnTo>
                    <a:pt x="0" y="1"/>
                  </a:lnTo>
                  <a:lnTo>
                    <a:pt x="6" y="0"/>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8"/>
            <p:cNvSpPr>
              <a:spLocks noEditPoints="1"/>
            </p:cNvSpPr>
            <p:nvPr userDrawn="1"/>
          </p:nvSpPr>
          <p:spPr bwMode="auto">
            <a:xfrm>
              <a:off x="192" y="207"/>
              <a:ext cx="194" cy="190"/>
            </a:xfrm>
            <a:custGeom>
              <a:avLst/>
              <a:gdLst>
                <a:gd name="T0" fmla="*/ 967 w 968"/>
                <a:gd name="T1" fmla="*/ 356 h 949"/>
                <a:gd name="T2" fmla="*/ 958 w 968"/>
                <a:gd name="T3" fmla="*/ 300 h 949"/>
                <a:gd name="T4" fmla="*/ 939 w 968"/>
                <a:gd name="T5" fmla="*/ 247 h 949"/>
                <a:gd name="T6" fmla="*/ 909 w 968"/>
                <a:gd name="T7" fmla="*/ 197 h 949"/>
                <a:gd name="T8" fmla="*/ 872 w 968"/>
                <a:gd name="T9" fmla="*/ 151 h 949"/>
                <a:gd name="T10" fmla="*/ 827 w 968"/>
                <a:gd name="T11" fmla="*/ 110 h 949"/>
                <a:gd name="T12" fmla="*/ 773 w 968"/>
                <a:gd name="T13" fmla="*/ 75 h 949"/>
                <a:gd name="T14" fmla="*/ 714 w 968"/>
                <a:gd name="T15" fmla="*/ 45 h 949"/>
                <a:gd name="T16" fmla="*/ 650 w 968"/>
                <a:gd name="T17" fmla="*/ 22 h 949"/>
                <a:gd name="T18" fmla="*/ 581 w 968"/>
                <a:gd name="T19" fmla="*/ 8 h 949"/>
                <a:gd name="T20" fmla="*/ 508 w 968"/>
                <a:gd name="T21" fmla="*/ 0 h 949"/>
                <a:gd name="T22" fmla="*/ 459 w 968"/>
                <a:gd name="T23" fmla="*/ 0 h 949"/>
                <a:gd name="T24" fmla="*/ 386 w 968"/>
                <a:gd name="T25" fmla="*/ 8 h 949"/>
                <a:gd name="T26" fmla="*/ 318 w 968"/>
                <a:gd name="T27" fmla="*/ 22 h 949"/>
                <a:gd name="T28" fmla="*/ 253 w 968"/>
                <a:gd name="T29" fmla="*/ 45 h 949"/>
                <a:gd name="T30" fmla="*/ 195 w 968"/>
                <a:gd name="T31" fmla="*/ 75 h 949"/>
                <a:gd name="T32" fmla="*/ 141 w 968"/>
                <a:gd name="T33" fmla="*/ 110 h 949"/>
                <a:gd name="T34" fmla="*/ 96 w 968"/>
                <a:gd name="T35" fmla="*/ 151 h 949"/>
                <a:gd name="T36" fmla="*/ 58 w 968"/>
                <a:gd name="T37" fmla="*/ 197 h 949"/>
                <a:gd name="T38" fmla="*/ 29 w 968"/>
                <a:gd name="T39" fmla="*/ 247 h 949"/>
                <a:gd name="T40" fmla="*/ 9 w 968"/>
                <a:gd name="T41" fmla="*/ 300 h 949"/>
                <a:gd name="T42" fmla="*/ 1 w 968"/>
                <a:gd name="T43" fmla="*/ 356 h 949"/>
                <a:gd name="T44" fmla="*/ 1 w 968"/>
                <a:gd name="T45" fmla="*/ 393 h 949"/>
                <a:gd name="T46" fmla="*/ 7 w 968"/>
                <a:gd name="T47" fmla="*/ 442 h 949"/>
                <a:gd name="T48" fmla="*/ 22 w 968"/>
                <a:gd name="T49" fmla="*/ 489 h 949"/>
                <a:gd name="T50" fmla="*/ 43 w 968"/>
                <a:gd name="T51" fmla="*/ 533 h 949"/>
                <a:gd name="T52" fmla="*/ 73 w 968"/>
                <a:gd name="T53" fmla="*/ 575 h 949"/>
                <a:gd name="T54" fmla="*/ 107 w 968"/>
                <a:gd name="T55" fmla="*/ 612 h 949"/>
                <a:gd name="T56" fmla="*/ 194 w 968"/>
                <a:gd name="T57" fmla="*/ 677 h 949"/>
                <a:gd name="T58" fmla="*/ 297 w 968"/>
                <a:gd name="T59" fmla="*/ 723 h 949"/>
                <a:gd name="T60" fmla="*/ 375 w 968"/>
                <a:gd name="T61" fmla="*/ 743 h 949"/>
                <a:gd name="T62" fmla="*/ 413 w 968"/>
                <a:gd name="T63" fmla="*/ 810 h 949"/>
                <a:gd name="T64" fmla="*/ 464 w 968"/>
                <a:gd name="T65" fmla="*/ 867 h 949"/>
                <a:gd name="T66" fmla="*/ 526 w 968"/>
                <a:gd name="T67" fmla="*/ 910 h 949"/>
                <a:gd name="T68" fmla="*/ 598 w 968"/>
                <a:gd name="T69" fmla="*/ 938 h 949"/>
                <a:gd name="T70" fmla="*/ 676 w 968"/>
                <a:gd name="T71" fmla="*/ 949 h 949"/>
                <a:gd name="T72" fmla="*/ 705 w 968"/>
                <a:gd name="T73" fmla="*/ 948 h 949"/>
                <a:gd name="T74" fmla="*/ 706 w 968"/>
                <a:gd name="T75" fmla="*/ 948 h 949"/>
                <a:gd name="T76" fmla="*/ 728 w 968"/>
                <a:gd name="T77" fmla="*/ 938 h 949"/>
                <a:gd name="T78" fmla="*/ 734 w 968"/>
                <a:gd name="T79" fmla="*/ 925 h 949"/>
                <a:gd name="T80" fmla="*/ 733 w 968"/>
                <a:gd name="T81" fmla="*/ 908 h 949"/>
                <a:gd name="T82" fmla="*/ 723 w 968"/>
                <a:gd name="T83" fmla="*/ 893 h 949"/>
                <a:gd name="T84" fmla="*/ 711 w 968"/>
                <a:gd name="T85" fmla="*/ 888 h 949"/>
                <a:gd name="T86" fmla="*/ 709 w 968"/>
                <a:gd name="T87" fmla="*/ 888 h 949"/>
                <a:gd name="T88" fmla="*/ 705 w 968"/>
                <a:gd name="T89" fmla="*/ 884 h 949"/>
                <a:gd name="T90" fmla="*/ 674 w 968"/>
                <a:gd name="T91" fmla="*/ 865 h 949"/>
                <a:gd name="T92" fmla="*/ 648 w 968"/>
                <a:gd name="T93" fmla="*/ 842 h 949"/>
                <a:gd name="T94" fmla="*/ 628 w 968"/>
                <a:gd name="T95" fmla="*/ 812 h 949"/>
                <a:gd name="T96" fmla="*/ 613 w 968"/>
                <a:gd name="T97" fmla="*/ 781 h 949"/>
                <a:gd name="T98" fmla="*/ 603 w 968"/>
                <a:gd name="T99" fmla="*/ 745 h 949"/>
                <a:gd name="T100" fmla="*/ 603 w 968"/>
                <a:gd name="T101" fmla="*/ 740 h 949"/>
                <a:gd name="T102" fmla="*/ 714 w 968"/>
                <a:gd name="T103" fmla="*/ 706 h 949"/>
                <a:gd name="T104" fmla="*/ 811 w 968"/>
                <a:gd name="T105" fmla="*/ 654 h 949"/>
                <a:gd name="T106" fmla="*/ 888 w 968"/>
                <a:gd name="T107" fmla="*/ 584 h 949"/>
                <a:gd name="T108" fmla="*/ 917 w 968"/>
                <a:gd name="T109" fmla="*/ 544 h 949"/>
                <a:gd name="T110" fmla="*/ 940 w 968"/>
                <a:gd name="T111" fmla="*/ 501 h 949"/>
                <a:gd name="T112" fmla="*/ 957 w 968"/>
                <a:gd name="T113" fmla="*/ 456 h 949"/>
                <a:gd name="T114" fmla="*/ 966 w 968"/>
                <a:gd name="T115" fmla="*/ 409 h 949"/>
                <a:gd name="T116" fmla="*/ 968 w 968"/>
                <a:gd name="T117" fmla="*/ 376 h 949"/>
                <a:gd name="T118" fmla="*/ 690 w 968"/>
                <a:gd name="T119" fmla="*/ 944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8" h="949">
                  <a:moveTo>
                    <a:pt x="968" y="376"/>
                  </a:moveTo>
                  <a:lnTo>
                    <a:pt x="968" y="376"/>
                  </a:lnTo>
                  <a:lnTo>
                    <a:pt x="967" y="356"/>
                  </a:lnTo>
                  <a:lnTo>
                    <a:pt x="966" y="338"/>
                  </a:lnTo>
                  <a:lnTo>
                    <a:pt x="962" y="319"/>
                  </a:lnTo>
                  <a:lnTo>
                    <a:pt x="958" y="300"/>
                  </a:lnTo>
                  <a:lnTo>
                    <a:pt x="952" y="282"/>
                  </a:lnTo>
                  <a:lnTo>
                    <a:pt x="946" y="265"/>
                  </a:lnTo>
                  <a:lnTo>
                    <a:pt x="939" y="247"/>
                  </a:lnTo>
                  <a:lnTo>
                    <a:pt x="930" y="229"/>
                  </a:lnTo>
                  <a:lnTo>
                    <a:pt x="920" y="214"/>
                  </a:lnTo>
                  <a:lnTo>
                    <a:pt x="909" y="197"/>
                  </a:lnTo>
                  <a:lnTo>
                    <a:pt x="897" y="181"/>
                  </a:lnTo>
                  <a:lnTo>
                    <a:pt x="885" y="166"/>
                  </a:lnTo>
                  <a:lnTo>
                    <a:pt x="872" y="151"/>
                  </a:lnTo>
                  <a:lnTo>
                    <a:pt x="857" y="137"/>
                  </a:lnTo>
                  <a:lnTo>
                    <a:pt x="842" y="123"/>
                  </a:lnTo>
                  <a:lnTo>
                    <a:pt x="827" y="110"/>
                  </a:lnTo>
                  <a:lnTo>
                    <a:pt x="809" y="98"/>
                  </a:lnTo>
                  <a:lnTo>
                    <a:pt x="791" y="86"/>
                  </a:lnTo>
                  <a:lnTo>
                    <a:pt x="773" y="75"/>
                  </a:lnTo>
                  <a:lnTo>
                    <a:pt x="755" y="64"/>
                  </a:lnTo>
                  <a:lnTo>
                    <a:pt x="735" y="54"/>
                  </a:lnTo>
                  <a:lnTo>
                    <a:pt x="714" y="45"/>
                  </a:lnTo>
                  <a:lnTo>
                    <a:pt x="694" y="37"/>
                  </a:lnTo>
                  <a:lnTo>
                    <a:pt x="672" y="29"/>
                  </a:lnTo>
                  <a:lnTo>
                    <a:pt x="650" y="22"/>
                  </a:lnTo>
                  <a:lnTo>
                    <a:pt x="628" y="17"/>
                  </a:lnTo>
                  <a:lnTo>
                    <a:pt x="605" y="11"/>
                  </a:lnTo>
                  <a:lnTo>
                    <a:pt x="581" y="8"/>
                  </a:lnTo>
                  <a:lnTo>
                    <a:pt x="557" y="4"/>
                  </a:lnTo>
                  <a:lnTo>
                    <a:pt x="534" y="1"/>
                  </a:lnTo>
                  <a:lnTo>
                    <a:pt x="508" y="0"/>
                  </a:lnTo>
                  <a:lnTo>
                    <a:pt x="484" y="0"/>
                  </a:lnTo>
                  <a:lnTo>
                    <a:pt x="484" y="0"/>
                  </a:lnTo>
                  <a:lnTo>
                    <a:pt x="459" y="0"/>
                  </a:lnTo>
                  <a:lnTo>
                    <a:pt x="434" y="1"/>
                  </a:lnTo>
                  <a:lnTo>
                    <a:pt x="411" y="4"/>
                  </a:lnTo>
                  <a:lnTo>
                    <a:pt x="386" y="8"/>
                  </a:lnTo>
                  <a:lnTo>
                    <a:pt x="363" y="11"/>
                  </a:lnTo>
                  <a:lnTo>
                    <a:pt x="340" y="17"/>
                  </a:lnTo>
                  <a:lnTo>
                    <a:pt x="318" y="22"/>
                  </a:lnTo>
                  <a:lnTo>
                    <a:pt x="296" y="29"/>
                  </a:lnTo>
                  <a:lnTo>
                    <a:pt x="274" y="37"/>
                  </a:lnTo>
                  <a:lnTo>
                    <a:pt x="253" y="45"/>
                  </a:lnTo>
                  <a:lnTo>
                    <a:pt x="233" y="54"/>
                  </a:lnTo>
                  <a:lnTo>
                    <a:pt x="213" y="64"/>
                  </a:lnTo>
                  <a:lnTo>
                    <a:pt x="195" y="75"/>
                  </a:lnTo>
                  <a:lnTo>
                    <a:pt x="176" y="86"/>
                  </a:lnTo>
                  <a:lnTo>
                    <a:pt x="158" y="98"/>
                  </a:lnTo>
                  <a:lnTo>
                    <a:pt x="141" y="110"/>
                  </a:lnTo>
                  <a:lnTo>
                    <a:pt x="125" y="123"/>
                  </a:lnTo>
                  <a:lnTo>
                    <a:pt x="111" y="137"/>
                  </a:lnTo>
                  <a:lnTo>
                    <a:pt x="96" y="151"/>
                  </a:lnTo>
                  <a:lnTo>
                    <a:pt x="83" y="166"/>
                  </a:lnTo>
                  <a:lnTo>
                    <a:pt x="70" y="181"/>
                  </a:lnTo>
                  <a:lnTo>
                    <a:pt x="58" y="197"/>
                  </a:lnTo>
                  <a:lnTo>
                    <a:pt x="47" y="214"/>
                  </a:lnTo>
                  <a:lnTo>
                    <a:pt x="37" y="229"/>
                  </a:lnTo>
                  <a:lnTo>
                    <a:pt x="29" y="247"/>
                  </a:lnTo>
                  <a:lnTo>
                    <a:pt x="22" y="265"/>
                  </a:lnTo>
                  <a:lnTo>
                    <a:pt x="15" y="282"/>
                  </a:lnTo>
                  <a:lnTo>
                    <a:pt x="9" y="300"/>
                  </a:lnTo>
                  <a:lnTo>
                    <a:pt x="6" y="319"/>
                  </a:lnTo>
                  <a:lnTo>
                    <a:pt x="2" y="338"/>
                  </a:lnTo>
                  <a:lnTo>
                    <a:pt x="1" y="356"/>
                  </a:lnTo>
                  <a:lnTo>
                    <a:pt x="0" y="376"/>
                  </a:lnTo>
                  <a:lnTo>
                    <a:pt x="0" y="376"/>
                  </a:lnTo>
                  <a:lnTo>
                    <a:pt x="1" y="393"/>
                  </a:lnTo>
                  <a:lnTo>
                    <a:pt x="2" y="410"/>
                  </a:lnTo>
                  <a:lnTo>
                    <a:pt x="4" y="426"/>
                  </a:lnTo>
                  <a:lnTo>
                    <a:pt x="7" y="442"/>
                  </a:lnTo>
                  <a:lnTo>
                    <a:pt x="12" y="458"/>
                  </a:lnTo>
                  <a:lnTo>
                    <a:pt x="17" y="473"/>
                  </a:lnTo>
                  <a:lnTo>
                    <a:pt x="22" y="489"/>
                  </a:lnTo>
                  <a:lnTo>
                    <a:pt x="29" y="504"/>
                  </a:lnTo>
                  <a:lnTo>
                    <a:pt x="36" y="519"/>
                  </a:lnTo>
                  <a:lnTo>
                    <a:pt x="43" y="533"/>
                  </a:lnTo>
                  <a:lnTo>
                    <a:pt x="52" y="547"/>
                  </a:lnTo>
                  <a:lnTo>
                    <a:pt x="62" y="561"/>
                  </a:lnTo>
                  <a:lnTo>
                    <a:pt x="73" y="575"/>
                  </a:lnTo>
                  <a:lnTo>
                    <a:pt x="84" y="587"/>
                  </a:lnTo>
                  <a:lnTo>
                    <a:pt x="95" y="600"/>
                  </a:lnTo>
                  <a:lnTo>
                    <a:pt x="107" y="612"/>
                  </a:lnTo>
                  <a:lnTo>
                    <a:pt x="134" y="636"/>
                  </a:lnTo>
                  <a:lnTo>
                    <a:pt x="162" y="658"/>
                  </a:lnTo>
                  <a:lnTo>
                    <a:pt x="194" y="677"/>
                  </a:lnTo>
                  <a:lnTo>
                    <a:pt x="226" y="694"/>
                  </a:lnTo>
                  <a:lnTo>
                    <a:pt x="261" y="710"/>
                  </a:lnTo>
                  <a:lnTo>
                    <a:pt x="297" y="723"/>
                  </a:lnTo>
                  <a:lnTo>
                    <a:pt x="336" y="734"/>
                  </a:lnTo>
                  <a:lnTo>
                    <a:pt x="375" y="743"/>
                  </a:lnTo>
                  <a:lnTo>
                    <a:pt x="375" y="743"/>
                  </a:lnTo>
                  <a:lnTo>
                    <a:pt x="386" y="766"/>
                  </a:lnTo>
                  <a:lnTo>
                    <a:pt x="398" y="789"/>
                  </a:lnTo>
                  <a:lnTo>
                    <a:pt x="413" y="810"/>
                  </a:lnTo>
                  <a:lnTo>
                    <a:pt x="429" y="831"/>
                  </a:lnTo>
                  <a:lnTo>
                    <a:pt x="446" y="849"/>
                  </a:lnTo>
                  <a:lnTo>
                    <a:pt x="464" y="867"/>
                  </a:lnTo>
                  <a:lnTo>
                    <a:pt x="484" y="883"/>
                  </a:lnTo>
                  <a:lnTo>
                    <a:pt x="505" y="897"/>
                  </a:lnTo>
                  <a:lnTo>
                    <a:pt x="526" y="910"/>
                  </a:lnTo>
                  <a:lnTo>
                    <a:pt x="550" y="921"/>
                  </a:lnTo>
                  <a:lnTo>
                    <a:pt x="574" y="931"/>
                  </a:lnTo>
                  <a:lnTo>
                    <a:pt x="598" y="938"/>
                  </a:lnTo>
                  <a:lnTo>
                    <a:pt x="624" y="943"/>
                  </a:lnTo>
                  <a:lnTo>
                    <a:pt x="650" y="947"/>
                  </a:lnTo>
                  <a:lnTo>
                    <a:pt x="676" y="949"/>
                  </a:lnTo>
                  <a:lnTo>
                    <a:pt x="703" y="948"/>
                  </a:lnTo>
                  <a:lnTo>
                    <a:pt x="705" y="948"/>
                  </a:lnTo>
                  <a:lnTo>
                    <a:pt x="705" y="948"/>
                  </a:lnTo>
                  <a:lnTo>
                    <a:pt x="706" y="948"/>
                  </a:lnTo>
                  <a:lnTo>
                    <a:pt x="706" y="948"/>
                  </a:lnTo>
                  <a:lnTo>
                    <a:pt x="706" y="948"/>
                  </a:lnTo>
                  <a:lnTo>
                    <a:pt x="713" y="947"/>
                  </a:lnTo>
                  <a:lnTo>
                    <a:pt x="720" y="943"/>
                  </a:lnTo>
                  <a:lnTo>
                    <a:pt x="728" y="938"/>
                  </a:lnTo>
                  <a:lnTo>
                    <a:pt x="731" y="931"/>
                  </a:lnTo>
                  <a:lnTo>
                    <a:pt x="731" y="931"/>
                  </a:lnTo>
                  <a:lnTo>
                    <a:pt x="734" y="925"/>
                  </a:lnTo>
                  <a:lnTo>
                    <a:pt x="735" y="919"/>
                  </a:lnTo>
                  <a:lnTo>
                    <a:pt x="734" y="912"/>
                  </a:lnTo>
                  <a:lnTo>
                    <a:pt x="733" y="908"/>
                  </a:lnTo>
                  <a:lnTo>
                    <a:pt x="730" y="903"/>
                  </a:lnTo>
                  <a:lnTo>
                    <a:pt x="728" y="898"/>
                  </a:lnTo>
                  <a:lnTo>
                    <a:pt x="723" y="893"/>
                  </a:lnTo>
                  <a:lnTo>
                    <a:pt x="718" y="890"/>
                  </a:lnTo>
                  <a:lnTo>
                    <a:pt x="718" y="890"/>
                  </a:lnTo>
                  <a:lnTo>
                    <a:pt x="711" y="888"/>
                  </a:lnTo>
                  <a:lnTo>
                    <a:pt x="703" y="887"/>
                  </a:lnTo>
                  <a:lnTo>
                    <a:pt x="703" y="887"/>
                  </a:lnTo>
                  <a:lnTo>
                    <a:pt x="709" y="888"/>
                  </a:lnTo>
                  <a:lnTo>
                    <a:pt x="717" y="889"/>
                  </a:lnTo>
                  <a:lnTo>
                    <a:pt x="717" y="889"/>
                  </a:lnTo>
                  <a:lnTo>
                    <a:pt x="705" y="884"/>
                  </a:lnTo>
                  <a:lnTo>
                    <a:pt x="695" y="878"/>
                  </a:lnTo>
                  <a:lnTo>
                    <a:pt x="684" y="872"/>
                  </a:lnTo>
                  <a:lnTo>
                    <a:pt x="674" y="865"/>
                  </a:lnTo>
                  <a:lnTo>
                    <a:pt x="666" y="858"/>
                  </a:lnTo>
                  <a:lnTo>
                    <a:pt x="657" y="850"/>
                  </a:lnTo>
                  <a:lnTo>
                    <a:pt x="648" y="842"/>
                  </a:lnTo>
                  <a:lnTo>
                    <a:pt x="641" y="832"/>
                  </a:lnTo>
                  <a:lnTo>
                    <a:pt x="634" y="822"/>
                  </a:lnTo>
                  <a:lnTo>
                    <a:pt x="628" y="812"/>
                  </a:lnTo>
                  <a:lnTo>
                    <a:pt x="622" y="803"/>
                  </a:lnTo>
                  <a:lnTo>
                    <a:pt x="617" y="792"/>
                  </a:lnTo>
                  <a:lnTo>
                    <a:pt x="613" y="781"/>
                  </a:lnTo>
                  <a:lnTo>
                    <a:pt x="609" y="770"/>
                  </a:lnTo>
                  <a:lnTo>
                    <a:pt x="606" y="758"/>
                  </a:lnTo>
                  <a:lnTo>
                    <a:pt x="603" y="745"/>
                  </a:lnTo>
                  <a:lnTo>
                    <a:pt x="603" y="745"/>
                  </a:lnTo>
                  <a:lnTo>
                    <a:pt x="603" y="740"/>
                  </a:lnTo>
                  <a:lnTo>
                    <a:pt x="603" y="740"/>
                  </a:lnTo>
                  <a:lnTo>
                    <a:pt x="642" y="732"/>
                  </a:lnTo>
                  <a:lnTo>
                    <a:pt x="679" y="721"/>
                  </a:lnTo>
                  <a:lnTo>
                    <a:pt x="714" y="706"/>
                  </a:lnTo>
                  <a:lnTo>
                    <a:pt x="748" y="692"/>
                  </a:lnTo>
                  <a:lnTo>
                    <a:pt x="780" y="673"/>
                  </a:lnTo>
                  <a:lnTo>
                    <a:pt x="811" y="654"/>
                  </a:lnTo>
                  <a:lnTo>
                    <a:pt x="839" y="632"/>
                  </a:lnTo>
                  <a:lnTo>
                    <a:pt x="864" y="609"/>
                  </a:lnTo>
                  <a:lnTo>
                    <a:pt x="888" y="584"/>
                  </a:lnTo>
                  <a:lnTo>
                    <a:pt x="897" y="571"/>
                  </a:lnTo>
                  <a:lnTo>
                    <a:pt x="907" y="558"/>
                  </a:lnTo>
                  <a:lnTo>
                    <a:pt x="917" y="544"/>
                  </a:lnTo>
                  <a:lnTo>
                    <a:pt x="925" y="531"/>
                  </a:lnTo>
                  <a:lnTo>
                    <a:pt x="933" y="516"/>
                  </a:lnTo>
                  <a:lnTo>
                    <a:pt x="940" y="501"/>
                  </a:lnTo>
                  <a:lnTo>
                    <a:pt x="946" y="487"/>
                  </a:lnTo>
                  <a:lnTo>
                    <a:pt x="952" y="472"/>
                  </a:lnTo>
                  <a:lnTo>
                    <a:pt x="957" y="456"/>
                  </a:lnTo>
                  <a:lnTo>
                    <a:pt x="961" y="440"/>
                  </a:lnTo>
                  <a:lnTo>
                    <a:pt x="963" y="425"/>
                  </a:lnTo>
                  <a:lnTo>
                    <a:pt x="966" y="409"/>
                  </a:lnTo>
                  <a:lnTo>
                    <a:pt x="967" y="393"/>
                  </a:lnTo>
                  <a:lnTo>
                    <a:pt x="968" y="376"/>
                  </a:lnTo>
                  <a:lnTo>
                    <a:pt x="968" y="376"/>
                  </a:lnTo>
                  <a:close/>
                  <a:moveTo>
                    <a:pt x="691" y="945"/>
                  </a:moveTo>
                  <a:lnTo>
                    <a:pt x="690" y="945"/>
                  </a:lnTo>
                  <a:lnTo>
                    <a:pt x="690" y="944"/>
                  </a:lnTo>
                  <a:lnTo>
                    <a:pt x="691" y="9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custDataLst>
      <p:tags r:id="rId1"/>
    </p:custDataLst>
    <p:extLst>
      <p:ext uri="{BB962C8B-B14F-4D97-AF65-F5344CB8AC3E}">
        <p14:creationId xmlns:p14="http://schemas.microsoft.com/office/powerpoint/2010/main" val="317905417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ory">
    <p:spTree>
      <p:nvGrpSpPr>
        <p:cNvPr id="1" name=""/>
        <p:cNvGrpSpPr/>
        <p:nvPr/>
      </p:nvGrpSpPr>
      <p:grpSpPr>
        <a:xfrm>
          <a:off x="0" y="0"/>
          <a:ext cx="0" cy="0"/>
          <a:chOff x="0" y="0"/>
          <a:chExt cx="0" cy="0"/>
        </a:xfrm>
      </p:grpSpPr>
      <p:sp>
        <p:nvSpPr>
          <p:cNvPr id="2" name="Title 1"/>
          <p:cNvSpPr>
            <a:spLocks noGrp="1"/>
          </p:cNvSpPr>
          <p:nvPr>
            <p:ph type="title"/>
          </p:nvPr>
        </p:nvSpPr>
        <p:spPr>
          <a:xfrm>
            <a:off x="642940" y="2"/>
            <a:ext cx="9331794" cy="758825"/>
          </a:xfrm>
          <a:prstGeom prst="rect">
            <a:avLst/>
          </a:prstGeom>
        </p:spPr>
        <p:txBody>
          <a:bodyPr/>
          <a:lstStyle>
            <a:lvl1pPr>
              <a:defRPr/>
            </a:lvl1pPr>
          </a:lstStyle>
          <a:p>
            <a:r>
              <a:rPr lang="en-US" dirty="0" smtClean="0"/>
              <a:t>Click to edit Master title style</a:t>
            </a:r>
            <a:endParaRPr lang="en-US" dirty="0"/>
          </a:p>
        </p:txBody>
      </p:sp>
      <p:sp>
        <p:nvSpPr>
          <p:cNvPr id="7"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2" name="Group 11"/>
          <p:cNvGrpSpPr/>
          <p:nvPr userDrawn="1"/>
        </p:nvGrpSpPr>
        <p:grpSpPr>
          <a:xfrm>
            <a:off x="102345" y="224287"/>
            <a:ext cx="456334" cy="390854"/>
            <a:chOff x="47625" y="168275"/>
            <a:chExt cx="554038" cy="474663"/>
          </a:xfrm>
        </p:grpSpPr>
        <p:grpSp>
          <p:nvGrpSpPr>
            <p:cNvPr id="3" name="Group 4"/>
            <p:cNvGrpSpPr>
              <a:grpSpLocks noChangeAspect="1"/>
            </p:cNvGrpSpPr>
            <p:nvPr userDrawn="1"/>
          </p:nvGrpSpPr>
          <p:grpSpPr bwMode="auto">
            <a:xfrm>
              <a:off x="47625" y="168275"/>
              <a:ext cx="554038" cy="474663"/>
              <a:chOff x="30" y="106"/>
              <a:chExt cx="349" cy="299"/>
            </a:xfrm>
          </p:grpSpPr>
          <p:sp>
            <p:nvSpPr>
              <p:cNvPr id="4" name="AutoShape 3"/>
              <p:cNvSpPr>
                <a:spLocks noChangeAspect="1" noChangeArrowheads="1" noTextEdit="1"/>
              </p:cNvSpPr>
              <p:nvPr userDrawn="1"/>
            </p:nvSpPr>
            <p:spPr bwMode="auto">
              <a:xfrm>
                <a:off x="30" y="106"/>
                <a:ext cx="34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 name="Freeform 5"/>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userDrawn="1"/>
            </p:nvSpPr>
            <p:spPr bwMode="auto">
              <a:xfrm>
                <a:off x="84" y="106"/>
                <a:ext cx="295" cy="246"/>
              </a:xfrm>
              <a:custGeom>
                <a:avLst/>
                <a:gdLst>
                  <a:gd name="T0" fmla="*/ 598 w 1179"/>
                  <a:gd name="T1" fmla="*/ 0 h 982"/>
                  <a:gd name="T2" fmla="*/ 584 w 1179"/>
                  <a:gd name="T3" fmla="*/ 1 h 982"/>
                  <a:gd name="T4" fmla="*/ 559 w 1179"/>
                  <a:gd name="T5" fmla="*/ 8 h 982"/>
                  <a:gd name="T6" fmla="*/ 538 w 1179"/>
                  <a:gd name="T7" fmla="*/ 22 h 982"/>
                  <a:gd name="T8" fmla="*/ 521 w 1179"/>
                  <a:gd name="T9" fmla="*/ 41 h 982"/>
                  <a:gd name="T10" fmla="*/ 514 w 1179"/>
                  <a:gd name="T11" fmla="*/ 51 h 982"/>
                  <a:gd name="T12" fmla="*/ 505 w 1179"/>
                  <a:gd name="T13" fmla="*/ 73 h 982"/>
                  <a:gd name="T14" fmla="*/ 502 w 1179"/>
                  <a:gd name="T15" fmla="*/ 96 h 982"/>
                  <a:gd name="T16" fmla="*/ 57 w 1179"/>
                  <a:gd name="T17" fmla="*/ 129 h 982"/>
                  <a:gd name="T18" fmla="*/ 46 w 1179"/>
                  <a:gd name="T19" fmla="*/ 130 h 982"/>
                  <a:gd name="T20" fmla="*/ 25 w 1179"/>
                  <a:gd name="T21" fmla="*/ 139 h 982"/>
                  <a:gd name="T22" fmla="*/ 9 w 1179"/>
                  <a:gd name="T23" fmla="*/ 154 h 982"/>
                  <a:gd name="T24" fmla="*/ 1 w 1179"/>
                  <a:gd name="T25" fmla="*/ 174 h 982"/>
                  <a:gd name="T26" fmla="*/ 0 w 1179"/>
                  <a:gd name="T27" fmla="*/ 281 h 982"/>
                  <a:gd name="T28" fmla="*/ 905 w 1179"/>
                  <a:gd name="T29" fmla="*/ 281 h 982"/>
                  <a:gd name="T30" fmla="*/ 932 w 1179"/>
                  <a:gd name="T31" fmla="*/ 283 h 982"/>
                  <a:gd name="T32" fmla="*/ 957 w 1179"/>
                  <a:gd name="T33" fmla="*/ 292 h 982"/>
                  <a:gd name="T34" fmla="*/ 980 w 1179"/>
                  <a:gd name="T35" fmla="*/ 304 h 982"/>
                  <a:gd name="T36" fmla="*/ 999 w 1179"/>
                  <a:gd name="T37" fmla="*/ 321 h 982"/>
                  <a:gd name="T38" fmla="*/ 1016 w 1179"/>
                  <a:gd name="T39" fmla="*/ 341 h 982"/>
                  <a:gd name="T40" fmla="*/ 1029 w 1179"/>
                  <a:gd name="T41" fmla="*/ 364 h 982"/>
                  <a:gd name="T42" fmla="*/ 1036 w 1179"/>
                  <a:gd name="T43" fmla="*/ 389 h 982"/>
                  <a:gd name="T44" fmla="*/ 1039 w 1179"/>
                  <a:gd name="T45" fmla="*/ 416 h 982"/>
                  <a:gd name="T46" fmla="*/ 1122 w 1179"/>
                  <a:gd name="T47" fmla="*/ 982 h 982"/>
                  <a:gd name="T48" fmla="*/ 1133 w 1179"/>
                  <a:gd name="T49" fmla="*/ 981 h 982"/>
                  <a:gd name="T50" fmla="*/ 1154 w 1179"/>
                  <a:gd name="T51" fmla="*/ 973 h 982"/>
                  <a:gd name="T52" fmla="*/ 1169 w 1179"/>
                  <a:gd name="T53" fmla="*/ 957 h 982"/>
                  <a:gd name="T54" fmla="*/ 1178 w 1179"/>
                  <a:gd name="T55" fmla="*/ 938 h 982"/>
                  <a:gd name="T56" fmla="*/ 1179 w 1179"/>
                  <a:gd name="T57" fmla="*/ 185 h 982"/>
                  <a:gd name="T58" fmla="*/ 1178 w 1179"/>
                  <a:gd name="T59" fmla="*/ 177 h 982"/>
                  <a:gd name="T60" fmla="*/ 1178 w 1179"/>
                  <a:gd name="T61" fmla="*/ 96 h 982"/>
                  <a:gd name="T62" fmla="*/ 1176 w 1179"/>
                  <a:gd name="T63" fmla="*/ 78 h 982"/>
                  <a:gd name="T64" fmla="*/ 1171 w 1179"/>
                  <a:gd name="T65" fmla="*/ 60 h 982"/>
                  <a:gd name="T66" fmla="*/ 1164 w 1179"/>
                  <a:gd name="T67" fmla="*/ 48 h 982"/>
                  <a:gd name="T68" fmla="*/ 1148 w 1179"/>
                  <a:gd name="T69" fmla="*/ 26 h 982"/>
                  <a:gd name="T70" fmla="*/ 1124 w 1179"/>
                  <a:gd name="T71" fmla="*/ 9 h 982"/>
                  <a:gd name="T72" fmla="*/ 1097 w 1179"/>
                  <a:gd name="T73" fmla="*/ 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9" h="982">
                    <a:moveTo>
                      <a:pt x="1082" y="0"/>
                    </a:moveTo>
                    <a:lnTo>
                      <a:pt x="598" y="0"/>
                    </a:lnTo>
                    <a:lnTo>
                      <a:pt x="598" y="0"/>
                    </a:lnTo>
                    <a:lnTo>
                      <a:pt x="584" y="1"/>
                    </a:lnTo>
                    <a:lnTo>
                      <a:pt x="572" y="4"/>
                    </a:lnTo>
                    <a:lnTo>
                      <a:pt x="559" y="8"/>
                    </a:lnTo>
                    <a:lnTo>
                      <a:pt x="548" y="15"/>
                    </a:lnTo>
                    <a:lnTo>
                      <a:pt x="538" y="22"/>
                    </a:lnTo>
                    <a:lnTo>
                      <a:pt x="529" y="30"/>
                    </a:lnTo>
                    <a:lnTo>
                      <a:pt x="521" y="41"/>
                    </a:lnTo>
                    <a:lnTo>
                      <a:pt x="514" y="51"/>
                    </a:lnTo>
                    <a:lnTo>
                      <a:pt x="514" y="51"/>
                    </a:lnTo>
                    <a:lnTo>
                      <a:pt x="510" y="61"/>
                    </a:lnTo>
                    <a:lnTo>
                      <a:pt x="505" y="73"/>
                    </a:lnTo>
                    <a:lnTo>
                      <a:pt x="503" y="84"/>
                    </a:lnTo>
                    <a:lnTo>
                      <a:pt x="502" y="96"/>
                    </a:lnTo>
                    <a:lnTo>
                      <a:pt x="502" y="129"/>
                    </a:lnTo>
                    <a:lnTo>
                      <a:pt x="57" y="129"/>
                    </a:lnTo>
                    <a:lnTo>
                      <a:pt x="57" y="129"/>
                    </a:lnTo>
                    <a:lnTo>
                      <a:pt x="46" y="130"/>
                    </a:lnTo>
                    <a:lnTo>
                      <a:pt x="34" y="133"/>
                    </a:lnTo>
                    <a:lnTo>
                      <a:pt x="25" y="139"/>
                    </a:lnTo>
                    <a:lnTo>
                      <a:pt x="17" y="146"/>
                    </a:lnTo>
                    <a:lnTo>
                      <a:pt x="9" y="154"/>
                    </a:lnTo>
                    <a:lnTo>
                      <a:pt x="4" y="164"/>
                    </a:lnTo>
                    <a:lnTo>
                      <a:pt x="1" y="174"/>
                    </a:lnTo>
                    <a:lnTo>
                      <a:pt x="0" y="185"/>
                    </a:lnTo>
                    <a:lnTo>
                      <a:pt x="0" y="281"/>
                    </a:lnTo>
                    <a:lnTo>
                      <a:pt x="905" y="281"/>
                    </a:lnTo>
                    <a:lnTo>
                      <a:pt x="905" y="281"/>
                    </a:lnTo>
                    <a:lnTo>
                      <a:pt x="918" y="281"/>
                    </a:lnTo>
                    <a:lnTo>
                      <a:pt x="932" y="283"/>
                    </a:lnTo>
                    <a:lnTo>
                      <a:pt x="944" y="288"/>
                    </a:lnTo>
                    <a:lnTo>
                      <a:pt x="957" y="292"/>
                    </a:lnTo>
                    <a:lnTo>
                      <a:pt x="968" y="297"/>
                    </a:lnTo>
                    <a:lnTo>
                      <a:pt x="980" y="304"/>
                    </a:lnTo>
                    <a:lnTo>
                      <a:pt x="990" y="312"/>
                    </a:lnTo>
                    <a:lnTo>
                      <a:pt x="999" y="321"/>
                    </a:lnTo>
                    <a:lnTo>
                      <a:pt x="1008" y="330"/>
                    </a:lnTo>
                    <a:lnTo>
                      <a:pt x="1016" y="341"/>
                    </a:lnTo>
                    <a:lnTo>
                      <a:pt x="1022" y="352"/>
                    </a:lnTo>
                    <a:lnTo>
                      <a:pt x="1029" y="364"/>
                    </a:lnTo>
                    <a:lnTo>
                      <a:pt x="1033" y="376"/>
                    </a:lnTo>
                    <a:lnTo>
                      <a:pt x="1036" y="389"/>
                    </a:lnTo>
                    <a:lnTo>
                      <a:pt x="1038" y="402"/>
                    </a:lnTo>
                    <a:lnTo>
                      <a:pt x="1039" y="416"/>
                    </a:lnTo>
                    <a:lnTo>
                      <a:pt x="1039" y="982"/>
                    </a:lnTo>
                    <a:lnTo>
                      <a:pt x="1122" y="982"/>
                    </a:lnTo>
                    <a:lnTo>
                      <a:pt x="1122" y="982"/>
                    </a:lnTo>
                    <a:lnTo>
                      <a:pt x="1133" y="981"/>
                    </a:lnTo>
                    <a:lnTo>
                      <a:pt x="1144" y="978"/>
                    </a:lnTo>
                    <a:lnTo>
                      <a:pt x="1154" y="973"/>
                    </a:lnTo>
                    <a:lnTo>
                      <a:pt x="1162" y="966"/>
                    </a:lnTo>
                    <a:lnTo>
                      <a:pt x="1169" y="957"/>
                    </a:lnTo>
                    <a:lnTo>
                      <a:pt x="1174" y="948"/>
                    </a:lnTo>
                    <a:lnTo>
                      <a:pt x="1178" y="938"/>
                    </a:lnTo>
                    <a:lnTo>
                      <a:pt x="1179" y="925"/>
                    </a:lnTo>
                    <a:lnTo>
                      <a:pt x="1179" y="185"/>
                    </a:lnTo>
                    <a:lnTo>
                      <a:pt x="1179" y="185"/>
                    </a:lnTo>
                    <a:lnTo>
                      <a:pt x="1178" y="177"/>
                    </a:lnTo>
                    <a:lnTo>
                      <a:pt x="1178" y="96"/>
                    </a:lnTo>
                    <a:lnTo>
                      <a:pt x="1178" y="96"/>
                    </a:lnTo>
                    <a:lnTo>
                      <a:pt x="1177" y="86"/>
                    </a:lnTo>
                    <a:lnTo>
                      <a:pt x="1176" y="78"/>
                    </a:lnTo>
                    <a:lnTo>
                      <a:pt x="1174" y="69"/>
                    </a:lnTo>
                    <a:lnTo>
                      <a:pt x="1171" y="60"/>
                    </a:lnTo>
                    <a:lnTo>
                      <a:pt x="1171" y="60"/>
                    </a:lnTo>
                    <a:lnTo>
                      <a:pt x="1164" y="48"/>
                    </a:lnTo>
                    <a:lnTo>
                      <a:pt x="1157" y="36"/>
                    </a:lnTo>
                    <a:lnTo>
                      <a:pt x="1148" y="26"/>
                    </a:lnTo>
                    <a:lnTo>
                      <a:pt x="1136" y="17"/>
                    </a:lnTo>
                    <a:lnTo>
                      <a:pt x="1124" y="9"/>
                    </a:lnTo>
                    <a:lnTo>
                      <a:pt x="1112" y="4"/>
                    </a:lnTo>
                    <a:lnTo>
                      <a:pt x="1097" y="1"/>
                    </a:lnTo>
                    <a:lnTo>
                      <a:pt x="10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7"/>
              <p:cNvSpPr>
                <a:spLocks/>
              </p:cNvSpPr>
              <p:nvPr userDrawn="1"/>
            </p:nvSpPr>
            <p:spPr bwMode="auto">
              <a:xfrm>
                <a:off x="30" y="196"/>
                <a:ext cx="295" cy="209"/>
              </a:xfrm>
              <a:custGeom>
                <a:avLst/>
                <a:gdLst>
                  <a:gd name="T0" fmla="*/ 57 w 1179"/>
                  <a:gd name="T1" fmla="*/ 0 h 838"/>
                  <a:gd name="T2" fmla="*/ 46 w 1179"/>
                  <a:gd name="T3" fmla="*/ 2 h 838"/>
                  <a:gd name="T4" fmla="*/ 25 w 1179"/>
                  <a:gd name="T5" fmla="*/ 11 h 838"/>
                  <a:gd name="T6" fmla="*/ 9 w 1179"/>
                  <a:gd name="T7" fmla="*/ 26 h 838"/>
                  <a:gd name="T8" fmla="*/ 1 w 1179"/>
                  <a:gd name="T9" fmla="*/ 46 h 838"/>
                  <a:gd name="T10" fmla="*/ 0 w 1179"/>
                  <a:gd name="T11" fmla="*/ 781 h 838"/>
                  <a:gd name="T12" fmla="*/ 1 w 1179"/>
                  <a:gd name="T13" fmla="*/ 792 h 838"/>
                  <a:gd name="T14" fmla="*/ 9 w 1179"/>
                  <a:gd name="T15" fmla="*/ 813 h 838"/>
                  <a:gd name="T16" fmla="*/ 25 w 1179"/>
                  <a:gd name="T17" fmla="*/ 828 h 838"/>
                  <a:gd name="T18" fmla="*/ 46 w 1179"/>
                  <a:gd name="T19" fmla="*/ 837 h 838"/>
                  <a:gd name="T20" fmla="*/ 214 w 1179"/>
                  <a:gd name="T21" fmla="*/ 838 h 838"/>
                  <a:gd name="T22" fmla="*/ 214 w 1179"/>
                  <a:gd name="T23" fmla="*/ 763 h 838"/>
                  <a:gd name="T24" fmla="*/ 215 w 1179"/>
                  <a:gd name="T25" fmla="*/ 748 h 838"/>
                  <a:gd name="T26" fmla="*/ 219 w 1179"/>
                  <a:gd name="T27" fmla="*/ 734 h 838"/>
                  <a:gd name="T28" fmla="*/ 226 w 1179"/>
                  <a:gd name="T29" fmla="*/ 721 h 838"/>
                  <a:gd name="T30" fmla="*/ 236 w 1179"/>
                  <a:gd name="T31" fmla="*/ 710 h 838"/>
                  <a:gd name="T32" fmla="*/ 246 w 1179"/>
                  <a:gd name="T33" fmla="*/ 702 h 838"/>
                  <a:gd name="T34" fmla="*/ 258 w 1179"/>
                  <a:gd name="T35" fmla="*/ 694 h 838"/>
                  <a:gd name="T36" fmla="*/ 273 w 1179"/>
                  <a:gd name="T37" fmla="*/ 690 h 838"/>
                  <a:gd name="T38" fmla="*/ 288 w 1179"/>
                  <a:gd name="T39" fmla="*/ 688 h 838"/>
                  <a:gd name="T40" fmla="*/ 296 w 1179"/>
                  <a:gd name="T41" fmla="*/ 689 h 838"/>
                  <a:gd name="T42" fmla="*/ 310 w 1179"/>
                  <a:gd name="T43" fmla="*/ 692 h 838"/>
                  <a:gd name="T44" fmla="*/ 323 w 1179"/>
                  <a:gd name="T45" fmla="*/ 697 h 838"/>
                  <a:gd name="T46" fmla="*/ 335 w 1179"/>
                  <a:gd name="T47" fmla="*/ 706 h 838"/>
                  <a:gd name="T48" fmla="*/ 346 w 1179"/>
                  <a:gd name="T49" fmla="*/ 715 h 838"/>
                  <a:gd name="T50" fmla="*/ 353 w 1179"/>
                  <a:gd name="T51" fmla="*/ 728 h 838"/>
                  <a:gd name="T52" fmla="*/ 359 w 1179"/>
                  <a:gd name="T53" fmla="*/ 741 h 838"/>
                  <a:gd name="T54" fmla="*/ 362 w 1179"/>
                  <a:gd name="T55" fmla="*/ 756 h 838"/>
                  <a:gd name="T56" fmla="*/ 362 w 1179"/>
                  <a:gd name="T57" fmla="*/ 838 h 838"/>
                  <a:gd name="T58" fmla="*/ 816 w 1179"/>
                  <a:gd name="T59" fmla="*/ 763 h 838"/>
                  <a:gd name="T60" fmla="*/ 817 w 1179"/>
                  <a:gd name="T61" fmla="*/ 756 h 838"/>
                  <a:gd name="T62" fmla="*/ 820 w 1179"/>
                  <a:gd name="T63" fmla="*/ 741 h 838"/>
                  <a:gd name="T64" fmla="*/ 825 w 1179"/>
                  <a:gd name="T65" fmla="*/ 728 h 838"/>
                  <a:gd name="T66" fmla="*/ 833 w 1179"/>
                  <a:gd name="T67" fmla="*/ 715 h 838"/>
                  <a:gd name="T68" fmla="*/ 843 w 1179"/>
                  <a:gd name="T69" fmla="*/ 706 h 838"/>
                  <a:gd name="T70" fmla="*/ 855 w 1179"/>
                  <a:gd name="T71" fmla="*/ 697 h 838"/>
                  <a:gd name="T72" fmla="*/ 869 w 1179"/>
                  <a:gd name="T73" fmla="*/ 692 h 838"/>
                  <a:gd name="T74" fmla="*/ 883 w 1179"/>
                  <a:gd name="T75" fmla="*/ 689 h 838"/>
                  <a:gd name="T76" fmla="*/ 891 w 1179"/>
                  <a:gd name="T77" fmla="*/ 688 h 838"/>
                  <a:gd name="T78" fmla="*/ 905 w 1179"/>
                  <a:gd name="T79" fmla="*/ 690 h 838"/>
                  <a:gd name="T80" fmla="*/ 920 w 1179"/>
                  <a:gd name="T81" fmla="*/ 694 h 838"/>
                  <a:gd name="T82" fmla="*/ 932 w 1179"/>
                  <a:gd name="T83" fmla="*/ 702 h 838"/>
                  <a:gd name="T84" fmla="*/ 943 w 1179"/>
                  <a:gd name="T85" fmla="*/ 710 h 838"/>
                  <a:gd name="T86" fmla="*/ 953 w 1179"/>
                  <a:gd name="T87" fmla="*/ 721 h 838"/>
                  <a:gd name="T88" fmla="*/ 959 w 1179"/>
                  <a:gd name="T89" fmla="*/ 734 h 838"/>
                  <a:gd name="T90" fmla="*/ 963 w 1179"/>
                  <a:gd name="T91" fmla="*/ 748 h 838"/>
                  <a:gd name="T92" fmla="*/ 965 w 1179"/>
                  <a:gd name="T93" fmla="*/ 763 h 838"/>
                  <a:gd name="T94" fmla="*/ 1122 w 1179"/>
                  <a:gd name="T95" fmla="*/ 838 h 838"/>
                  <a:gd name="T96" fmla="*/ 1133 w 1179"/>
                  <a:gd name="T97" fmla="*/ 837 h 838"/>
                  <a:gd name="T98" fmla="*/ 1153 w 1179"/>
                  <a:gd name="T99" fmla="*/ 828 h 838"/>
                  <a:gd name="T100" fmla="*/ 1169 w 1179"/>
                  <a:gd name="T101" fmla="*/ 813 h 838"/>
                  <a:gd name="T102" fmla="*/ 1178 w 1179"/>
                  <a:gd name="T103" fmla="*/ 792 h 838"/>
                  <a:gd name="T104" fmla="*/ 1179 w 1179"/>
                  <a:gd name="T105" fmla="*/ 58 h 838"/>
                  <a:gd name="T106" fmla="*/ 1178 w 1179"/>
                  <a:gd name="T107" fmla="*/ 46 h 838"/>
                  <a:gd name="T108" fmla="*/ 1169 w 1179"/>
                  <a:gd name="T109" fmla="*/ 26 h 838"/>
                  <a:gd name="T110" fmla="*/ 1153 w 1179"/>
                  <a:gd name="T111" fmla="*/ 11 h 838"/>
                  <a:gd name="T112" fmla="*/ 1133 w 1179"/>
                  <a:gd name="T113" fmla="*/ 2 h 838"/>
                  <a:gd name="T114" fmla="*/ 1122 w 1179"/>
                  <a:gd name="T115"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9" h="838">
                    <a:moveTo>
                      <a:pt x="1122" y="0"/>
                    </a:moveTo>
                    <a:lnTo>
                      <a:pt x="57" y="0"/>
                    </a:lnTo>
                    <a:lnTo>
                      <a:pt x="57" y="0"/>
                    </a:lnTo>
                    <a:lnTo>
                      <a:pt x="46" y="2"/>
                    </a:lnTo>
                    <a:lnTo>
                      <a:pt x="34" y="6"/>
                    </a:lnTo>
                    <a:lnTo>
                      <a:pt x="25" y="11"/>
                    </a:lnTo>
                    <a:lnTo>
                      <a:pt x="17" y="17"/>
                    </a:lnTo>
                    <a:lnTo>
                      <a:pt x="9" y="26"/>
                    </a:lnTo>
                    <a:lnTo>
                      <a:pt x="4" y="36"/>
                    </a:lnTo>
                    <a:lnTo>
                      <a:pt x="1" y="46"/>
                    </a:lnTo>
                    <a:lnTo>
                      <a:pt x="0" y="58"/>
                    </a:lnTo>
                    <a:lnTo>
                      <a:pt x="0" y="781"/>
                    </a:lnTo>
                    <a:lnTo>
                      <a:pt x="0" y="781"/>
                    </a:lnTo>
                    <a:lnTo>
                      <a:pt x="1" y="792"/>
                    </a:lnTo>
                    <a:lnTo>
                      <a:pt x="4" y="803"/>
                    </a:lnTo>
                    <a:lnTo>
                      <a:pt x="9" y="813"/>
                    </a:lnTo>
                    <a:lnTo>
                      <a:pt x="17" y="821"/>
                    </a:lnTo>
                    <a:lnTo>
                      <a:pt x="25" y="828"/>
                    </a:lnTo>
                    <a:lnTo>
                      <a:pt x="34" y="833"/>
                    </a:lnTo>
                    <a:lnTo>
                      <a:pt x="46" y="837"/>
                    </a:lnTo>
                    <a:lnTo>
                      <a:pt x="57" y="838"/>
                    </a:lnTo>
                    <a:lnTo>
                      <a:pt x="214" y="838"/>
                    </a:lnTo>
                    <a:lnTo>
                      <a:pt x="214" y="763"/>
                    </a:lnTo>
                    <a:lnTo>
                      <a:pt x="214" y="763"/>
                    </a:lnTo>
                    <a:lnTo>
                      <a:pt x="214" y="756"/>
                    </a:lnTo>
                    <a:lnTo>
                      <a:pt x="215" y="748"/>
                    </a:lnTo>
                    <a:lnTo>
                      <a:pt x="217" y="741"/>
                    </a:lnTo>
                    <a:lnTo>
                      <a:pt x="219" y="734"/>
                    </a:lnTo>
                    <a:lnTo>
                      <a:pt x="222" y="728"/>
                    </a:lnTo>
                    <a:lnTo>
                      <a:pt x="226" y="721"/>
                    </a:lnTo>
                    <a:lnTo>
                      <a:pt x="230" y="715"/>
                    </a:lnTo>
                    <a:lnTo>
                      <a:pt x="236" y="710"/>
                    </a:lnTo>
                    <a:lnTo>
                      <a:pt x="241" y="706"/>
                    </a:lnTo>
                    <a:lnTo>
                      <a:pt x="246" y="702"/>
                    </a:lnTo>
                    <a:lnTo>
                      <a:pt x="252" y="697"/>
                    </a:lnTo>
                    <a:lnTo>
                      <a:pt x="258" y="694"/>
                    </a:lnTo>
                    <a:lnTo>
                      <a:pt x="266" y="692"/>
                    </a:lnTo>
                    <a:lnTo>
                      <a:pt x="273" y="690"/>
                    </a:lnTo>
                    <a:lnTo>
                      <a:pt x="280" y="689"/>
                    </a:lnTo>
                    <a:lnTo>
                      <a:pt x="288" y="688"/>
                    </a:lnTo>
                    <a:lnTo>
                      <a:pt x="288" y="688"/>
                    </a:lnTo>
                    <a:lnTo>
                      <a:pt x="296" y="689"/>
                    </a:lnTo>
                    <a:lnTo>
                      <a:pt x="303" y="690"/>
                    </a:lnTo>
                    <a:lnTo>
                      <a:pt x="310" y="692"/>
                    </a:lnTo>
                    <a:lnTo>
                      <a:pt x="317" y="694"/>
                    </a:lnTo>
                    <a:lnTo>
                      <a:pt x="323" y="697"/>
                    </a:lnTo>
                    <a:lnTo>
                      <a:pt x="329" y="702"/>
                    </a:lnTo>
                    <a:lnTo>
                      <a:pt x="335" y="706"/>
                    </a:lnTo>
                    <a:lnTo>
                      <a:pt x="340" y="710"/>
                    </a:lnTo>
                    <a:lnTo>
                      <a:pt x="346" y="715"/>
                    </a:lnTo>
                    <a:lnTo>
                      <a:pt x="350" y="721"/>
                    </a:lnTo>
                    <a:lnTo>
                      <a:pt x="353" y="728"/>
                    </a:lnTo>
                    <a:lnTo>
                      <a:pt x="356" y="734"/>
                    </a:lnTo>
                    <a:lnTo>
                      <a:pt x="359" y="741"/>
                    </a:lnTo>
                    <a:lnTo>
                      <a:pt x="361" y="748"/>
                    </a:lnTo>
                    <a:lnTo>
                      <a:pt x="362" y="756"/>
                    </a:lnTo>
                    <a:lnTo>
                      <a:pt x="362" y="763"/>
                    </a:lnTo>
                    <a:lnTo>
                      <a:pt x="362" y="838"/>
                    </a:lnTo>
                    <a:lnTo>
                      <a:pt x="816" y="838"/>
                    </a:lnTo>
                    <a:lnTo>
                      <a:pt x="816" y="763"/>
                    </a:lnTo>
                    <a:lnTo>
                      <a:pt x="816" y="763"/>
                    </a:lnTo>
                    <a:lnTo>
                      <a:pt x="817" y="756"/>
                    </a:lnTo>
                    <a:lnTo>
                      <a:pt x="818" y="748"/>
                    </a:lnTo>
                    <a:lnTo>
                      <a:pt x="820" y="741"/>
                    </a:lnTo>
                    <a:lnTo>
                      <a:pt x="822" y="734"/>
                    </a:lnTo>
                    <a:lnTo>
                      <a:pt x="825" y="728"/>
                    </a:lnTo>
                    <a:lnTo>
                      <a:pt x="829" y="721"/>
                    </a:lnTo>
                    <a:lnTo>
                      <a:pt x="833" y="715"/>
                    </a:lnTo>
                    <a:lnTo>
                      <a:pt x="838" y="710"/>
                    </a:lnTo>
                    <a:lnTo>
                      <a:pt x="843" y="706"/>
                    </a:lnTo>
                    <a:lnTo>
                      <a:pt x="849" y="702"/>
                    </a:lnTo>
                    <a:lnTo>
                      <a:pt x="855" y="697"/>
                    </a:lnTo>
                    <a:lnTo>
                      <a:pt x="861" y="694"/>
                    </a:lnTo>
                    <a:lnTo>
                      <a:pt x="869" y="692"/>
                    </a:lnTo>
                    <a:lnTo>
                      <a:pt x="876" y="690"/>
                    </a:lnTo>
                    <a:lnTo>
                      <a:pt x="883" y="689"/>
                    </a:lnTo>
                    <a:lnTo>
                      <a:pt x="891" y="688"/>
                    </a:lnTo>
                    <a:lnTo>
                      <a:pt x="891" y="688"/>
                    </a:lnTo>
                    <a:lnTo>
                      <a:pt x="898" y="689"/>
                    </a:lnTo>
                    <a:lnTo>
                      <a:pt x="905" y="690"/>
                    </a:lnTo>
                    <a:lnTo>
                      <a:pt x="912" y="692"/>
                    </a:lnTo>
                    <a:lnTo>
                      <a:pt x="920" y="694"/>
                    </a:lnTo>
                    <a:lnTo>
                      <a:pt x="926" y="697"/>
                    </a:lnTo>
                    <a:lnTo>
                      <a:pt x="932" y="702"/>
                    </a:lnTo>
                    <a:lnTo>
                      <a:pt x="938" y="706"/>
                    </a:lnTo>
                    <a:lnTo>
                      <a:pt x="943" y="710"/>
                    </a:lnTo>
                    <a:lnTo>
                      <a:pt x="948" y="715"/>
                    </a:lnTo>
                    <a:lnTo>
                      <a:pt x="953" y="721"/>
                    </a:lnTo>
                    <a:lnTo>
                      <a:pt x="956" y="728"/>
                    </a:lnTo>
                    <a:lnTo>
                      <a:pt x="959" y="734"/>
                    </a:lnTo>
                    <a:lnTo>
                      <a:pt x="962" y="741"/>
                    </a:lnTo>
                    <a:lnTo>
                      <a:pt x="963" y="748"/>
                    </a:lnTo>
                    <a:lnTo>
                      <a:pt x="964" y="756"/>
                    </a:lnTo>
                    <a:lnTo>
                      <a:pt x="965" y="763"/>
                    </a:lnTo>
                    <a:lnTo>
                      <a:pt x="965" y="838"/>
                    </a:lnTo>
                    <a:lnTo>
                      <a:pt x="1122" y="838"/>
                    </a:lnTo>
                    <a:lnTo>
                      <a:pt x="1122" y="838"/>
                    </a:lnTo>
                    <a:lnTo>
                      <a:pt x="1133" y="837"/>
                    </a:lnTo>
                    <a:lnTo>
                      <a:pt x="1144" y="833"/>
                    </a:lnTo>
                    <a:lnTo>
                      <a:pt x="1153" y="828"/>
                    </a:lnTo>
                    <a:lnTo>
                      <a:pt x="1161" y="821"/>
                    </a:lnTo>
                    <a:lnTo>
                      <a:pt x="1169" y="813"/>
                    </a:lnTo>
                    <a:lnTo>
                      <a:pt x="1174" y="803"/>
                    </a:lnTo>
                    <a:lnTo>
                      <a:pt x="1178" y="792"/>
                    </a:lnTo>
                    <a:lnTo>
                      <a:pt x="1179" y="781"/>
                    </a:lnTo>
                    <a:lnTo>
                      <a:pt x="1179" y="58"/>
                    </a:lnTo>
                    <a:lnTo>
                      <a:pt x="1179" y="58"/>
                    </a:lnTo>
                    <a:lnTo>
                      <a:pt x="1178" y="46"/>
                    </a:lnTo>
                    <a:lnTo>
                      <a:pt x="1174" y="36"/>
                    </a:lnTo>
                    <a:lnTo>
                      <a:pt x="1169" y="26"/>
                    </a:lnTo>
                    <a:lnTo>
                      <a:pt x="1161" y="17"/>
                    </a:lnTo>
                    <a:lnTo>
                      <a:pt x="1153" y="11"/>
                    </a:lnTo>
                    <a:lnTo>
                      <a:pt x="1144" y="6"/>
                    </a:lnTo>
                    <a:lnTo>
                      <a:pt x="1133" y="2"/>
                    </a:lnTo>
                    <a:lnTo>
                      <a:pt x="1122" y="0"/>
                    </a:lnTo>
                    <a:lnTo>
                      <a:pt x="11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 name="TextBox 5"/>
            <p:cNvSpPr txBox="1"/>
            <p:nvPr userDrawn="1"/>
          </p:nvSpPr>
          <p:spPr bwMode="gray">
            <a:xfrm>
              <a:off x="49708" y="337495"/>
              <a:ext cx="476817" cy="196230"/>
            </a:xfrm>
            <a:prstGeom prst="rect">
              <a:avLst/>
            </a:prstGeom>
            <a:noFill/>
          </p:spPr>
          <p:txBody>
            <a:bodyPr wrap="square" lIns="0" tIns="0" rIns="0" bIns="0" rtlCol="0">
              <a:spAutoFit/>
            </a:bodyPr>
            <a:lstStyle/>
            <a:p>
              <a:pPr algn="ctr"/>
              <a:r>
                <a:rPr lang="en-US" sz="1050" b="1" spc="0" baseline="0" dirty="0" smtClean="0">
                  <a:solidFill>
                    <a:schemeClr val="bg2">
                      <a:lumMod val="50000"/>
                    </a:schemeClr>
                  </a:solidFill>
                  <a:latin typeface="Salesforce Sans" panose="020B0505020202020203" pitchFamily="34" charset="0"/>
                  <a:cs typeface="Arial" pitchFamily="34" charset="0"/>
                </a:rPr>
                <a:t>Story</a:t>
              </a:r>
              <a:endParaRPr lang="en-US" sz="1200" b="1" spc="0" baseline="0" dirty="0">
                <a:solidFill>
                  <a:schemeClr val="bg2">
                    <a:lumMod val="50000"/>
                  </a:schemeClr>
                </a:solidFill>
                <a:latin typeface="Salesforce Sans" panose="020B0505020202020203" pitchFamily="34" charset="0"/>
                <a:cs typeface="Arial" pitchFamily="34" charset="0"/>
              </a:endParaRPr>
            </a:p>
          </p:txBody>
        </p:sp>
      </p:grpSp>
      <p:sp>
        <p:nvSpPr>
          <p:cNvPr id="10" name="Slide Number Placeholder 9"/>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07586100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tory">
    <p:spTree>
      <p:nvGrpSpPr>
        <p:cNvPr id="1" name=""/>
        <p:cNvGrpSpPr/>
        <p:nvPr/>
      </p:nvGrpSpPr>
      <p:grpSpPr>
        <a:xfrm>
          <a:off x="0" y="0"/>
          <a:ext cx="0" cy="0"/>
          <a:chOff x="0" y="0"/>
          <a:chExt cx="0" cy="0"/>
        </a:xfrm>
      </p:grpSpPr>
      <p:sp>
        <p:nvSpPr>
          <p:cNvPr id="2" name="Title 1"/>
          <p:cNvSpPr>
            <a:spLocks noGrp="1"/>
          </p:cNvSpPr>
          <p:nvPr>
            <p:ph type="title"/>
          </p:nvPr>
        </p:nvSpPr>
        <p:spPr>
          <a:xfrm>
            <a:off x="642940" y="2"/>
            <a:ext cx="9331794" cy="758825"/>
          </a:xfrm>
          <a:prstGeom prst="rect">
            <a:avLst/>
          </a:prstGeom>
        </p:spPr>
        <p:txBody>
          <a:bodyPr/>
          <a:lstStyle>
            <a:lvl1pPr>
              <a:defRPr/>
            </a:lvl1pPr>
          </a:lstStyle>
          <a:p>
            <a:r>
              <a:rPr lang="en-US" dirty="0" smtClean="0"/>
              <a:t>Click to edit Master title style</a:t>
            </a:r>
            <a:endParaRPr lang="en-US" dirty="0"/>
          </a:p>
        </p:txBody>
      </p:sp>
      <p:sp>
        <p:nvSpPr>
          <p:cNvPr id="7"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5728" y="181156"/>
            <a:ext cx="417398" cy="423949"/>
          </a:xfrm>
          <a:prstGeom prst="rect">
            <a:avLst/>
          </a:prstGeom>
        </p:spPr>
      </p:pic>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97921675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oup Activity">
    <p:spTree>
      <p:nvGrpSpPr>
        <p:cNvPr id="1" name=""/>
        <p:cNvGrpSpPr/>
        <p:nvPr/>
      </p:nvGrpSpPr>
      <p:grpSpPr>
        <a:xfrm>
          <a:off x="0" y="0"/>
          <a:ext cx="0" cy="0"/>
          <a:chOff x="0" y="0"/>
          <a:chExt cx="0" cy="0"/>
        </a:xfrm>
      </p:grpSpPr>
      <p:sp>
        <p:nvSpPr>
          <p:cNvPr id="2" name="Title 1"/>
          <p:cNvSpPr>
            <a:spLocks noGrp="1"/>
          </p:cNvSpPr>
          <p:nvPr>
            <p:ph type="title"/>
          </p:nvPr>
        </p:nvSpPr>
        <p:spPr>
          <a:xfrm>
            <a:off x="642940" y="2"/>
            <a:ext cx="9331794" cy="758825"/>
          </a:xfrm>
          <a:prstGeom prst="rect">
            <a:avLst/>
          </a:prstGeom>
        </p:spPr>
        <p:txBody>
          <a:bodyPr/>
          <a:lstStyle>
            <a:lvl1pPr>
              <a:defRPr/>
            </a:lvl1pPr>
          </a:lstStyle>
          <a:p>
            <a:r>
              <a:rPr lang="en-US" dirty="0" smtClean="0"/>
              <a:t>Click to edit Master title style</a:t>
            </a:r>
            <a:endParaRPr lang="en-US" dirty="0"/>
          </a:p>
        </p:txBody>
      </p:sp>
      <p:sp>
        <p:nvSpPr>
          <p:cNvPr id="7"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7477" y="163902"/>
            <a:ext cx="386623" cy="433456"/>
          </a:xfrm>
          <a:prstGeom prst="rect">
            <a:avLst/>
          </a:prstGeom>
        </p:spPr>
      </p:pic>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326986373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p:cNvSpPr>
            <a:spLocks noGrp="1"/>
          </p:cNvSpPr>
          <p:nvPr>
            <p:ph type="title"/>
          </p:nvPr>
        </p:nvSpPr>
        <p:spPr>
          <a:xfrm>
            <a:off x="642940" y="2"/>
            <a:ext cx="9340422" cy="758825"/>
          </a:xfrm>
          <a:prstGeom prst="rect">
            <a:avLst/>
          </a:prstGeom>
        </p:spPr>
        <p:txBody>
          <a:bodyPr/>
          <a:lstStyle>
            <a:lvl1pPr>
              <a:defRPr/>
            </a:lvl1pPr>
          </a:lstStyle>
          <a:p>
            <a:r>
              <a:rPr lang="en-US" dirty="0" smtClean="0"/>
              <a:t>Click to edit Master title style</a:t>
            </a:r>
            <a:endParaRPr lang="en-US" dirty="0"/>
          </a:p>
        </p:txBody>
      </p:sp>
      <p:sp>
        <p:nvSpPr>
          <p:cNvPr id="7"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01" y="215661"/>
            <a:ext cx="443847" cy="345057"/>
          </a:xfrm>
          <a:prstGeom prst="rect">
            <a:avLst/>
          </a:prstGeom>
        </p:spPr>
      </p:pic>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318932108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eckpoint">
    <p:spTree>
      <p:nvGrpSpPr>
        <p:cNvPr id="1" name=""/>
        <p:cNvGrpSpPr/>
        <p:nvPr/>
      </p:nvGrpSpPr>
      <p:grpSpPr>
        <a:xfrm>
          <a:off x="0" y="0"/>
          <a:ext cx="0" cy="0"/>
          <a:chOff x="0" y="0"/>
          <a:chExt cx="0" cy="0"/>
        </a:xfrm>
      </p:grpSpPr>
      <p:sp>
        <p:nvSpPr>
          <p:cNvPr id="2" name="Title 1"/>
          <p:cNvSpPr>
            <a:spLocks noGrp="1"/>
          </p:cNvSpPr>
          <p:nvPr>
            <p:ph type="title"/>
          </p:nvPr>
        </p:nvSpPr>
        <p:spPr>
          <a:xfrm>
            <a:off x="642940" y="2"/>
            <a:ext cx="9331794" cy="758825"/>
          </a:xfrm>
          <a:prstGeom prst="rect">
            <a:avLst/>
          </a:prstGeom>
        </p:spPr>
        <p:txBody>
          <a:bodyPr/>
          <a:lstStyle>
            <a:lvl1pPr>
              <a:defRPr/>
            </a:lvl1pPr>
          </a:lstStyle>
          <a:p>
            <a:r>
              <a:rPr lang="en-US" dirty="0" smtClean="0"/>
              <a:t>Click to edit Master title style</a:t>
            </a:r>
            <a:endParaRPr lang="en-US" dirty="0"/>
          </a:p>
        </p:txBody>
      </p:sp>
      <p:sp>
        <p:nvSpPr>
          <p:cNvPr id="7"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2322" y="163902"/>
            <a:ext cx="371155" cy="445464"/>
          </a:xfrm>
          <a:prstGeom prst="rect">
            <a:avLst/>
          </a:prstGeom>
        </p:spPr>
      </p:pic>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36232587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pplication Showcase">
    <p:spTree>
      <p:nvGrpSpPr>
        <p:cNvPr id="1" name=""/>
        <p:cNvGrpSpPr/>
        <p:nvPr/>
      </p:nvGrpSpPr>
      <p:grpSpPr>
        <a:xfrm>
          <a:off x="0" y="0"/>
          <a:ext cx="0" cy="0"/>
          <a:chOff x="0" y="0"/>
          <a:chExt cx="0" cy="0"/>
        </a:xfrm>
      </p:grpSpPr>
      <p:sp>
        <p:nvSpPr>
          <p:cNvPr id="2" name="Title 1"/>
          <p:cNvSpPr>
            <a:spLocks noGrp="1"/>
          </p:cNvSpPr>
          <p:nvPr>
            <p:ph type="title"/>
          </p:nvPr>
        </p:nvSpPr>
        <p:spPr>
          <a:xfrm>
            <a:off x="642940" y="2"/>
            <a:ext cx="9331794" cy="758825"/>
          </a:xfrm>
          <a:prstGeom prst="rect">
            <a:avLst/>
          </a:prstGeom>
        </p:spPr>
        <p:txBody>
          <a:bodyPr/>
          <a:lstStyle>
            <a:lvl1pPr>
              <a:defRPr/>
            </a:lvl1pPr>
          </a:lstStyle>
          <a:p>
            <a:r>
              <a:rPr lang="en-US" dirty="0" smtClean="0"/>
              <a:t>Click to edit Master title style</a:t>
            </a:r>
            <a:endParaRPr lang="en-US" dirty="0"/>
          </a:p>
        </p:txBody>
      </p:sp>
      <p:sp>
        <p:nvSpPr>
          <p:cNvPr id="7"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201" y="163114"/>
            <a:ext cx="442291" cy="463628"/>
          </a:xfrm>
          <a:prstGeom prst="rect">
            <a:avLst/>
          </a:prstGeom>
        </p:spPr>
      </p:pic>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210802635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how Your Skills">
    <p:spTree>
      <p:nvGrpSpPr>
        <p:cNvPr id="1" name=""/>
        <p:cNvGrpSpPr/>
        <p:nvPr/>
      </p:nvGrpSpPr>
      <p:grpSpPr>
        <a:xfrm>
          <a:off x="0" y="0"/>
          <a:ext cx="0" cy="0"/>
          <a:chOff x="0" y="0"/>
          <a:chExt cx="0" cy="0"/>
        </a:xfrm>
      </p:grpSpPr>
      <p:sp>
        <p:nvSpPr>
          <p:cNvPr id="2" name="Title 1"/>
          <p:cNvSpPr>
            <a:spLocks noGrp="1"/>
          </p:cNvSpPr>
          <p:nvPr>
            <p:ph type="title"/>
          </p:nvPr>
        </p:nvSpPr>
        <p:spPr>
          <a:xfrm>
            <a:off x="642940" y="2"/>
            <a:ext cx="9340422" cy="758825"/>
          </a:xfrm>
          <a:prstGeom prst="rect">
            <a:avLst/>
          </a:prstGeom>
        </p:spPr>
        <p:txBody>
          <a:bodyPr/>
          <a:lstStyle>
            <a:lvl1pPr>
              <a:defRPr/>
            </a:lvl1pPr>
          </a:lstStyle>
          <a:p>
            <a:r>
              <a:rPr lang="en-US" dirty="0" smtClean="0"/>
              <a:t>Click to edit Master title style</a:t>
            </a:r>
            <a:endParaRPr lang="en-US" dirty="0"/>
          </a:p>
        </p:txBody>
      </p:sp>
      <p:sp>
        <p:nvSpPr>
          <p:cNvPr id="7"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9066" y="233434"/>
            <a:ext cx="424541" cy="309308"/>
          </a:xfrm>
          <a:prstGeom prst="rect">
            <a:avLst/>
          </a:prstGeom>
        </p:spPr>
      </p:pic>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418773488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sp>
        <p:nvSpPr>
          <p:cNvPr id="2" name="Title 1"/>
          <p:cNvSpPr>
            <a:spLocks noGrp="1"/>
          </p:cNvSpPr>
          <p:nvPr>
            <p:ph type="title"/>
          </p:nvPr>
        </p:nvSpPr>
        <p:spPr>
          <a:xfrm>
            <a:off x="642940" y="2"/>
            <a:ext cx="9331794" cy="758825"/>
          </a:xfrm>
          <a:prstGeom prst="rect">
            <a:avLst/>
          </a:prstGeom>
        </p:spPr>
        <p:txBody>
          <a:bodyPr/>
          <a:lstStyle>
            <a:lvl1pPr>
              <a:defRPr/>
            </a:lvl1pPr>
          </a:lstStyle>
          <a:p>
            <a:r>
              <a:rPr lang="en-US" dirty="0" smtClean="0"/>
              <a:t>Click to edit Master title style</a:t>
            </a:r>
            <a:endParaRPr lang="en-US" dirty="0"/>
          </a:p>
        </p:txBody>
      </p:sp>
      <p:sp>
        <p:nvSpPr>
          <p:cNvPr id="7"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6685" y="161668"/>
            <a:ext cx="333777" cy="440280"/>
          </a:xfrm>
          <a:prstGeom prst="rect">
            <a:avLst/>
          </a:prstGeom>
        </p:spPr>
      </p:pic>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0582561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latform (Generic) Divider Slide">
    <p:spTree>
      <p:nvGrpSpPr>
        <p:cNvPr id="1" name=""/>
        <p:cNvGrpSpPr/>
        <p:nvPr/>
      </p:nvGrpSpPr>
      <p:grpSpPr>
        <a:xfrm>
          <a:off x="0" y="0"/>
          <a:ext cx="0" cy="0"/>
          <a:chOff x="0" y="0"/>
          <a:chExt cx="0" cy="0"/>
        </a:xfrm>
      </p:grpSpPr>
      <p:sp>
        <p:nvSpPr>
          <p:cNvPr id="8" name="Rectangle 7"/>
          <p:cNvSpPr/>
          <p:nvPr/>
        </p:nvSpPr>
        <p:spPr>
          <a:xfrm>
            <a:off x="9932650" y="0"/>
            <a:ext cx="2354974" cy="6858000"/>
          </a:xfrm>
          <a:prstGeom prst="rect">
            <a:avLst/>
          </a:prstGeom>
          <a:solidFill>
            <a:srgbClr val="00226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800"/>
          </a:p>
        </p:txBody>
      </p:sp>
      <p:sp>
        <p:nvSpPr>
          <p:cNvPr id="5" name="Slide Number Placeholder 2"/>
          <p:cNvSpPr>
            <a:spLocks noGrp="1"/>
          </p:cNvSpPr>
          <p:nvPr>
            <p:ph type="sldNum" sz="quarter" idx="4"/>
          </p:nvPr>
        </p:nvSpPr>
        <p:spPr bwMode="white">
          <a:xfrm>
            <a:off x="11717547" y="74642"/>
            <a:ext cx="474454" cy="188711"/>
          </a:xfrm>
          <a:prstGeom prst="rect">
            <a:avLst/>
          </a:prstGeom>
        </p:spPr>
        <p:txBody>
          <a:bodyPr vert="horz" lIns="0" tIns="0" rIns="45712"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sp>
        <p:nvSpPr>
          <p:cNvPr id="6" name="Text Placeholder 11"/>
          <p:cNvSpPr>
            <a:spLocks noGrp="1"/>
          </p:cNvSpPr>
          <p:nvPr>
            <p:ph type="body" sz="quarter" idx="10"/>
          </p:nvPr>
        </p:nvSpPr>
        <p:spPr>
          <a:xfrm>
            <a:off x="407036" y="643468"/>
            <a:ext cx="7903750" cy="4255911"/>
          </a:xfrm>
          <a:prstGeom prst="rect">
            <a:avLst/>
          </a:prstGeom>
        </p:spPr>
        <p:txBody>
          <a:bodyPr anchor="ctr"/>
          <a:lstStyle>
            <a:lvl1pPr marL="0" indent="0">
              <a:lnSpc>
                <a:spcPct val="85000"/>
              </a:lnSpc>
              <a:buNone/>
              <a:defRPr sz="4400" b="1" cap="all" spc="300" baseline="0">
                <a:solidFill>
                  <a:schemeClr val="tx1"/>
                </a:solidFill>
                <a:latin typeface="Salesforce Sans Light" panose="020B0305020202020203" pitchFamily="34" charset="0"/>
              </a:defRPr>
            </a:lvl1pPr>
            <a:lvl2pPr marL="4763" indent="0">
              <a:buNone/>
              <a:defRPr>
                <a:solidFill>
                  <a:schemeClr val="tx1"/>
                </a:solidFill>
              </a:defRPr>
            </a:lvl2pPr>
          </a:lstStyle>
          <a:p>
            <a:pPr lvl="0"/>
            <a:r>
              <a:rPr lang="en-US" dirty="0" smtClean="0"/>
              <a:t>Click to edit Master text styles</a:t>
            </a:r>
          </a:p>
          <a:p>
            <a:pPr lvl="1"/>
            <a:r>
              <a:rPr lang="en-US" dirty="0" smtClean="0"/>
              <a:t>Second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7136" y="2478456"/>
            <a:ext cx="1887001" cy="1886510"/>
          </a:xfrm>
          <a:prstGeom prst="rect">
            <a:avLst/>
          </a:prstGeom>
        </p:spPr>
      </p:pic>
    </p:spTree>
    <p:custDataLst>
      <p:tags r:id="rId1"/>
    </p:custDataLst>
    <p:extLst>
      <p:ext uri="{BB962C8B-B14F-4D97-AF65-F5344CB8AC3E}">
        <p14:creationId xmlns:p14="http://schemas.microsoft.com/office/powerpoint/2010/main" val="873561445"/>
      </p:ext>
    </p:extLst>
  </p:cSld>
  <p:clrMapOvr>
    <a:masterClrMapping/>
  </p:clrMapOvr>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siness Challege">
    <p:spTree>
      <p:nvGrpSpPr>
        <p:cNvPr id="1" name=""/>
        <p:cNvGrpSpPr/>
        <p:nvPr/>
      </p:nvGrpSpPr>
      <p:grpSpPr>
        <a:xfrm>
          <a:off x="0" y="0"/>
          <a:ext cx="0" cy="0"/>
          <a:chOff x="0" y="0"/>
          <a:chExt cx="0" cy="0"/>
        </a:xfrm>
      </p:grpSpPr>
      <p:sp>
        <p:nvSpPr>
          <p:cNvPr id="7" name="Rectangle 3"/>
          <p:cNvSpPr>
            <a:spLocks noGrp="1" noChangeArrowheads="1"/>
          </p:cNvSpPr>
          <p:nvPr>
            <p:ph idx="1"/>
          </p:nvPr>
        </p:nvSpPr>
        <p:spPr bwMode="auto">
          <a:xfrm>
            <a:off x="121445" y="836615"/>
            <a:ext cx="11948319" cy="591423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defRPr>
                <a:latin typeface="Salesforce Sans" panose="020B0505020202020203" pitchFamily="34" charset="0"/>
              </a:defRPr>
            </a:lvl1pPr>
            <a:lvl2pPr>
              <a:defRPr>
                <a:latin typeface="Salesforce Sans" panose="020B0505020202020203" pitchFamily="34" charset="0"/>
              </a:defRPr>
            </a:lvl2pPr>
            <a:lvl3pPr>
              <a:defRPr>
                <a:latin typeface="Salesforce Sans" panose="020B0505020202020203" pitchFamily="34" charset="0"/>
              </a:defRPr>
            </a:lvl3pPr>
            <a:lvl4pPr>
              <a:defRPr>
                <a:latin typeface="Salesforce Sans" panose="020B0505020202020203" pitchFamily="34" charset="0"/>
              </a:defRPr>
            </a:lvl4pPr>
            <a:lvl5pPr>
              <a:defRPr>
                <a:latin typeface="Salesforce Sans" panose="020B0505020202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58" name="Group 57"/>
          <p:cNvGrpSpPr/>
          <p:nvPr userDrawn="1"/>
        </p:nvGrpSpPr>
        <p:grpSpPr>
          <a:xfrm>
            <a:off x="99404" y="189781"/>
            <a:ext cx="517243" cy="393972"/>
            <a:chOff x="5411787" y="1466850"/>
            <a:chExt cx="757238" cy="576263"/>
          </a:xfrm>
        </p:grpSpPr>
        <p:grpSp>
          <p:nvGrpSpPr>
            <p:cNvPr id="57" name="Group 56"/>
            <p:cNvGrpSpPr/>
            <p:nvPr userDrawn="1"/>
          </p:nvGrpSpPr>
          <p:grpSpPr>
            <a:xfrm>
              <a:off x="5889625" y="1522413"/>
              <a:ext cx="279400" cy="474662"/>
              <a:chOff x="5889625" y="1522413"/>
              <a:chExt cx="279400" cy="474662"/>
            </a:xfrm>
          </p:grpSpPr>
          <p:sp>
            <p:nvSpPr>
              <p:cNvPr id="35" name="Oval 26"/>
              <p:cNvSpPr>
                <a:spLocks noChangeArrowheads="1"/>
              </p:cNvSpPr>
              <p:nvPr userDrawn="1"/>
            </p:nvSpPr>
            <p:spPr bwMode="auto">
              <a:xfrm>
                <a:off x="5957888" y="1522413"/>
                <a:ext cx="74613" cy="762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7"/>
              <p:cNvSpPr>
                <a:spLocks noEditPoints="1"/>
              </p:cNvSpPr>
              <p:nvPr userDrawn="1"/>
            </p:nvSpPr>
            <p:spPr bwMode="auto">
              <a:xfrm>
                <a:off x="5889625" y="1574800"/>
                <a:ext cx="279400" cy="422275"/>
              </a:xfrm>
              <a:custGeom>
                <a:avLst/>
                <a:gdLst>
                  <a:gd name="T0" fmla="*/ 91 w 117"/>
                  <a:gd name="T1" fmla="*/ 83 h 178"/>
                  <a:gd name="T2" fmla="*/ 95 w 117"/>
                  <a:gd name="T3" fmla="*/ 69 h 178"/>
                  <a:gd name="T4" fmla="*/ 90 w 117"/>
                  <a:gd name="T5" fmla="*/ 49 h 178"/>
                  <a:gd name="T6" fmla="*/ 91 w 117"/>
                  <a:gd name="T7" fmla="*/ 49 h 178"/>
                  <a:gd name="T8" fmla="*/ 105 w 117"/>
                  <a:gd name="T9" fmla="*/ 44 h 178"/>
                  <a:gd name="T10" fmla="*/ 86 w 117"/>
                  <a:gd name="T11" fmla="*/ 0 h 178"/>
                  <a:gd name="T12" fmla="*/ 73 w 117"/>
                  <a:gd name="T13" fmla="*/ 5 h 178"/>
                  <a:gd name="T14" fmla="*/ 82 w 117"/>
                  <a:gd name="T15" fmla="*/ 31 h 178"/>
                  <a:gd name="T16" fmla="*/ 58 w 117"/>
                  <a:gd name="T17" fmla="*/ 10 h 178"/>
                  <a:gd name="T18" fmla="*/ 45 w 117"/>
                  <a:gd name="T19" fmla="*/ 16 h 178"/>
                  <a:gd name="T20" fmla="*/ 44 w 117"/>
                  <a:gd name="T21" fmla="*/ 17 h 178"/>
                  <a:gd name="T22" fmla="*/ 33 w 117"/>
                  <a:gd name="T23" fmla="*/ 50 h 178"/>
                  <a:gd name="T24" fmla="*/ 0 w 117"/>
                  <a:gd name="T25" fmla="*/ 73 h 178"/>
                  <a:gd name="T26" fmla="*/ 4 w 117"/>
                  <a:gd name="T27" fmla="*/ 82 h 178"/>
                  <a:gd name="T28" fmla="*/ 9 w 117"/>
                  <a:gd name="T29" fmla="*/ 80 h 178"/>
                  <a:gd name="T30" fmla="*/ 38 w 117"/>
                  <a:gd name="T31" fmla="*/ 130 h 178"/>
                  <a:gd name="T32" fmla="*/ 30 w 117"/>
                  <a:gd name="T33" fmla="*/ 173 h 178"/>
                  <a:gd name="T34" fmla="*/ 45 w 117"/>
                  <a:gd name="T35" fmla="*/ 176 h 178"/>
                  <a:gd name="T36" fmla="*/ 48 w 117"/>
                  <a:gd name="T37" fmla="*/ 177 h 178"/>
                  <a:gd name="T38" fmla="*/ 53 w 117"/>
                  <a:gd name="T39" fmla="*/ 156 h 178"/>
                  <a:gd name="T40" fmla="*/ 64 w 117"/>
                  <a:gd name="T41" fmla="*/ 175 h 178"/>
                  <a:gd name="T42" fmla="*/ 72 w 117"/>
                  <a:gd name="T43" fmla="*/ 174 h 178"/>
                  <a:gd name="T44" fmla="*/ 55 w 117"/>
                  <a:gd name="T45" fmla="*/ 143 h 178"/>
                  <a:gd name="T46" fmla="*/ 59 w 117"/>
                  <a:gd name="T47" fmla="*/ 125 h 178"/>
                  <a:gd name="T48" fmla="*/ 72 w 117"/>
                  <a:gd name="T49" fmla="*/ 108 h 178"/>
                  <a:gd name="T50" fmla="*/ 106 w 117"/>
                  <a:gd name="T51" fmla="*/ 178 h 178"/>
                  <a:gd name="T52" fmla="*/ 112 w 117"/>
                  <a:gd name="T53" fmla="*/ 173 h 178"/>
                  <a:gd name="T54" fmla="*/ 117 w 117"/>
                  <a:gd name="T55" fmla="*/ 169 h 178"/>
                  <a:gd name="T56" fmla="*/ 91 w 117"/>
                  <a:gd name="T57" fmla="*/ 83 h 178"/>
                  <a:gd name="T58" fmla="*/ 45 w 117"/>
                  <a:gd name="T59" fmla="*/ 108 h 178"/>
                  <a:gd name="T60" fmla="*/ 40 w 117"/>
                  <a:gd name="T61" fmla="*/ 117 h 178"/>
                  <a:gd name="T62" fmla="*/ 17 w 117"/>
                  <a:gd name="T63" fmla="*/ 77 h 178"/>
                  <a:gd name="T64" fmla="*/ 44 w 117"/>
                  <a:gd name="T65" fmla="*/ 63 h 178"/>
                  <a:gd name="T66" fmla="*/ 45 w 117"/>
                  <a:gd name="T67" fmla="*/ 62 h 178"/>
                  <a:gd name="T68" fmla="*/ 49 w 117"/>
                  <a:gd name="T69" fmla="*/ 55 h 178"/>
                  <a:gd name="T70" fmla="*/ 60 w 117"/>
                  <a:gd name="T71" fmla="*/ 75 h 178"/>
                  <a:gd name="T72" fmla="*/ 45 w 117"/>
                  <a:gd name="T73" fmla="*/ 10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78">
                    <a:moveTo>
                      <a:pt x="91" y="83"/>
                    </a:moveTo>
                    <a:cubicBezTo>
                      <a:pt x="94" y="79"/>
                      <a:pt x="95" y="75"/>
                      <a:pt x="95" y="69"/>
                    </a:cubicBezTo>
                    <a:cubicBezTo>
                      <a:pt x="95" y="63"/>
                      <a:pt x="92" y="55"/>
                      <a:pt x="90" y="49"/>
                    </a:cubicBezTo>
                    <a:cubicBezTo>
                      <a:pt x="88" y="45"/>
                      <a:pt x="90" y="49"/>
                      <a:pt x="91" y="49"/>
                    </a:cubicBezTo>
                    <a:cubicBezTo>
                      <a:pt x="98" y="52"/>
                      <a:pt x="103" y="49"/>
                      <a:pt x="105" y="44"/>
                    </a:cubicBezTo>
                    <a:cubicBezTo>
                      <a:pt x="98" y="29"/>
                      <a:pt x="92" y="15"/>
                      <a:pt x="86" y="0"/>
                    </a:cubicBezTo>
                    <a:cubicBezTo>
                      <a:pt x="80" y="0"/>
                      <a:pt x="76" y="2"/>
                      <a:pt x="73" y="5"/>
                    </a:cubicBezTo>
                    <a:cubicBezTo>
                      <a:pt x="82" y="31"/>
                      <a:pt x="82" y="31"/>
                      <a:pt x="82" y="31"/>
                    </a:cubicBezTo>
                    <a:cubicBezTo>
                      <a:pt x="77" y="18"/>
                      <a:pt x="70" y="10"/>
                      <a:pt x="58" y="10"/>
                    </a:cubicBezTo>
                    <a:cubicBezTo>
                      <a:pt x="54" y="10"/>
                      <a:pt x="49" y="12"/>
                      <a:pt x="45" y="16"/>
                    </a:cubicBezTo>
                    <a:cubicBezTo>
                      <a:pt x="44" y="17"/>
                      <a:pt x="44" y="17"/>
                      <a:pt x="44" y="17"/>
                    </a:cubicBezTo>
                    <a:cubicBezTo>
                      <a:pt x="40" y="28"/>
                      <a:pt x="36" y="39"/>
                      <a:pt x="33" y="50"/>
                    </a:cubicBezTo>
                    <a:cubicBezTo>
                      <a:pt x="0" y="73"/>
                      <a:pt x="0" y="73"/>
                      <a:pt x="0" y="73"/>
                    </a:cubicBezTo>
                    <a:cubicBezTo>
                      <a:pt x="4" y="82"/>
                      <a:pt x="4" y="82"/>
                      <a:pt x="4" y="82"/>
                    </a:cubicBezTo>
                    <a:cubicBezTo>
                      <a:pt x="9" y="80"/>
                      <a:pt x="9" y="80"/>
                      <a:pt x="9" y="80"/>
                    </a:cubicBezTo>
                    <a:cubicBezTo>
                      <a:pt x="38" y="130"/>
                      <a:pt x="38" y="130"/>
                      <a:pt x="38" y="130"/>
                    </a:cubicBezTo>
                    <a:cubicBezTo>
                      <a:pt x="30" y="173"/>
                      <a:pt x="30" y="173"/>
                      <a:pt x="30" y="173"/>
                    </a:cubicBezTo>
                    <a:cubicBezTo>
                      <a:pt x="45" y="176"/>
                      <a:pt x="45" y="176"/>
                      <a:pt x="45" y="176"/>
                    </a:cubicBezTo>
                    <a:cubicBezTo>
                      <a:pt x="48" y="177"/>
                      <a:pt x="48" y="177"/>
                      <a:pt x="48" y="177"/>
                    </a:cubicBezTo>
                    <a:cubicBezTo>
                      <a:pt x="53" y="156"/>
                      <a:pt x="53" y="156"/>
                      <a:pt x="53" y="156"/>
                    </a:cubicBezTo>
                    <a:cubicBezTo>
                      <a:pt x="64" y="175"/>
                      <a:pt x="64" y="175"/>
                      <a:pt x="64" y="175"/>
                    </a:cubicBezTo>
                    <a:cubicBezTo>
                      <a:pt x="72" y="174"/>
                      <a:pt x="72" y="174"/>
                      <a:pt x="72" y="174"/>
                    </a:cubicBezTo>
                    <a:cubicBezTo>
                      <a:pt x="55" y="143"/>
                      <a:pt x="55" y="143"/>
                      <a:pt x="55" y="143"/>
                    </a:cubicBezTo>
                    <a:cubicBezTo>
                      <a:pt x="59" y="125"/>
                      <a:pt x="59" y="125"/>
                      <a:pt x="59" y="125"/>
                    </a:cubicBezTo>
                    <a:cubicBezTo>
                      <a:pt x="72" y="108"/>
                      <a:pt x="72" y="108"/>
                      <a:pt x="72" y="108"/>
                    </a:cubicBezTo>
                    <a:cubicBezTo>
                      <a:pt x="106" y="178"/>
                      <a:pt x="106" y="178"/>
                      <a:pt x="106" y="178"/>
                    </a:cubicBezTo>
                    <a:cubicBezTo>
                      <a:pt x="112" y="173"/>
                      <a:pt x="112" y="173"/>
                      <a:pt x="112" y="173"/>
                    </a:cubicBezTo>
                    <a:cubicBezTo>
                      <a:pt x="117" y="169"/>
                      <a:pt x="117" y="169"/>
                      <a:pt x="117" y="169"/>
                    </a:cubicBezTo>
                    <a:cubicBezTo>
                      <a:pt x="91" y="83"/>
                      <a:pt x="91" y="83"/>
                      <a:pt x="91" y="83"/>
                    </a:cubicBezTo>
                    <a:moveTo>
                      <a:pt x="45" y="108"/>
                    </a:moveTo>
                    <a:cubicBezTo>
                      <a:pt x="40" y="117"/>
                      <a:pt x="40" y="117"/>
                      <a:pt x="40" y="117"/>
                    </a:cubicBezTo>
                    <a:cubicBezTo>
                      <a:pt x="17" y="77"/>
                      <a:pt x="17" y="77"/>
                      <a:pt x="17" y="77"/>
                    </a:cubicBezTo>
                    <a:cubicBezTo>
                      <a:pt x="44" y="63"/>
                      <a:pt x="44" y="63"/>
                      <a:pt x="44" y="63"/>
                    </a:cubicBezTo>
                    <a:cubicBezTo>
                      <a:pt x="45" y="62"/>
                      <a:pt x="45" y="62"/>
                      <a:pt x="45" y="62"/>
                    </a:cubicBezTo>
                    <a:cubicBezTo>
                      <a:pt x="46" y="60"/>
                      <a:pt x="48" y="57"/>
                      <a:pt x="49" y="55"/>
                    </a:cubicBezTo>
                    <a:cubicBezTo>
                      <a:pt x="54" y="62"/>
                      <a:pt x="58" y="68"/>
                      <a:pt x="60" y="75"/>
                    </a:cubicBezTo>
                    <a:cubicBezTo>
                      <a:pt x="45" y="108"/>
                      <a:pt x="45" y="108"/>
                      <a:pt x="45" y="10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7" name="Freeform 28"/>
            <p:cNvSpPr>
              <a:spLocks noEditPoints="1"/>
            </p:cNvSpPr>
            <p:nvPr userDrawn="1"/>
          </p:nvSpPr>
          <p:spPr bwMode="auto">
            <a:xfrm>
              <a:off x="5540375" y="1665288"/>
              <a:ext cx="577850" cy="377825"/>
            </a:xfrm>
            <a:custGeom>
              <a:avLst/>
              <a:gdLst>
                <a:gd name="T0" fmla="*/ 178 w 242"/>
                <a:gd name="T1" fmla="*/ 31 h 159"/>
                <a:gd name="T2" fmla="*/ 163 w 242"/>
                <a:gd name="T3" fmla="*/ 39 h 159"/>
                <a:gd name="T4" fmla="*/ 186 w 242"/>
                <a:gd name="T5" fmla="*/ 79 h 159"/>
                <a:gd name="T6" fmla="*/ 191 w 242"/>
                <a:gd name="T7" fmla="*/ 70 h 159"/>
                <a:gd name="T8" fmla="*/ 194 w 242"/>
                <a:gd name="T9" fmla="*/ 63 h 159"/>
                <a:gd name="T10" fmla="*/ 178 w 242"/>
                <a:gd name="T11" fmla="*/ 31 h 159"/>
                <a:gd name="T12" fmla="*/ 121 w 242"/>
                <a:gd name="T13" fmla="*/ 0 h 159"/>
                <a:gd name="T14" fmla="*/ 98 w 242"/>
                <a:gd name="T15" fmla="*/ 23 h 159"/>
                <a:gd name="T16" fmla="*/ 78 w 242"/>
                <a:gd name="T17" fmla="*/ 2 h 159"/>
                <a:gd name="T18" fmla="*/ 51 w 242"/>
                <a:gd name="T19" fmla="*/ 56 h 159"/>
                <a:gd name="T20" fmla="*/ 90 w 242"/>
                <a:gd name="T21" fmla="*/ 135 h 159"/>
                <a:gd name="T22" fmla="*/ 12 w 242"/>
                <a:gd name="T23" fmla="*/ 135 h 159"/>
                <a:gd name="T24" fmla="*/ 0 w 242"/>
                <a:gd name="T25" fmla="*/ 159 h 159"/>
                <a:gd name="T26" fmla="*/ 242 w 242"/>
                <a:gd name="T27" fmla="*/ 159 h 159"/>
                <a:gd name="T28" fmla="*/ 206 w 242"/>
                <a:gd name="T29" fmla="*/ 86 h 159"/>
                <a:gd name="T30" fmla="*/ 205 w 242"/>
                <a:gd name="T31" fmla="*/ 87 h 159"/>
                <a:gd name="T32" fmla="*/ 201 w 242"/>
                <a:gd name="T33" fmla="*/ 105 h 159"/>
                <a:gd name="T34" fmla="*/ 218 w 242"/>
                <a:gd name="T35" fmla="*/ 136 h 159"/>
                <a:gd name="T36" fmla="*/ 210 w 242"/>
                <a:gd name="T37" fmla="*/ 137 h 159"/>
                <a:gd name="T38" fmla="*/ 199 w 242"/>
                <a:gd name="T39" fmla="*/ 118 h 159"/>
                <a:gd name="T40" fmla="*/ 194 w 242"/>
                <a:gd name="T41" fmla="*/ 139 h 159"/>
                <a:gd name="T42" fmla="*/ 191 w 242"/>
                <a:gd name="T43" fmla="*/ 138 h 159"/>
                <a:gd name="T44" fmla="*/ 176 w 242"/>
                <a:gd name="T45" fmla="*/ 135 h 159"/>
                <a:gd name="T46" fmla="*/ 184 w 242"/>
                <a:gd name="T47" fmla="*/ 92 h 159"/>
                <a:gd name="T48" fmla="*/ 155 w 242"/>
                <a:gd name="T49" fmla="*/ 42 h 159"/>
                <a:gd name="T50" fmla="*/ 150 w 242"/>
                <a:gd name="T51" fmla="*/ 44 h 159"/>
                <a:gd name="T52" fmla="*/ 146 w 242"/>
                <a:gd name="T53" fmla="*/ 35 h 159"/>
                <a:gd name="T54" fmla="*/ 171 w 242"/>
                <a:gd name="T55" fmla="*/ 17 h 159"/>
                <a:gd name="T56" fmla="*/ 164 w 242"/>
                <a:gd name="T57" fmla="*/ 2 h 159"/>
                <a:gd name="T58" fmla="*/ 144 w 242"/>
                <a:gd name="T59" fmla="*/ 23 h 159"/>
                <a:gd name="T60" fmla="*/ 121 w 242"/>
                <a:gd name="T6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2" h="159">
                  <a:moveTo>
                    <a:pt x="178" y="31"/>
                  </a:moveTo>
                  <a:cubicBezTo>
                    <a:pt x="174" y="33"/>
                    <a:pt x="169" y="36"/>
                    <a:pt x="163" y="39"/>
                  </a:cubicBezTo>
                  <a:cubicBezTo>
                    <a:pt x="163" y="39"/>
                    <a:pt x="163" y="39"/>
                    <a:pt x="186" y="79"/>
                  </a:cubicBezTo>
                  <a:cubicBezTo>
                    <a:pt x="186" y="79"/>
                    <a:pt x="186" y="79"/>
                    <a:pt x="191" y="70"/>
                  </a:cubicBezTo>
                  <a:cubicBezTo>
                    <a:pt x="194" y="63"/>
                    <a:pt x="194" y="63"/>
                    <a:pt x="194" y="63"/>
                  </a:cubicBezTo>
                  <a:cubicBezTo>
                    <a:pt x="178" y="31"/>
                    <a:pt x="178" y="31"/>
                    <a:pt x="178" y="31"/>
                  </a:cubicBezTo>
                  <a:moveTo>
                    <a:pt x="121" y="0"/>
                  </a:moveTo>
                  <a:cubicBezTo>
                    <a:pt x="98" y="23"/>
                    <a:pt x="98" y="23"/>
                    <a:pt x="98" y="23"/>
                  </a:cubicBezTo>
                  <a:cubicBezTo>
                    <a:pt x="78" y="2"/>
                    <a:pt x="78" y="2"/>
                    <a:pt x="78" y="2"/>
                  </a:cubicBezTo>
                  <a:cubicBezTo>
                    <a:pt x="69" y="20"/>
                    <a:pt x="60" y="39"/>
                    <a:pt x="51" y="56"/>
                  </a:cubicBezTo>
                  <a:cubicBezTo>
                    <a:pt x="90" y="135"/>
                    <a:pt x="90" y="135"/>
                    <a:pt x="90" y="135"/>
                  </a:cubicBezTo>
                  <a:cubicBezTo>
                    <a:pt x="12" y="135"/>
                    <a:pt x="12" y="135"/>
                    <a:pt x="12" y="135"/>
                  </a:cubicBezTo>
                  <a:cubicBezTo>
                    <a:pt x="4" y="150"/>
                    <a:pt x="0" y="159"/>
                    <a:pt x="0" y="159"/>
                  </a:cubicBezTo>
                  <a:cubicBezTo>
                    <a:pt x="242" y="159"/>
                    <a:pt x="242" y="159"/>
                    <a:pt x="242" y="159"/>
                  </a:cubicBezTo>
                  <a:cubicBezTo>
                    <a:pt x="206" y="86"/>
                    <a:pt x="206" y="86"/>
                    <a:pt x="206" y="86"/>
                  </a:cubicBezTo>
                  <a:cubicBezTo>
                    <a:pt x="205" y="86"/>
                    <a:pt x="205" y="87"/>
                    <a:pt x="205" y="87"/>
                  </a:cubicBezTo>
                  <a:cubicBezTo>
                    <a:pt x="205" y="87"/>
                    <a:pt x="205" y="87"/>
                    <a:pt x="201" y="105"/>
                  </a:cubicBezTo>
                  <a:cubicBezTo>
                    <a:pt x="201" y="105"/>
                    <a:pt x="201" y="105"/>
                    <a:pt x="218" y="136"/>
                  </a:cubicBezTo>
                  <a:cubicBezTo>
                    <a:pt x="218" y="136"/>
                    <a:pt x="218" y="136"/>
                    <a:pt x="210" y="137"/>
                  </a:cubicBezTo>
                  <a:cubicBezTo>
                    <a:pt x="210" y="137"/>
                    <a:pt x="210" y="137"/>
                    <a:pt x="199" y="118"/>
                  </a:cubicBezTo>
                  <a:cubicBezTo>
                    <a:pt x="199" y="118"/>
                    <a:pt x="199" y="118"/>
                    <a:pt x="194" y="139"/>
                  </a:cubicBezTo>
                  <a:cubicBezTo>
                    <a:pt x="194" y="139"/>
                    <a:pt x="194" y="139"/>
                    <a:pt x="191" y="138"/>
                  </a:cubicBezTo>
                  <a:cubicBezTo>
                    <a:pt x="191" y="138"/>
                    <a:pt x="191" y="138"/>
                    <a:pt x="176" y="135"/>
                  </a:cubicBezTo>
                  <a:cubicBezTo>
                    <a:pt x="176" y="135"/>
                    <a:pt x="176" y="135"/>
                    <a:pt x="184" y="92"/>
                  </a:cubicBezTo>
                  <a:cubicBezTo>
                    <a:pt x="184" y="92"/>
                    <a:pt x="184" y="92"/>
                    <a:pt x="155" y="42"/>
                  </a:cubicBezTo>
                  <a:cubicBezTo>
                    <a:pt x="155" y="42"/>
                    <a:pt x="155" y="42"/>
                    <a:pt x="150" y="44"/>
                  </a:cubicBezTo>
                  <a:cubicBezTo>
                    <a:pt x="150" y="44"/>
                    <a:pt x="150" y="44"/>
                    <a:pt x="146" y="35"/>
                  </a:cubicBezTo>
                  <a:cubicBezTo>
                    <a:pt x="146" y="35"/>
                    <a:pt x="146" y="35"/>
                    <a:pt x="171" y="17"/>
                  </a:cubicBezTo>
                  <a:cubicBezTo>
                    <a:pt x="164" y="2"/>
                    <a:pt x="164" y="2"/>
                    <a:pt x="164" y="2"/>
                  </a:cubicBezTo>
                  <a:cubicBezTo>
                    <a:pt x="144" y="23"/>
                    <a:pt x="144" y="23"/>
                    <a:pt x="144" y="23"/>
                  </a:cubicBezTo>
                  <a:cubicBezTo>
                    <a:pt x="121" y="0"/>
                    <a:pt x="121" y="0"/>
                    <a:pt x="121" y="0"/>
                  </a:cubicBezTo>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8" name="Freeform 29"/>
            <p:cNvSpPr>
              <a:spLocks/>
            </p:cNvSpPr>
            <p:nvPr userDrawn="1"/>
          </p:nvSpPr>
          <p:spPr bwMode="auto">
            <a:xfrm>
              <a:off x="5889625" y="1704975"/>
              <a:ext cx="171450" cy="290513"/>
            </a:xfrm>
            <a:custGeom>
              <a:avLst/>
              <a:gdLst>
                <a:gd name="T0" fmla="*/ 25 w 72"/>
                <a:gd name="T1" fmla="*/ 0 h 122"/>
                <a:gd name="T2" fmla="*/ 0 w 72"/>
                <a:gd name="T3" fmla="*/ 18 h 122"/>
                <a:gd name="T4" fmla="*/ 4 w 72"/>
                <a:gd name="T5" fmla="*/ 27 h 122"/>
                <a:gd name="T6" fmla="*/ 9 w 72"/>
                <a:gd name="T7" fmla="*/ 25 h 122"/>
                <a:gd name="T8" fmla="*/ 38 w 72"/>
                <a:gd name="T9" fmla="*/ 75 h 122"/>
                <a:gd name="T10" fmla="*/ 30 w 72"/>
                <a:gd name="T11" fmla="*/ 118 h 122"/>
                <a:gd name="T12" fmla="*/ 45 w 72"/>
                <a:gd name="T13" fmla="*/ 121 h 122"/>
                <a:gd name="T14" fmla="*/ 48 w 72"/>
                <a:gd name="T15" fmla="*/ 122 h 122"/>
                <a:gd name="T16" fmla="*/ 53 w 72"/>
                <a:gd name="T17" fmla="*/ 101 h 122"/>
                <a:gd name="T18" fmla="*/ 64 w 72"/>
                <a:gd name="T19" fmla="*/ 120 h 122"/>
                <a:gd name="T20" fmla="*/ 72 w 72"/>
                <a:gd name="T21" fmla="*/ 119 h 122"/>
                <a:gd name="T22" fmla="*/ 55 w 72"/>
                <a:gd name="T23" fmla="*/ 88 h 122"/>
                <a:gd name="T24" fmla="*/ 59 w 72"/>
                <a:gd name="T25" fmla="*/ 70 h 122"/>
                <a:gd name="T26" fmla="*/ 60 w 72"/>
                <a:gd name="T27" fmla="*/ 69 h 122"/>
                <a:gd name="T28" fmla="*/ 48 w 72"/>
                <a:gd name="T29" fmla="*/ 46 h 122"/>
                <a:gd name="T30" fmla="*/ 45 w 72"/>
                <a:gd name="T31" fmla="*/ 53 h 122"/>
                <a:gd name="T32" fmla="*/ 40 w 72"/>
                <a:gd name="T33" fmla="*/ 62 h 122"/>
                <a:gd name="T34" fmla="*/ 17 w 72"/>
                <a:gd name="T35" fmla="*/ 22 h 122"/>
                <a:gd name="T36" fmla="*/ 32 w 72"/>
                <a:gd name="T37" fmla="*/ 14 h 122"/>
                <a:gd name="T38" fmla="*/ 25 w 72"/>
                <a:gd name="T3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22">
                  <a:moveTo>
                    <a:pt x="25" y="0"/>
                  </a:moveTo>
                  <a:cubicBezTo>
                    <a:pt x="0" y="18"/>
                    <a:pt x="0" y="18"/>
                    <a:pt x="0" y="18"/>
                  </a:cubicBezTo>
                  <a:cubicBezTo>
                    <a:pt x="4" y="27"/>
                    <a:pt x="4" y="27"/>
                    <a:pt x="4" y="27"/>
                  </a:cubicBezTo>
                  <a:cubicBezTo>
                    <a:pt x="9" y="25"/>
                    <a:pt x="9" y="25"/>
                    <a:pt x="9" y="25"/>
                  </a:cubicBezTo>
                  <a:cubicBezTo>
                    <a:pt x="38" y="75"/>
                    <a:pt x="38" y="75"/>
                    <a:pt x="38" y="75"/>
                  </a:cubicBezTo>
                  <a:cubicBezTo>
                    <a:pt x="30" y="118"/>
                    <a:pt x="30" y="118"/>
                    <a:pt x="30" y="118"/>
                  </a:cubicBezTo>
                  <a:cubicBezTo>
                    <a:pt x="45" y="121"/>
                    <a:pt x="45" y="121"/>
                    <a:pt x="45" y="121"/>
                  </a:cubicBezTo>
                  <a:cubicBezTo>
                    <a:pt x="48" y="122"/>
                    <a:pt x="48" y="122"/>
                    <a:pt x="48" y="122"/>
                  </a:cubicBezTo>
                  <a:cubicBezTo>
                    <a:pt x="53" y="101"/>
                    <a:pt x="53" y="101"/>
                    <a:pt x="53" y="101"/>
                  </a:cubicBezTo>
                  <a:cubicBezTo>
                    <a:pt x="64" y="120"/>
                    <a:pt x="64" y="120"/>
                    <a:pt x="64" y="120"/>
                  </a:cubicBezTo>
                  <a:cubicBezTo>
                    <a:pt x="72" y="119"/>
                    <a:pt x="72" y="119"/>
                    <a:pt x="72" y="119"/>
                  </a:cubicBezTo>
                  <a:cubicBezTo>
                    <a:pt x="55" y="88"/>
                    <a:pt x="55" y="88"/>
                    <a:pt x="55" y="88"/>
                  </a:cubicBezTo>
                  <a:cubicBezTo>
                    <a:pt x="59" y="70"/>
                    <a:pt x="59" y="70"/>
                    <a:pt x="59" y="70"/>
                  </a:cubicBezTo>
                  <a:cubicBezTo>
                    <a:pt x="59" y="70"/>
                    <a:pt x="59" y="69"/>
                    <a:pt x="60" y="69"/>
                  </a:cubicBezTo>
                  <a:cubicBezTo>
                    <a:pt x="48" y="46"/>
                    <a:pt x="48" y="46"/>
                    <a:pt x="48" y="46"/>
                  </a:cubicBezTo>
                  <a:cubicBezTo>
                    <a:pt x="45" y="53"/>
                    <a:pt x="45" y="53"/>
                    <a:pt x="45" y="53"/>
                  </a:cubicBezTo>
                  <a:cubicBezTo>
                    <a:pt x="40" y="62"/>
                    <a:pt x="40" y="62"/>
                    <a:pt x="40" y="62"/>
                  </a:cubicBezTo>
                  <a:cubicBezTo>
                    <a:pt x="17" y="22"/>
                    <a:pt x="17" y="22"/>
                    <a:pt x="17" y="22"/>
                  </a:cubicBezTo>
                  <a:cubicBezTo>
                    <a:pt x="23" y="19"/>
                    <a:pt x="28" y="16"/>
                    <a:pt x="32" y="14"/>
                  </a:cubicBezTo>
                  <a:cubicBezTo>
                    <a:pt x="25" y="0"/>
                    <a:pt x="25"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0"/>
            <p:cNvSpPr>
              <a:spLocks/>
            </p:cNvSpPr>
            <p:nvPr userDrawn="1"/>
          </p:nvSpPr>
          <p:spPr bwMode="auto">
            <a:xfrm>
              <a:off x="5726113" y="1466850"/>
              <a:ext cx="206375" cy="252413"/>
            </a:xfrm>
            <a:custGeom>
              <a:avLst/>
              <a:gdLst>
                <a:gd name="T0" fmla="*/ 43 w 86"/>
                <a:gd name="T1" fmla="*/ 0 h 106"/>
                <a:gd name="T2" fmla="*/ 0 w 86"/>
                <a:gd name="T3" fmla="*/ 85 h 106"/>
                <a:gd name="T4" fmla="*/ 20 w 86"/>
                <a:gd name="T5" fmla="*/ 106 h 106"/>
                <a:gd name="T6" fmla="*/ 43 w 86"/>
                <a:gd name="T7" fmla="*/ 83 h 106"/>
                <a:gd name="T8" fmla="*/ 66 w 86"/>
                <a:gd name="T9" fmla="*/ 106 h 106"/>
                <a:gd name="T10" fmla="*/ 86 w 86"/>
                <a:gd name="T11" fmla="*/ 85 h 106"/>
                <a:gd name="T12" fmla="*/ 43 w 86"/>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86" h="106">
                  <a:moveTo>
                    <a:pt x="43" y="0"/>
                  </a:moveTo>
                  <a:cubicBezTo>
                    <a:pt x="43" y="0"/>
                    <a:pt x="20" y="46"/>
                    <a:pt x="0" y="85"/>
                  </a:cubicBezTo>
                  <a:cubicBezTo>
                    <a:pt x="20" y="106"/>
                    <a:pt x="20" y="106"/>
                    <a:pt x="20" y="106"/>
                  </a:cubicBezTo>
                  <a:cubicBezTo>
                    <a:pt x="43" y="83"/>
                    <a:pt x="43" y="83"/>
                    <a:pt x="43" y="83"/>
                  </a:cubicBezTo>
                  <a:cubicBezTo>
                    <a:pt x="66" y="106"/>
                    <a:pt x="66" y="106"/>
                    <a:pt x="66" y="106"/>
                  </a:cubicBezTo>
                  <a:cubicBezTo>
                    <a:pt x="86" y="85"/>
                    <a:pt x="86" y="85"/>
                    <a:pt x="86" y="85"/>
                  </a:cubicBezTo>
                  <a:cubicBezTo>
                    <a:pt x="43" y="0"/>
                    <a:pt x="43" y="0"/>
                    <a:pt x="43" y="0"/>
                  </a:cubicBezTo>
                </a:path>
              </a:pathLst>
            </a:custGeom>
            <a:solidFill>
              <a:srgbClr val="FFFFFF">
                <a:alpha val="75000"/>
              </a:srgb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0" name="Freeform 31"/>
            <p:cNvSpPr>
              <a:spLocks/>
            </p:cNvSpPr>
            <p:nvPr userDrawn="1"/>
          </p:nvSpPr>
          <p:spPr bwMode="auto">
            <a:xfrm>
              <a:off x="5411787" y="1760538"/>
              <a:ext cx="250825" cy="225425"/>
            </a:xfrm>
            <a:custGeom>
              <a:avLst/>
              <a:gdLst>
                <a:gd name="T0" fmla="*/ 72 w 105"/>
                <a:gd name="T1" fmla="*/ 0 h 95"/>
                <a:gd name="T2" fmla="*/ 58 w 105"/>
                <a:gd name="T3" fmla="*/ 14 h 95"/>
                <a:gd name="T4" fmla="*/ 46 w 105"/>
                <a:gd name="T5" fmla="*/ 2 h 95"/>
                <a:gd name="T6" fmla="*/ 0 w 105"/>
                <a:gd name="T7" fmla="*/ 95 h 95"/>
                <a:gd name="T8" fmla="*/ 66 w 105"/>
                <a:gd name="T9" fmla="*/ 95 h 95"/>
                <a:gd name="T10" fmla="*/ 66 w 105"/>
                <a:gd name="T11" fmla="*/ 95 h 95"/>
                <a:gd name="T12" fmla="*/ 105 w 105"/>
                <a:gd name="T13" fmla="*/ 16 h 95"/>
                <a:gd name="T14" fmla="*/ 98 w 105"/>
                <a:gd name="T15" fmla="*/ 2 h 95"/>
                <a:gd name="T16" fmla="*/ 86 w 105"/>
                <a:gd name="T17" fmla="*/ 14 h 95"/>
                <a:gd name="T18" fmla="*/ 72 w 105"/>
                <a:gd name="T1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95">
                  <a:moveTo>
                    <a:pt x="72" y="0"/>
                  </a:moveTo>
                  <a:cubicBezTo>
                    <a:pt x="58" y="14"/>
                    <a:pt x="58" y="14"/>
                    <a:pt x="58" y="14"/>
                  </a:cubicBezTo>
                  <a:cubicBezTo>
                    <a:pt x="46" y="2"/>
                    <a:pt x="46" y="2"/>
                    <a:pt x="46" y="2"/>
                  </a:cubicBezTo>
                  <a:cubicBezTo>
                    <a:pt x="25" y="45"/>
                    <a:pt x="0" y="95"/>
                    <a:pt x="0" y="95"/>
                  </a:cubicBezTo>
                  <a:cubicBezTo>
                    <a:pt x="66" y="95"/>
                    <a:pt x="66" y="95"/>
                    <a:pt x="66" y="95"/>
                  </a:cubicBezTo>
                  <a:cubicBezTo>
                    <a:pt x="66" y="95"/>
                    <a:pt x="66" y="95"/>
                    <a:pt x="66" y="95"/>
                  </a:cubicBezTo>
                  <a:cubicBezTo>
                    <a:pt x="75" y="76"/>
                    <a:pt x="90" y="47"/>
                    <a:pt x="105" y="16"/>
                  </a:cubicBezTo>
                  <a:cubicBezTo>
                    <a:pt x="98" y="2"/>
                    <a:pt x="98" y="2"/>
                    <a:pt x="98" y="2"/>
                  </a:cubicBezTo>
                  <a:cubicBezTo>
                    <a:pt x="86" y="14"/>
                    <a:pt x="86" y="14"/>
                    <a:pt x="86" y="14"/>
                  </a:cubicBezTo>
                  <a:cubicBezTo>
                    <a:pt x="72" y="0"/>
                    <a:pt x="72" y="0"/>
                    <a:pt x="72" y="0"/>
                  </a:cubicBezTo>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1" name="Freeform 32"/>
            <p:cNvSpPr>
              <a:spLocks/>
            </p:cNvSpPr>
            <p:nvPr userDrawn="1"/>
          </p:nvSpPr>
          <p:spPr bwMode="auto">
            <a:xfrm>
              <a:off x="5568950" y="1798638"/>
              <a:ext cx="185738" cy="187325"/>
            </a:xfrm>
            <a:custGeom>
              <a:avLst/>
              <a:gdLst>
                <a:gd name="T0" fmla="*/ 39 w 78"/>
                <a:gd name="T1" fmla="*/ 0 h 79"/>
                <a:gd name="T2" fmla="*/ 39 w 78"/>
                <a:gd name="T3" fmla="*/ 0 h 79"/>
                <a:gd name="T4" fmla="*/ 0 w 78"/>
                <a:gd name="T5" fmla="*/ 79 h 79"/>
                <a:gd name="T6" fmla="*/ 78 w 78"/>
                <a:gd name="T7" fmla="*/ 79 h 79"/>
                <a:gd name="T8" fmla="*/ 39 w 78"/>
                <a:gd name="T9" fmla="*/ 0 h 79"/>
                <a:gd name="T10" fmla="*/ 39 w 78"/>
                <a:gd name="T11" fmla="*/ 0 h 79"/>
              </a:gdLst>
              <a:ahLst/>
              <a:cxnLst>
                <a:cxn ang="0">
                  <a:pos x="T0" y="T1"/>
                </a:cxn>
                <a:cxn ang="0">
                  <a:pos x="T2" y="T3"/>
                </a:cxn>
                <a:cxn ang="0">
                  <a:pos x="T4" y="T5"/>
                </a:cxn>
                <a:cxn ang="0">
                  <a:pos x="T6" y="T7"/>
                </a:cxn>
                <a:cxn ang="0">
                  <a:pos x="T8" y="T9"/>
                </a:cxn>
                <a:cxn ang="0">
                  <a:pos x="T10" y="T11"/>
                </a:cxn>
              </a:cxnLst>
              <a:rect l="0" t="0" r="r" b="b"/>
              <a:pathLst>
                <a:path w="78" h="79">
                  <a:moveTo>
                    <a:pt x="39" y="0"/>
                  </a:moveTo>
                  <a:cubicBezTo>
                    <a:pt x="39" y="0"/>
                    <a:pt x="39" y="0"/>
                    <a:pt x="39" y="0"/>
                  </a:cubicBezTo>
                  <a:cubicBezTo>
                    <a:pt x="24" y="31"/>
                    <a:pt x="9" y="60"/>
                    <a:pt x="0" y="79"/>
                  </a:cubicBezTo>
                  <a:cubicBezTo>
                    <a:pt x="78" y="79"/>
                    <a:pt x="78" y="79"/>
                    <a:pt x="78" y="79"/>
                  </a:cubicBezTo>
                  <a:cubicBezTo>
                    <a:pt x="39" y="0"/>
                    <a:pt x="39" y="0"/>
                    <a:pt x="39" y="0"/>
                  </a:cubicBezTo>
                  <a:cubicBezTo>
                    <a:pt x="39" y="0"/>
                    <a:pt x="39" y="0"/>
                    <a:pt x="39" y="0"/>
                  </a:cubicBezTo>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2" name="Freeform 33"/>
            <p:cNvSpPr>
              <a:spLocks/>
            </p:cNvSpPr>
            <p:nvPr userDrawn="1"/>
          </p:nvSpPr>
          <p:spPr bwMode="auto">
            <a:xfrm>
              <a:off x="5521325" y="1643063"/>
              <a:ext cx="123825" cy="150813"/>
            </a:xfrm>
            <a:custGeom>
              <a:avLst/>
              <a:gdLst>
                <a:gd name="T0" fmla="*/ 26 w 52"/>
                <a:gd name="T1" fmla="*/ 0 h 63"/>
                <a:gd name="T2" fmla="*/ 0 w 52"/>
                <a:gd name="T3" fmla="*/ 51 h 63"/>
                <a:gd name="T4" fmla="*/ 12 w 52"/>
                <a:gd name="T5" fmla="*/ 63 h 63"/>
                <a:gd name="T6" fmla="*/ 26 w 52"/>
                <a:gd name="T7" fmla="*/ 49 h 63"/>
                <a:gd name="T8" fmla="*/ 40 w 52"/>
                <a:gd name="T9" fmla="*/ 63 h 63"/>
                <a:gd name="T10" fmla="*/ 52 w 52"/>
                <a:gd name="T11" fmla="*/ 51 h 63"/>
                <a:gd name="T12" fmla="*/ 26 w 52"/>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2" h="63">
                  <a:moveTo>
                    <a:pt x="26" y="0"/>
                  </a:moveTo>
                  <a:cubicBezTo>
                    <a:pt x="26" y="0"/>
                    <a:pt x="12" y="27"/>
                    <a:pt x="0" y="51"/>
                  </a:cubicBezTo>
                  <a:cubicBezTo>
                    <a:pt x="12" y="63"/>
                    <a:pt x="12" y="63"/>
                    <a:pt x="12" y="63"/>
                  </a:cubicBezTo>
                  <a:cubicBezTo>
                    <a:pt x="26" y="49"/>
                    <a:pt x="26" y="49"/>
                    <a:pt x="26" y="49"/>
                  </a:cubicBezTo>
                  <a:cubicBezTo>
                    <a:pt x="40" y="63"/>
                    <a:pt x="40" y="63"/>
                    <a:pt x="40" y="63"/>
                  </a:cubicBezTo>
                  <a:cubicBezTo>
                    <a:pt x="52" y="51"/>
                    <a:pt x="52" y="51"/>
                    <a:pt x="52" y="51"/>
                  </a:cubicBezTo>
                  <a:cubicBezTo>
                    <a:pt x="26" y="0"/>
                    <a:pt x="26" y="0"/>
                    <a:pt x="26" y="0"/>
                  </a:cubicBezTo>
                </a:path>
              </a:pathLst>
            </a:custGeom>
            <a:solidFill>
              <a:srgbClr val="FFFFFF">
                <a:alpha val="75000"/>
              </a:srgbClr>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242871596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Resolved">
    <p:spTree>
      <p:nvGrpSpPr>
        <p:cNvPr id="1" name=""/>
        <p:cNvGrpSpPr/>
        <p:nvPr/>
      </p:nvGrpSpPr>
      <p:grpSpPr>
        <a:xfrm>
          <a:off x="0" y="0"/>
          <a:ext cx="0" cy="0"/>
          <a:chOff x="0" y="0"/>
          <a:chExt cx="0" cy="0"/>
        </a:xfrm>
      </p:grpSpPr>
      <p:sp>
        <p:nvSpPr>
          <p:cNvPr id="9" name="Content Placeholder 2"/>
          <p:cNvSpPr>
            <a:spLocks noGrp="1"/>
          </p:cNvSpPr>
          <p:nvPr>
            <p:ph idx="1"/>
          </p:nvPr>
        </p:nvSpPr>
        <p:spPr>
          <a:xfrm>
            <a:off x="128591" y="864524"/>
            <a:ext cx="11941175" cy="5907751"/>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24" name="Group 23"/>
          <p:cNvGrpSpPr/>
          <p:nvPr userDrawn="1"/>
        </p:nvGrpSpPr>
        <p:grpSpPr>
          <a:xfrm>
            <a:off x="161758" y="189895"/>
            <a:ext cx="440990" cy="568130"/>
            <a:chOff x="5499100" y="2593975"/>
            <a:chExt cx="339726" cy="544513"/>
          </a:xfrm>
        </p:grpSpPr>
        <p:sp>
          <p:nvSpPr>
            <p:cNvPr id="25" name="Freeform 35"/>
            <p:cNvSpPr>
              <a:spLocks/>
            </p:cNvSpPr>
            <p:nvPr userDrawn="1"/>
          </p:nvSpPr>
          <p:spPr bwMode="auto">
            <a:xfrm>
              <a:off x="5688013" y="2668588"/>
              <a:ext cx="71438" cy="73025"/>
            </a:xfrm>
            <a:custGeom>
              <a:avLst/>
              <a:gdLst>
                <a:gd name="T0" fmla="*/ 0 w 45"/>
                <a:gd name="T1" fmla="*/ 18 h 46"/>
                <a:gd name="T2" fmla="*/ 18 w 45"/>
                <a:gd name="T3" fmla="*/ 18 h 46"/>
                <a:gd name="T4" fmla="*/ 23 w 45"/>
                <a:gd name="T5" fmla="*/ 0 h 46"/>
                <a:gd name="T6" fmla="*/ 29 w 45"/>
                <a:gd name="T7" fmla="*/ 18 h 46"/>
                <a:gd name="T8" fmla="*/ 45 w 45"/>
                <a:gd name="T9" fmla="*/ 18 h 46"/>
                <a:gd name="T10" fmla="*/ 32 w 45"/>
                <a:gd name="T11" fmla="*/ 28 h 46"/>
                <a:gd name="T12" fmla="*/ 38 w 45"/>
                <a:gd name="T13" fmla="*/ 46 h 46"/>
                <a:gd name="T14" fmla="*/ 23 w 45"/>
                <a:gd name="T15" fmla="*/ 36 h 46"/>
                <a:gd name="T16" fmla="*/ 9 w 45"/>
                <a:gd name="T17" fmla="*/ 46 h 46"/>
                <a:gd name="T18" fmla="*/ 14 w 45"/>
                <a:gd name="T19" fmla="*/ 28 h 46"/>
                <a:gd name="T20" fmla="*/ 0 w 45"/>
                <a:gd name="T21"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6">
                  <a:moveTo>
                    <a:pt x="0" y="18"/>
                  </a:moveTo>
                  <a:lnTo>
                    <a:pt x="18" y="18"/>
                  </a:lnTo>
                  <a:lnTo>
                    <a:pt x="23" y="0"/>
                  </a:lnTo>
                  <a:lnTo>
                    <a:pt x="29" y="18"/>
                  </a:lnTo>
                  <a:lnTo>
                    <a:pt x="45" y="18"/>
                  </a:lnTo>
                  <a:lnTo>
                    <a:pt x="32" y="28"/>
                  </a:lnTo>
                  <a:lnTo>
                    <a:pt x="38" y="46"/>
                  </a:lnTo>
                  <a:lnTo>
                    <a:pt x="23" y="36"/>
                  </a:lnTo>
                  <a:lnTo>
                    <a:pt x="9" y="46"/>
                  </a:lnTo>
                  <a:lnTo>
                    <a:pt x="14" y="28"/>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36"/>
            <p:cNvSpPr>
              <a:spLocks/>
            </p:cNvSpPr>
            <p:nvPr userDrawn="1"/>
          </p:nvSpPr>
          <p:spPr bwMode="auto">
            <a:xfrm>
              <a:off x="5688013" y="2668588"/>
              <a:ext cx="71438" cy="73025"/>
            </a:xfrm>
            <a:custGeom>
              <a:avLst/>
              <a:gdLst>
                <a:gd name="T0" fmla="*/ 0 w 45"/>
                <a:gd name="T1" fmla="*/ 18 h 46"/>
                <a:gd name="T2" fmla="*/ 18 w 45"/>
                <a:gd name="T3" fmla="*/ 18 h 46"/>
                <a:gd name="T4" fmla="*/ 23 w 45"/>
                <a:gd name="T5" fmla="*/ 0 h 46"/>
                <a:gd name="T6" fmla="*/ 29 w 45"/>
                <a:gd name="T7" fmla="*/ 18 h 46"/>
                <a:gd name="T8" fmla="*/ 45 w 45"/>
                <a:gd name="T9" fmla="*/ 18 h 46"/>
                <a:gd name="T10" fmla="*/ 32 w 45"/>
                <a:gd name="T11" fmla="*/ 28 h 46"/>
                <a:gd name="T12" fmla="*/ 38 w 45"/>
                <a:gd name="T13" fmla="*/ 46 h 46"/>
                <a:gd name="T14" fmla="*/ 23 w 45"/>
                <a:gd name="T15" fmla="*/ 36 h 46"/>
                <a:gd name="T16" fmla="*/ 9 w 45"/>
                <a:gd name="T17" fmla="*/ 46 h 46"/>
                <a:gd name="T18" fmla="*/ 14 w 45"/>
                <a:gd name="T19" fmla="*/ 28 h 46"/>
                <a:gd name="T20" fmla="*/ 0 w 45"/>
                <a:gd name="T21"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6">
                  <a:moveTo>
                    <a:pt x="0" y="18"/>
                  </a:moveTo>
                  <a:lnTo>
                    <a:pt x="18" y="18"/>
                  </a:lnTo>
                  <a:lnTo>
                    <a:pt x="23" y="0"/>
                  </a:lnTo>
                  <a:lnTo>
                    <a:pt x="29" y="18"/>
                  </a:lnTo>
                  <a:lnTo>
                    <a:pt x="45" y="18"/>
                  </a:lnTo>
                  <a:lnTo>
                    <a:pt x="32" y="28"/>
                  </a:lnTo>
                  <a:lnTo>
                    <a:pt x="38" y="46"/>
                  </a:lnTo>
                  <a:lnTo>
                    <a:pt x="23" y="36"/>
                  </a:lnTo>
                  <a:lnTo>
                    <a:pt x="9" y="46"/>
                  </a:lnTo>
                  <a:lnTo>
                    <a:pt x="14" y="28"/>
                  </a:lnTo>
                  <a:lnTo>
                    <a:pt x="0" y="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37"/>
            <p:cNvSpPr>
              <a:spLocks/>
            </p:cNvSpPr>
            <p:nvPr userDrawn="1"/>
          </p:nvSpPr>
          <p:spPr bwMode="auto">
            <a:xfrm>
              <a:off x="5499100" y="2992438"/>
              <a:ext cx="225425" cy="146050"/>
            </a:xfrm>
            <a:custGeom>
              <a:avLst/>
              <a:gdLst>
                <a:gd name="T0" fmla="*/ 94 w 94"/>
                <a:gd name="T1" fmla="*/ 62 h 62"/>
                <a:gd name="T2" fmla="*/ 64 w 94"/>
                <a:gd name="T3" fmla="*/ 1 h 62"/>
                <a:gd name="T4" fmla="*/ 56 w 94"/>
                <a:gd name="T5" fmla="*/ 9 h 62"/>
                <a:gd name="T6" fmla="*/ 47 w 94"/>
                <a:gd name="T7" fmla="*/ 0 h 62"/>
                <a:gd name="T8" fmla="*/ 38 w 94"/>
                <a:gd name="T9" fmla="*/ 9 h 62"/>
                <a:gd name="T10" fmla="*/ 31 w 94"/>
                <a:gd name="T11" fmla="*/ 1 h 62"/>
                <a:gd name="T12" fmla="*/ 0 w 94"/>
                <a:gd name="T13" fmla="*/ 62 h 62"/>
                <a:gd name="T14" fmla="*/ 94 w 94"/>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62">
                  <a:moveTo>
                    <a:pt x="94" y="62"/>
                  </a:moveTo>
                  <a:cubicBezTo>
                    <a:pt x="64" y="1"/>
                    <a:pt x="64" y="1"/>
                    <a:pt x="64" y="1"/>
                  </a:cubicBezTo>
                  <a:cubicBezTo>
                    <a:pt x="56" y="9"/>
                    <a:pt x="56" y="9"/>
                    <a:pt x="56" y="9"/>
                  </a:cubicBezTo>
                  <a:cubicBezTo>
                    <a:pt x="47" y="0"/>
                    <a:pt x="47" y="0"/>
                    <a:pt x="47" y="0"/>
                  </a:cubicBezTo>
                  <a:cubicBezTo>
                    <a:pt x="38" y="9"/>
                    <a:pt x="38" y="9"/>
                    <a:pt x="38" y="9"/>
                  </a:cubicBezTo>
                  <a:cubicBezTo>
                    <a:pt x="31" y="1"/>
                    <a:pt x="31" y="1"/>
                    <a:pt x="31" y="1"/>
                  </a:cubicBezTo>
                  <a:cubicBezTo>
                    <a:pt x="17" y="29"/>
                    <a:pt x="0" y="62"/>
                    <a:pt x="0" y="62"/>
                  </a:cubicBezTo>
                  <a:cubicBezTo>
                    <a:pt x="94" y="62"/>
                    <a:pt x="94" y="62"/>
                    <a:pt x="94" y="62"/>
                  </a:cubicBezTo>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lvl="0"/>
              <a:endParaRPr lang="en-US" sz="1800"/>
            </a:p>
          </p:txBody>
        </p:sp>
        <p:sp>
          <p:nvSpPr>
            <p:cNvPr id="28" name="Freeform 38"/>
            <p:cNvSpPr>
              <a:spLocks/>
            </p:cNvSpPr>
            <p:nvPr userDrawn="1"/>
          </p:nvSpPr>
          <p:spPr bwMode="auto">
            <a:xfrm>
              <a:off x="5573713" y="2916238"/>
              <a:ext cx="79375" cy="96838"/>
            </a:xfrm>
            <a:custGeom>
              <a:avLst/>
              <a:gdLst>
                <a:gd name="T0" fmla="*/ 16 w 33"/>
                <a:gd name="T1" fmla="*/ 0 h 41"/>
                <a:gd name="T2" fmla="*/ 0 w 33"/>
                <a:gd name="T3" fmla="*/ 33 h 41"/>
                <a:gd name="T4" fmla="*/ 7 w 33"/>
                <a:gd name="T5" fmla="*/ 41 h 41"/>
                <a:gd name="T6" fmla="*/ 16 w 33"/>
                <a:gd name="T7" fmla="*/ 32 h 41"/>
                <a:gd name="T8" fmla="*/ 25 w 33"/>
                <a:gd name="T9" fmla="*/ 41 h 41"/>
                <a:gd name="T10" fmla="*/ 33 w 33"/>
                <a:gd name="T11" fmla="*/ 33 h 41"/>
                <a:gd name="T12" fmla="*/ 16 w 3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33" h="41">
                  <a:moveTo>
                    <a:pt x="16" y="0"/>
                  </a:moveTo>
                  <a:cubicBezTo>
                    <a:pt x="16" y="0"/>
                    <a:pt x="7" y="18"/>
                    <a:pt x="0" y="33"/>
                  </a:cubicBezTo>
                  <a:cubicBezTo>
                    <a:pt x="7" y="41"/>
                    <a:pt x="7" y="41"/>
                    <a:pt x="7" y="41"/>
                  </a:cubicBezTo>
                  <a:cubicBezTo>
                    <a:pt x="16" y="32"/>
                    <a:pt x="16" y="32"/>
                    <a:pt x="16" y="32"/>
                  </a:cubicBezTo>
                  <a:cubicBezTo>
                    <a:pt x="25" y="41"/>
                    <a:pt x="25" y="41"/>
                    <a:pt x="25" y="41"/>
                  </a:cubicBezTo>
                  <a:cubicBezTo>
                    <a:pt x="33" y="33"/>
                    <a:pt x="33" y="33"/>
                    <a:pt x="33" y="33"/>
                  </a:cubicBezTo>
                  <a:cubicBezTo>
                    <a:pt x="16" y="0"/>
                    <a:pt x="16" y="0"/>
                    <a:pt x="16" y="0"/>
                  </a:cubicBezTo>
                </a:path>
              </a:pathLst>
            </a:custGeom>
            <a:solidFill>
              <a:srgbClr val="FFFFFF">
                <a:alpha val="75000"/>
              </a:srgbClr>
            </a:solidFill>
            <a:ln>
              <a:noFill/>
            </a:ln>
          </p:spPr>
          <p:txBody>
            <a:bodyPr vert="horz" wrap="square" lIns="91440" tIns="45720" rIns="91440" bIns="45720" numCol="1" anchor="t" anchorCtr="0" compatLnSpc="1">
              <a:prstTxWarp prst="textNoShape">
                <a:avLst/>
              </a:prstTxWarp>
            </a:bodyPr>
            <a:lstStyle/>
            <a:p>
              <a:pPr lvl="0"/>
              <a:endParaRPr lang="en-US" sz="1800"/>
            </a:p>
          </p:txBody>
        </p:sp>
        <p:sp>
          <p:nvSpPr>
            <p:cNvPr id="29" name="Freeform 39"/>
            <p:cNvSpPr>
              <a:spLocks noEditPoints="1"/>
            </p:cNvSpPr>
            <p:nvPr userDrawn="1"/>
          </p:nvSpPr>
          <p:spPr bwMode="auto">
            <a:xfrm>
              <a:off x="5602288" y="2613025"/>
              <a:ext cx="236538" cy="184150"/>
            </a:xfrm>
            <a:custGeom>
              <a:avLst/>
              <a:gdLst>
                <a:gd name="T0" fmla="*/ 48 w 99"/>
                <a:gd name="T1" fmla="*/ 35 h 77"/>
                <a:gd name="T2" fmla="*/ 51 w 99"/>
                <a:gd name="T3" fmla="*/ 23 h 77"/>
                <a:gd name="T4" fmla="*/ 55 w 99"/>
                <a:gd name="T5" fmla="*/ 35 h 77"/>
                <a:gd name="T6" fmla="*/ 66 w 99"/>
                <a:gd name="T7" fmla="*/ 35 h 77"/>
                <a:gd name="T8" fmla="*/ 57 w 99"/>
                <a:gd name="T9" fmla="*/ 42 h 77"/>
                <a:gd name="T10" fmla="*/ 61 w 99"/>
                <a:gd name="T11" fmla="*/ 54 h 77"/>
                <a:gd name="T12" fmla="*/ 51 w 99"/>
                <a:gd name="T13" fmla="*/ 47 h 77"/>
                <a:gd name="T14" fmla="*/ 42 w 99"/>
                <a:gd name="T15" fmla="*/ 54 h 77"/>
                <a:gd name="T16" fmla="*/ 45 w 99"/>
                <a:gd name="T17" fmla="*/ 42 h 77"/>
                <a:gd name="T18" fmla="*/ 36 w 99"/>
                <a:gd name="T19" fmla="*/ 35 h 77"/>
                <a:gd name="T20" fmla="*/ 48 w 99"/>
                <a:gd name="T21" fmla="*/ 35 h 77"/>
                <a:gd name="T22" fmla="*/ 25 w 99"/>
                <a:gd name="T23" fmla="*/ 0 h 77"/>
                <a:gd name="T24" fmla="*/ 8 w 99"/>
                <a:gd name="T25" fmla="*/ 2 h 77"/>
                <a:gd name="T26" fmla="*/ 5 w 99"/>
                <a:gd name="T27" fmla="*/ 0 h 77"/>
                <a:gd name="T28" fmla="*/ 5 w 99"/>
                <a:gd name="T29" fmla="*/ 0 h 77"/>
                <a:gd name="T30" fmla="*/ 3 w 99"/>
                <a:gd name="T31" fmla="*/ 0 h 77"/>
                <a:gd name="T32" fmla="*/ 0 w 99"/>
                <a:gd name="T33" fmla="*/ 2 h 77"/>
                <a:gd name="T34" fmla="*/ 0 w 99"/>
                <a:gd name="T35" fmla="*/ 31 h 77"/>
                <a:gd name="T36" fmla="*/ 0 w 99"/>
                <a:gd name="T37" fmla="*/ 70 h 77"/>
                <a:gd name="T38" fmla="*/ 2 w 99"/>
                <a:gd name="T39" fmla="*/ 73 h 77"/>
                <a:gd name="T40" fmla="*/ 4 w 99"/>
                <a:gd name="T41" fmla="*/ 73 h 77"/>
                <a:gd name="T42" fmla="*/ 6 w 99"/>
                <a:gd name="T43" fmla="*/ 73 h 77"/>
                <a:gd name="T44" fmla="*/ 8 w 99"/>
                <a:gd name="T45" fmla="*/ 71 h 77"/>
                <a:gd name="T46" fmla="*/ 16 w 99"/>
                <a:gd name="T47" fmla="*/ 64 h 77"/>
                <a:gd name="T48" fmla="*/ 20 w 99"/>
                <a:gd name="T49" fmla="*/ 63 h 77"/>
                <a:gd name="T50" fmla="*/ 26 w 99"/>
                <a:gd name="T51" fmla="*/ 64 h 77"/>
                <a:gd name="T52" fmla="*/ 42 w 99"/>
                <a:gd name="T53" fmla="*/ 69 h 77"/>
                <a:gd name="T54" fmla="*/ 65 w 99"/>
                <a:gd name="T55" fmla="*/ 76 h 77"/>
                <a:gd name="T56" fmla="*/ 74 w 99"/>
                <a:gd name="T57" fmla="*/ 77 h 77"/>
                <a:gd name="T58" fmla="*/ 88 w 99"/>
                <a:gd name="T59" fmla="*/ 75 h 77"/>
                <a:gd name="T60" fmla="*/ 98 w 99"/>
                <a:gd name="T61" fmla="*/ 69 h 77"/>
                <a:gd name="T62" fmla="*/ 99 w 99"/>
                <a:gd name="T63" fmla="*/ 67 h 77"/>
                <a:gd name="T64" fmla="*/ 99 w 99"/>
                <a:gd name="T65" fmla="*/ 8 h 77"/>
                <a:gd name="T66" fmla="*/ 99 w 99"/>
                <a:gd name="T67" fmla="*/ 7 h 77"/>
                <a:gd name="T68" fmla="*/ 98 w 99"/>
                <a:gd name="T69" fmla="*/ 7 h 77"/>
                <a:gd name="T70" fmla="*/ 77 w 99"/>
                <a:gd name="T71" fmla="*/ 12 h 77"/>
                <a:gd name="T72" fmla="*/ 76 w 99"/>
                <a:gd name="T73" fmla="*/ 12 h 77"/>
                <a:gd name="T74" fmla="*/ 62 w 99"/>
                <a:gd name="T75" fmla="*/ 9 h 77"/>
                <a:gd name="T76" fmla="*/ 42 w 99"/>
                <a:gd name="T77" fmla="*/ 3 h 77"/>
                <a:gd name="T78" fmla="*/ 30 w 99"/>
                <a:gd name="T79" fmla="*/ 0 h 77"/>
                <a:gd name="T80" fmla="*/ 25 w 99"/>
                <a:gd name="T8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 h="77">
                  <a:moveTo>
                    <a:pt x="48" y="35"/>
                  </a:moveTo>
                  <a:cubicBezTo>
                    <a:pt x="51" y="23"/>
                    <a:pt x="51" y="23"/>
                    <a:pt x="51" y="23"/>
                  </a:cubicBezTo>
                  <a:cubicBezTo>
                    <a:pt x="55" y="35"/>
                    <a:pt x="55" y="35"/>
                    <a:pt x="55" y="35"/>
                  </a:cubicBezTo>
                  <a:cubicBezTo>
                    <a:pt x="66" y="35"/>
                    <a:pt x="66" y="35"/>
                    <a:pt x="66" y="35"/>
                  </a:cubicBezTo>
                  <a:cubicBezTo>
                    <a:pt x="57" y="42"/>
                    <a:pt x="57" y="42"/>
                    <a:pt x="57" y="42"/>
                  </a:cubicBezTo>
                  <a:cubicBezTo>
                    <a:pt x="61" y="54"/>
                    <a:pt x="61" y="54"/>
                    <a:pt x="61" y="54"/>
                  </a:cubicBezTo>
                  <a:cubicBezTo>
                    <a:pt x="51" y="47"/>
                    <a:pt x="51" y="47"/>
                    <a:pt x="51" y="47"/>
                  </a:cubicBezTo>
                  <a:cubicBezTo>
                    <a:pt x="42" y="54"/>
                    <a:pt x="42" y="54"/>
                    <a:pt x="42" y="54"/>
                  </a:cubicBezTo>
                  <a:cubicBezTo>
                    <a:pt x="45" y="42"/>
                    <a:pt x="45" y="42"/>
                    <a:pt x="45" y="42"/>
                  </a:cubicBezTo>
                  <a:cubicBezTo>
                    <a:pt x="36" y="35"/>
                    <a:pt x="36" y="35"/>
                    <a:pt x="36" y="35"/>
                  </a:cubicBezTo>
                  <a:cubicBezTo>
                    <a:pt x="48" y="35"/>
                    <a:pt x="48" y="35"/>
                    <a:pt x="48" y="35"/>
                  </a:cubicBezTo>
                  <a:moveTo>
                    <a:pt x="25" y="0"/>
                  </a:moveTo>
                  <a:cubicBezTo>
                    <a:pt x="19" y="0"/>
                    <a:pt x="13" y="0"/>
                    <a:pt x="8" y="2"/>
                  </a:cubicBezTo>
                  <a:cubicBezTo>
                    <a:pt x="7" y="0"/>
                    <a:pt x="7" y="0"/>
                    <a:pt x="5" y="0"/>
                  </a:cubicBezTo>
                  <a:cubicBezTo>
                    <a:pt x="5" y="0"/>
                    <a:pt x="5" y="0"/>
                    <a:pt x="5" y="0"/>
                  </a:cubicBezTo>
                  <a:cubicBezTo>
                    <a:pt x="4" y="0"/>
                    <a:pt x="3" y="0"/>
                    <a:pt x="3" y="0"/>
                  </a:cubicBezTo>
                  <a:cubicBezTo>
                    <a:pt x="1" y="0"/>
                    <a:pt x="0" y="1"/>
                    <a:pt x="0" y="2"/>
                  </a:cubicBezTo>
                  <a:cubicBezTo>
                    <a:pt x="0" y="12"/>
                    <a:pt x="0" y="21"/>
                    <a:pt x="0" y="31"/>
                  </a:cubicBezTo>
                  <a:cubicBezTo>
                    <a:pt x="0" y="44"/>
                    <a:pt x="0" y="57"/>
                    <a:pt x="0" y="70"/>
                  </a:cubicBezTo>
                  <a:cubicBezTo>
                    <a:pt x="0" y="72"/>
                    <a:pt x="1" y="73"/>
                    <a:pt x="2" y="73"/>
                  </a:cubicBezTo>
                  <a:cubicBezTo>
                    <a:pt x="3" y="73"/>
                    <a:pt x="4" y="73"/>
                    <a:pt x="4" y="73"/>
                  </a:cubicBezTo>
                  <a:cubicBezTo>
                    <a:pt x="5" y="73"/>
                    <a:pt x="5" y="73"/>
                    <a:pt x="6" y="73"/>
                  </a:cubicBezTo>
                  <a:cubicBezTo>
                    <a:pt x="7" y="73"/>
                    <a:pt x="7" y="72"/>
                    <a:pt x="8" y="71"/>
                  </a:cubicBezTo>
                  <a:cubicBezTo>
                    <a:pt x="9" y="67"/>
                    <a:pt x="12" y="65"/>
                    <a:pt x="16" y="64"/>
                  </a:cubicBezTo>
                  <a:cubicBezTo>
                    <a:pt x="17" y="64"/>
                    <a:pt x="19" y="63"/>
                    <a:pt x="20" y="63"/>
                  </a:cubicBezTo>
                  <a:cubicBezTo>
                    <a:pt x="22" y="63"/>
                    <a:pt x="24" y="64"/>
                    <a:pt x="26" y="64"/>
                  </a:cubicBezTo>
                  <a:cubicBezTo>
                    <a:pt x="32" y="65"/>
                    <a:pt x="37" y="67"/>
                    <a:pt x="42" y="69"/>
                  </a:cubicBezTo>
                  <a:cubicBezTo>
                    <a:pt x="50" y="72"/>
                    <a:pt x="57" y="75"/>
                    <a:pt x="65" y="76"/>
                  </a:cubicBezTo>
                  <a:cubicBezTo>
                    <a:pt x="68" y="77"/>
                    <a:pt x="71" y="77"/>
                    <a:pt x="74" y="77"/>
                  </a:cubicBezTo>
                  <a:cubicBezTo>
                    <a:pt x="79" y="77"/>
                    <a:pt x="83" y="76"/>
                    <a:pt x="88" y="75"/>
                  </a:cubicBezTo>
                  <a:cubicBezTo>
                    <a:pt x="91" y="74"/>
                    <a:pt x="95" y="72"/>
                    <a:pt x="98" y="69"/>
                  </a:cubicBezTo>
                  <a:cubicBezTo>
                    <a:pt x="98" y="69"/>
                    <a:pt x="99" y="68"/>
                    <a:pt x="99" y="67"/>
                  </a:cubicBezTo>
                  <a:cubicBezTo>
                    <a:pt x="99" y="47"/>
                    <a:pt x="99" y="28"/>
                    <a:pt x="99" y="8"/>
                  </a:cubicBezTo>
                  <a:cubicBezTo>
                    <a:pt x="99" y="8"/>
                    <a:pt x="99" y="7"/>
                    <a:pt x="99" y="7"/>
                  </a:cubicBezTo>
                  <a:cubicBezTo>
                    <a:pt x="98" y="7"/>
                    <a:pt x="98" y="7"/>
                    <a:pt x="98" y="7"/>
                  </a:cubicBezTo>
                  <a:cubicBezTo>
                    <a:pt x="91" y="11"/>
                    <a:pt x="84" y="12"/>
                    <a:pt x="77" y="12"/>
                  </a:cubicBezTo>
                  <a:cubicBezTo>
                    <a:pt x="76" y="12"/>
                    <a:pt x="76" y="12"/>
                    <a:pt x="76" y="12"/>
                  </a:cubicBezTo>
                  <a:cubicBezTo>
                    <a:pt x="71" y="12"/>
                    <a:pt x="67" y="11"/>
                    <a:pt x="62" y="9"/>
                  </a:cubicBezTo>
                  <a:cubicBezTo>
                    <a:pt x="56" y="7"/>
                    <a:pt x="49" y="5"/>
                    <a:pt x="42" y="3"/>
                  </a:cubicBezTo>
                  <a:cubicBezTo>
                    <a:pt x="38" y="2"/>
                    <a:pt x="34" y="0"/>
                    <a:pt x="30" y="0"/>
                  </a:cubicBezTo>
                  <a:cubicBezTo>
                    <a:pt x="28" y="0"/>
                    <a:pt x="26" y="0"/>
                    <a:pt x="25" y="0"/>
                  </a:cubicBezTo>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pPr lvl="0"/>
              <a:endParaRPr lang="en-US" sz="1800"/>
            </a:p>
          </p:txBody>
        </p:sp>
        <p:sp>
          <p:nvSpPr>
            <p:cNvPr id="30" name="Freeform 40"/>
            <p:cNvSpPr>
              <a:spLocks/>
            </p:cNvSpPr>
            <p:nvPr userDrawn="1"/>
          </p:nvSpPr>
          <p:spPr bwMode="auto">
            <a:xfrm>
              <a:off x="5688013" y="2668588"/>
              <a:ext cx="71438" cy="73025"/>
            </a:xfrm>
            <a:custGeom>
              <a:avLst/>
              <a:gdLst>
                <a:gd name="T0" fmla="*/ 23 w 45"/>
                <a:gd name="T1" fmla="*/ 0 h 46"/>
                <a:gd name="T2" fmla="*/ 18 w 45"/>
                <a:gd name="T3" fmla="*/ 18 h 46"/>
                <a:gd name="T4" fmla="*/ 0 w 45"/>
                <a:gd name="T5" fmla="*/ 18 h 46"/>
                <a:gd name="T6" fmla="*/ 14 w 45"/>
                <a:gd name="T7" fmla="*/ 28 h 46"/>
                <a:gd name="T8" fmla="*/ 9 w 45"/>
                <a:gd name="T9" fmla="*/ 46 h 46"/>
                <a:gd name="T10" fmla="*/ 23 w 45"/>
                <a:gd name="T11" fmla="*/ 36 h 46"/>
                <a:gd name="T12" fmla="*/ 38 w 45"/>
                <a:gd name="T13" fmla="*/ 46 h 46"/>
                <a:gd name="T14" fmla="*/ 32 w 45"/>
                <a:gd name="T15" fmla="*/ 28 h 46"/>
                <a:gd name="T16" fmla="*/ 45 w 45"/>
                <a:gd name="T17" fmla="*/ 18 h 46"/>
                <a:gd name="T18" fmla="*/ 29 w 45"/>
                <a:gd name="T19" fmla="*/ 18 h 46"/>
                <a:gd name="T20" fmla="*/ 23 w 45"/>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6">
                  <a:moveTo>
                    <a:pt x="23" y="0"/>
                  </a:moveTo>
                  <a:lnTo>
                    <a:pt x="18" y="18"/>
                  </a:lnTo>
                  <a:lnTo>
                    <a:pt x="0" y="18"/>
                  </a:lnTo>
                  <a:lnTo>
                    <a:pt x="14" y="28"/>
                  </a:lnTo>
                  <a:lnTo>
                    <a:pt x="9" y="46"/>
                  </a:lnTo>
                  <a:lnTo>
                    <a:pt x="23" y="36"/>
                  </a:lnTo>
                  <a:lnTo>
                    <a:pt x="38" y="46"/>
                  </a:lnTo>
                  <a:lnTo>
                    <a:pt x="32" y="28"/>
                  </a:lnTo>
                  <a:lnTo>
                    <a:pt x="45" y="18"/>
                  </a:lnTo>
                  <a:lnTo>
                    <a:pt x="29" y="18"/>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41"/>
            <p:cNvSpPr>
              <a:spLocks/>
            </p:cNvSpPr>
            <p:nvPr userDrawn="1"/>
          </p:nvSpPr>
          <p:spPr bwMode="auto">
            <a:xfrm>
              <a:off x="5688013" y="2668588"/>
              <a:ext cx="71438" cy="73025"/>
            </a:xfrm>
            <a:custGeom>
              <a:avLst/>
              <a:gdLst>
                <a:gd name="T0" fmla="*/ 23 w 45"/>
                <a:gd name="T1" fmla="*/ 0 h 46"/>
                <a:gd name="T2" fmla="*/ 18 w 45"/>
                <a:gd name="T3" fmla="*/ 18 h 46"/>
                <a:gd name="T4" fmla="*/ 0 w 45"/>
                <a:gd name="T5" fmla="*/ 18 h 46"/>
                <a:gd name="T6" fmla="*/ 14 w 45"/>
                <a:gd name="T7" fmla="*/ 28 h 46"/>
                <a:gd name="T8" fmla="*/ 9 w 45"/>
                <a:gd name="T9" fmla="*/ 46 h 46"/>
                <a:gd name="T10" fmla="*/ 23 w 45"/>
                <a:gd name="T11" fmla="*/ 36 h 46"/>
                <a:gd name="T12" fmla="*/ 38 w 45"/>
                <a:gd name="T13" fmla="*/ 46 h 46"/>
                <a:gd name="T14" fmla="*/ 32 w 45"/>
                <a:gd name="T15" fmla="*/ 28 h 46"/>
                <a:gd name="T16" fmla="*/ 45 w 45"/>
                <a:gd name="T17" fmla="*/ 18 h 46"/>
                <a:gd name="T18" fmla="*/ 29 w 45"/>
                <a:gd name="T19" fmla="*/ 18 h 46"/>
                <a:gd name="T20" fmla="*/ 23 w 45"/>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6">
                  <a:moveTo>
                    <a:pt x="23" y="0"/>
                  </a:moveTo>
                  <a:lnTo>
                    <a:pt x="18" y="18"/>
                  </a:lnTo>
                  <a:lnTo>
                    <a:pt x="0" y="18"/>
                  </a:lnTo>
                  <a:lnTo>
                    <a:pt x="14" y="28"/>
                  </a:lnTo>
                  <a:lnTo>
                    <a:pt x="9" y="46"/>
                  </a:lnTo>
                  <a:lnTo>
                    <a:pt x="23" y="36"/>
                  </a:lnTo>
                  <a:lnTo>
                    <a:pt x="38" y="46"/>
                  </a:lnTo>
                  <a:lnTo>
                    <a:pt x="32" y="28"/>
                  </a:lnTo>
                  <a:lnTo>
                    <a:pt x="45" y="18"/>
                  </a:lnTo>
                  <a:lnTo>
                    <a:pt x="29" y="18"/>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42"/>
            <p:cNvSpPr>
              <a:spLocks/>
            </p:cNvSpPr>
            <p:nvPr userDrawn="1"/>
          </p:nvSpPr>
          <p:spPr bwMode="auto">
            <a:xfrm>
              <a:off x="5603875" y="2787650"/>
              <a:ext cx="12700" cy="147638"/>
            </a:xfrm>
            <a:custGeom>
              <a:avLst/>
              <a:gdLst>
                <a:gd name="T0" fmla="*/ 0 w 5"/>
                <a:gd name="T1" fmla="*/ 0 h 62"/>
                <a:gd name="T2" fmla="*/ 5 w 5"/>
                <a:gd name="T3" fmla="*/ 0 h 62"/>
                <a:gd name="T4" fmla="*/ 5 w 5"/>
                <a:gd name="T5" fmla="*/ 2 h 62"/>
                <a:gd name="T6" fmla="*/ 5 w 5"/>
                <a:gd name="T7" fmla="*/ 60 h 62"/>
                <a:gd name="T8" fmla="*/ 3 w 5"/>
                <a:gd name="T9" fmla="*/ 62 h 62"/>
                <a:gd name="T10" fmla="*/ 0 w 5"/>
                <a:gd name="T11" fmla="*/ 59 h 62"/>
                <a:gd name="T12" fmla="*/ 0 w 5"/>
                <a:gd name="T13" fmla="*/ 2 h 62"/>
                <a:gd name="T14" fmla="*/ 0 w 5"/>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2">
                  <a:moveTo>
                    <a:pt x="0" y="0"/>
                  </a:moveTo>
                  <a:cubicBezTo>
                    <a:pt x="2" y="0"/>
                    <a:pt x="4" y="0"/>
                    <a:pt x="5" y="0"/>
                  </a:cubicBezTo>
                  <a:cubicBezTo>
                    <a:pt x="5" y="1"/>
                    <a:pt x="5" y="1"/>
                    <a:pt x="5" y="2"/>
                  </a:cubicBezTo>
                  <a:cubicBezTo>
                    <a:pt x="5" y="21"/>
                    <a:pt x="5" y="40"/>
                    <a:pt x="5" y="60"/>
                  </a:cubicBezTo>
                  <a:cubicBezTo>
                    <a:pt x="5" y="62"/>
                    <a:pt x="5" y="62"/>
                    <a:pt x="3" y="62"/>
                  </a:cubicBezTo>
                  <a:cubicBezTo>
                    <a:pt x="0" y="62"/>
                    <a:pt x="0" y="62"/>
                    <a:pt x="0" y="59"/>
                  </a:cubicBezTo>
                  <a:cubicBezTo>
                    <a:pt x="0" y="40"/>
                    <a:pt x="0" y="21"/>
                    <a:pt x="0" y="2"/>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43"/>
            <p:cNvSpPr>
              <a:spLocks/>
            </p:cNvSpPr>
            <p:nvPr userDrawn="1"/>
          </p:nvSpPr>
          <p:spPr bwMode="auto">
            <a:xfrm>
              <a:off x="5603875" y="2593975"/>
              <a:ext cx="14288" cy="17463"/>
            </a:xfrm>
            <a:custGeom>
              <a:avLst/>
              <a:gdLst>
                <a:gd name="T0" fmla="*/ 5 w 6"/>
                <a:gd name="T1" fmla="*/ 7 h 7"/>
                <a:gd name="T2" fmla="*/ 0 w 6"/>
                <a:gd name="T3" fmla="*/ 7 h 7"/>
                <a:gd name="T4" fmla="*/ 0 w 6"/>
                <a:gd name="T5" fmla="*/ 1 h 7"/>
                <a:gd name="T6" fmla="*/ 1 w 6"/>
                <a:gd name="T7" fmla="*/ 0 h 7"/>
                <a:gd name="T8" fmla="*/ 2 w 6"/>
                <a:gd name="T9" fmla="*/ 0 h 7"/>
                <a:gd name="T10" fmla="*/ 5 w 6"/>
                <a:gd name="T11" fmla="*/ 4 h 7"/>
                <a:gd name="T12" fmla="*/ 5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5" y="7"/>
                  </a:moveTo>
                  <a:cubicBezTo>
                    <a:pt x="4" y="7"/>
                    <a:pt x="2" y="7"/>
                    <a:pt x="0" y="7"/>
                  </a:cubicBezTo>
                  <a:cubicBezTo>
                    <a:pt x="0" y="5"/>
                    <a:pt x="0" y="3"/>
                    <a:pt x="0" y="1"/>
                  </a:cubicBezTo>
                  <a:cubicBezTo>
                    <a:pt x="0" y="1"/>
                    <a:pt x="1" y="1"/>
                    <a:pt x="1" y="0"/>
                  </a:cubicBezTo>
                  <a:cubicBezTo>
                    <a:pt x="2" y="0"/>
                    <a:pt x="2" y="0"/>
                    <a:pt x="2" y="0"/>
                  </a:cubicBezTo>
                  <a:cubicBezTo>
                    <a:pt x="6" y="0"/>
                    <a:pt x="5" y="0"/>
                    <a:pt x="5" y="4"/>
                  </a:cubicBezTo>
                  <a:cubicBezTo>
                    <a:pt x="5" y="5"/>
                    <a:pt x="5" y="6"/>
                    <a:pt x="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 name="Title 2"/>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Slide Number Placeholder 3"/>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369058197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ly What You Know">
    <p:spTree>
      <p:nvGrpSpPr>
        <p:cNvPr id="1" name=""/>
        <p:cNvGrpSpPr/>
        <p:nvPr/>
      </p:nvGrpSpPr>
      <p:grpSpPr>
        <a:xfrm>
          <a:off x="0" y="0"/>
          <a:ext cx="0" cy="0"/>
          <a:chOff x="0" y="0"/>
          <a:chExt cx="0" cy="0"/>
        </a:xfrm>
      </p:grpSpPr>
      <p:sp>
        <p:nvSpPr>
          <p:cNvPr id="8"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userDrawn="1"/>
        </p:nvGrpSpPr>
        <p:grpSpPr>
          <a:xfrm>
            <a:off x="183404" y="135240"/>
            <a:ext cx="351574" cy="469614"/>
            <a:chOff x="5497513" y="3557588"/>
            <a:chExt cx="382587" cy="511175"/>
          </a:xfrm>
        </p:grpSpPr>
        <p:sp>
          <p:nvSpPr>
            <p:cNvPr id="14" name="Freeform 5"/>
            <p:cNvSpPr>
              <a:spLocks/>
            </p:cNvSpPr>
            <p:nvPr userDrawn="1"/>
          </p:nvSpPr>
          <p:spPr bwMode="auto">
            <a:xfrm>
              <a:off x="5622925" y="4005263"/>
              <a:ext cx="130175" cy="63500"/>
            </a:xfrm>
            <a:custGeom>
              <a:avLst/>
              <a:gdLst>
                <a:gd name="T0" fmla="*/ 23 w 54"/>
                <a:gd name="T1" fmla="*/ 27 h 27"/>
                <a:gd name="T2" fmla="*/ 13 w 54"/>
                <a:gd name="T3" fmla="*/ 21 h 27"/>
                <a:gd name="T4" fmla="*/ 8 w 54"/>
                <a:gd name="T5" fmla="*/ 15 h 27"/>
                <a:gd name="T6" fmla="*/ 6 w 54"/>
                <a:gd name="T7" fmla="*/ 13 h 27"/>
                <a:gd name="T8" fmla="*/ 0 w 54"/>
                <a:gd name="T9" fmla="*/ 6 h 27"/>
                <a:gd name="T10" fmla="*/ 7 w 54"/>
                <a:gd name="T11" fmla="*/ 0 h 27"/>
                <a:gd name="T12" fmla="*/ 47 w 54"/>
                <a:gd name="T13" fmla="*/ 0 h 27"/>
                <a:gd name="T14" fmla="*/ 54 w 54"/>
                <a:gd name="T15" fmla="*/ 6 h 27"/>
                <a:gd name="T16" fmla="*/ 47 w 54"/>
                <a:gd name="T17" fmla="*/ 13 h 27"/>
                <a:gd name="T18" fmla="*/ 45 w 54"/>
                <a:gd name="T19" fmla="*/ 14 h 27"/>
                <a:gd name="T20" fmla="*/ 31 w 54"/>
                <a:gd name="T21" fmla="*/ 26 h 27"/>
                <a:gd name="T22" fmla="*/ 31 w 54"/>
                <a:gd name="T23" fmla="*/ 27 h 27"/>
                <a:gd name="T24" fmla="*/ 23 w 54"/>
                <a:gd name="T25"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27">
                  <a:moveTo>
                    <a:pt x="23" y="27"/>
                  </a:moveTo>
                  <a:cubicBezTo>
                    <a:pt x="19" y="25"/>
                    <a:pt x="15" y="24"/>
                    <a:pt x="13" y="21"/>
                  </a:cubicBezTo>
                  <a:cubicBezTo>
                    <a:pt x="11" y="19"/>
                    <a:pt x="10" y="17"/>
                    <a:pt x="8" y="15"/>
                  </a:cubicBezTo>
                  <a:cubicBezTo>
                    <a:pt x="8" y="14"/>
                    <a:pt x="8" y="13"/>
                    <a:pt x="6" y="13"/>
                  </a:cubicBezTo>
                  <a:cubicBezTo>
                    <a:pt x="2" y="13"/>
                    <a:pt x="0" y="10"/>
                    <a:pt x="0" y="6"/>
                  </a:cubicBezTo>
                  <a:cubicBezTo>
                    <a:pt x="0" y="3"/>
                    <a:pt x="3" y="0"/>
                    <a:pt x="7" y="0"/>
                  </a:cubicBezTo>
                  <a:cubicBezTo>
                    <a:pt x="20" y="0"/>
                    <a:pt x="33" y="0"/>
                    <a:pt x="47" y="0"/>
                  </a:cubicBezTo>
                  <a:cubicBezTo>
                    <a:pt x="51" y="0"/>
                    <a:pt x="53" y="3"/>
                    <a:pt x="54" y="6"/>
                  </a:cubicBezTo>
                  <a:cubicBezTo>
                    <a:pt x="54" y="10"/>
                    <a:pt x="51" y="13"/>
                    <a:pt x="47" y="13"/>
                  </a:cubicBezTo>
                  <a:cubicBezTo>
                    <a:pt x="47" y="13"/>
                    <a:pt x="46" y="14"/>
                    <a:pt x="45" y="14"/>
                  </a:cubicBezTo>
                  <a:cubicBezTo>
                    <a:pt x="42" y="21"/>
                    <a:pt x="38" y="25"/>
                    <a:pt x="31" y="26"/>
                  </a:cubicBezTo>
                  <a:cubicBezTo>
                    <a:pt x="31" y="27"/>
                    <a:pt x="31" y="27"/>
                    <a:pt x="31" y="27"/>
                  </a:cubicBezTo>
                  <a:cubicBezTo>
                    <a:pt x="28" y="27"/>
                    <a:pt x="26" y="27"/>
                    <a:pt x="2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6"/>
            <p:cNvSpPr>
              <a:spLocks/>
            </p:cNvSpPr>
            <p:nvPr userDrawn="1"/>
          </p:nvSpPr>
          <p:spPr bwMode="auto">
            <a:xfrm>
              <a:off x="5672138" y="3557588"/>
              <a:ext cx="30163" cy="33338"/>
            </a:xfrm>
            <a:custGeom>
              <a:avLst/>
              <a:gdLst>
                <a:gd name="T0" fmla="*/ 13 w 13"/>
                <a:gd name="T1" fmla="*/ 0 h 14"/>
                <a:gd name="T2" fmla="*/ 13 w 13"/>
                <a:gd name="T3" fmla="*/ 14 h 14"/>
                <a:gd name="T4" fmla="*/ 0 w 13"/>
                <a:gd name="T5" fmla="*/ 14 h 14"/>
                <a:gd name="T6" fmla="*/ 0 w 13"/>
                <a:gd name="T7" fmla="*/ 0 h 14"/>
                <a:gd name="T8" fmla="*/ 13 w 13"/>
                <a:gd name="T9" fmla="*/ 0 h 14"/>
              </a:gdLst>
              <a:ahLst/>
              <a:cxnLst>
                <a:cxn ang="0">
                  <a:pos x="T0" y="T1"/>
                </a:cxn>
                <a:cxn ang="0">
                  <a:pos x="T2" y="T3"/>
                </a:cxn>
                <a:cxn ang="0">
                  <a:pos x="T4" y="T5"/>
                </a:cxn>
                <a:cxn ang="0">
                  <a:pos x="T6" y="T7"/>
                </a:cxn>
                <a:cxn ang="0">
                  <a:pos x="T8" y="T9"/>
                </a:cxn>
              </a:cxnLst>
              <a:rect l="0" t="0" r="r" b="b"/>
              <a:pathLst>
                <a:path w="13" h="14">
                  <a:moveTo>
                    <a:pt x="13" y="0"/>
                  </a:moveTo>
                  <a:cubicBezTo>
                    <a:pt x="13" y="5"/>
                    <a:pt x="13" y="10"/>
                    <a:pt x="13" y="14"/>
                  </a:cubicBezTo>
                  <a:cubicBezTo>
                    <a:pt x="9" y="14"/>
                    <a:pt x="5" y="14"/>
                    <a:pt x="0" y="14"/>
                  </a:cubicBezTo>
                  <a:cubicBezTo>
                    <a:pt x="0" y="10"/>
                    <a:pt x="0" y="5"/>
                    <a:pt x="0" y="0"/>
                  </a:cubicBezTo>
                  <a:cubicBezTo>
                    <a:pt x="5" y="0"/>
                    <a:pt x="9"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7"/>
            <p:cNvSpPr>
              <a:spLocks noEditPoints="1"/>
            </p:cNvSpPr>
            <p:nvPr userDrawn="1"/>
          </p:nvSpPr>
          <p:spPr bwMode="auto">
            <a:xfrm>
              <a:off x="5541963" y="3609975"/>
              <a:ext cx="277813" cy="330200"/>
            </a:xfrm>
            <a:custGeom>
              <a:avLst/>
              <a:gdLst>
                <a:gd name="T0" fmla="*/ 88 w 116"/>
                <a:gd name="T1" fmla="*/ 139 h 139"/>
                <a:gd name="T2" fmla="*/ 34 w 116"/>
                <a:gd name="T3" fmla="*/ 139 h 139"/>
                <a:gd name="T4" fmla="*/ 22 w 116"/>
                <a:gd name="T5" fmla="*/ 102 h 139"/>
                <a:gd name="T6" fmla="*/ 10 w 116"/>
                <a:gd name="T7" fmla="*/ 74 h 139"/>
                <a:gd name="T8" fmla="*/ 50 w 116"/>
                <a:gd name="T9" fmla="*/ 6 h 139"/>
                <a:gd name="T10" fmla="*/ 114 w 116"/>
                <a:gd name="T11" fmla="*/ 49 h 139"/>
                <a:gd name="T12" fmla="*/ 109 w 116"/>
                <a:gd name="T13" fmla="*/ 83 h 139"/>
                <a:gd name="T14" fmla="*/ 95 w 116"/>
                <a:gd name="T15" fmla="*/ 112 h 139"/>
                <a:gd name="T16" fmla="*/ 88 w 116"/>
                <a:gd name="T17" fmla="*/ 139 h 139"/>
                <a:gd name="T18" fmla="*/ 46 w 116"/>
                <a:gd name="T19" fmla="*/ 126 h 139"/>
                <a:gd name="T20" fmla="*/ 74 w 116"/>
                <a:gd name="T21" fmla="*/ 126 h 139"/>
                <a:gd name="T22" fmla="*/ 76 w 116"/>
                <a:gd name="T23" fmla="*/ 124 h 139"/>
                <a:gd name="T24" fmla="*/ 84 w 116"/>
                <a:gd name="T25" fmla="*/ 102 h 139"/>
                <a:gd name="T26" fmla="*/ 97 w 116"/>
                <a:gd name="T27" fmla="*/ 75 h 139"/>
                <a:gd name="T28" fmla="*/ 100 w 116"/>
                <a:gd name="T29" fmla="*/ 53 h 139"/>
                <a:gd name="T30" fmla="*/ 55 w 116"/>
                <a:gd name="T31" fmla="*/ 19 h 139"/>
                <a:gd name="T32" fmla="*/ 22 w 116"/>
                <a:gd name="T33" fmla="*/ 69 h 139"/>
                <a:gd name="T34" fmla="*/ 34 w 116"/>
                <a:gd name="T35" fmla="*/ 96 h 139"/>
                <a:gd name="T36" fmla="*/ 46 w 116"/>
                <a:gd name="T37"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39">
                  <a:moveTo>
                    <a:pt x="88" y="139"/>
                  </a:moveTo>
                  <a:cubicBezTo>
                    <a:pt x="70" y="139"/>
                    <a:pt x="52" y="139"/>
                    <a:pt x="34" y="139"/>
                  </a:cubicBezTo>
                  <a:cubicBezTo>
                    <a:pt x="34" y="126"/>
                    <a:pt x="28" y="114"/>
                    <a:pt x="22" y="102"/>
                  </a:cubicBezTo>
                  <a:cubicBezTo>
                    <a:pt x="17" y="93"/>
                    <a:pt x="13" y="84"/>
                    <a:pt x="10" y="74"/>
                  </a:cubicBezTo>
                  <a:cubicBezTo>
                    <a:pt x="0" y="45"/>
                    <a:pt x="18" y="13"/>
                    <a:pt x="50" y="6"/>
                  </a:cubicBezTo>
                  <a:cubicBezTo>
                    <a:pt x="81" y="0"/>
                    <a:pt x="108" y="21"/>
                    <a:pt x="114" y="49"/>
                  </a:cubicBezTo>
                  <a:cubicBezTo>
                    <a:pt x="116" y="61"/>
                    <a:pt x="113" y="72"/>
                    <a:pt x="109" y="83"/>
                  </a:cubicBezTo>
                  <a:cubicBezTo>
                    <a:pt x="104" y="93"/>
                    <a:pt x="99" y="103"/>
                    <a:pt x="95" y="112"/>
                  </a:cubicBezTo>
                  <a:cubicBezTo>
                    <a:pt x="91" y="121"/>
                    <a:pt x="88" y="130"/>
                    <a:pt x="88" y="139"/>
                  </a:cubicBezTo>
                  <a:moveTo>
                    <a:pt x="46" y="126"/>
                  </a:moveTo>
                  <a:cubicBezTo>
                    <a:pt x="56" y="126"/>
                    <a:pt x="65" y="126"/>
                    <a:pt x="74" y="126"/>
                  </a:cubicBezTo>
                  <a:cubicBezTo>
                    <a:pt x="75" y="126"/>
                    <a:pt x="76" y="125"/>
                    <a:pt x="76" y="124"/>
                  </a:cubicBezTo>
                  <a:cubicBezTo>
                    <a:pt x="78" y="117"/>
                    <a:pt x="81" y="109"/>
                    <a:pt x="84" y="102"/>
                  </a:cubicBezTo>
                  <a:cubicBezTo>
                    <a:pt x="89" y="93"/>
                    <a:pt x="93" y="84"/>
                    <a:pt x="97" y="75"/>
                  </a:cubicBezTo>
                  <a:cubicBezTo>
                    <a:pt x="100" y="68"/>
                    <a:pt x="102" y="61"/>
                    <a:pt x="100" y="53"/>
                  </a:cubicBezTo>
                  <a:cubicBezTo>
                    <a:pt x="97" y="31"/>
                    <a:pt x="77" y="16"/>
                    <a:pt x="55" y="19"/>
                  </a:cubicBezTo>
                  <a:cubicBezTo>
                    <a:pt x="31" y="22"/>
                    <a:pt x="16" y="46"/>
                    <a:pt x="22" y="69"/>
                  </a:cubicBezTo>
                  <a:cubicBezTo>
                    <a:pt x="25" y="79"/>
                    <a:pt x="30" y="87"/>
                    <a:pt x="34" y="96"/>
                  </a:cubicBezTo>
                  <a:cubicBezTo>
                    <a:pt x="39" y="106"/>
                    <a:pt x="43" y="115"/>
                    <a:pt x="46" y="1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8"/>
            <p:cNvSpPr>
              <a:spLocks/>
            </p:cNvSpPr>
            <p:nvPr userDrawn="1"/>
          </p:nvSpPr>
          <p:spPr bwMode="auto">
            <a:xfrm>
              <a:off x="5622925" y="3957638"/>
              <a:ext cx="130175" cy="30163"/>
            </a:xfrm>
            <a:custGeom>
              <a:avLst/>
              <a:gdLst>
                <a:gd name="T0" fmla="*/ 27 w 54"/>
                <a:gd name="T1" fmla="*/ 13 h 13"/>
                <a:gd name="T2" fmla="*/ 7 w 54"/>
                <a:gd name="T3" fmla="*/ 13 h 13"/>
                <a:gd name="T4" fmla="*/ 0 w 54"/>
                <a:gd name="T5" fmla="*/ 6 h 13"/>
                <a:gd name="T6" fmla="*/ 7 w 54"/>
                <a:gd name="T7" fmla="*/ 0 h 13"/>
                <a:gd name="T8" fmla="*/ 47 w 54"/>
                <a:gd name="T9" fmla="*/ 0 h 13"/>
                <a:gd name="T10" fmla="*/ 54 w 54"/>
                <a:gd name="T11" fmla="*/ 6 h 13"/>
                <a:gd name="T12" fmla="*/ 47 w 54"/>
                <a:gd name="T13" fmla="*/ 13 h 13"/>
                <a:gd name="T14" fmla="*/ 27 w 5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3">
                  <a:moveTo>
                    <a:pt x="27" y="13"/>
                  </a:moveTo>
                  <a:cubicBezTo>
                    <a:pt x="20" y="13"/>
                    <a:pt x="13" y="13"/>
                    <a:pt x="7" y="13"/>
                  </a:cubicBezTo>
                  <a:cubicBezTo>
                    <a:pt x="3" y="13"/>
                    <a:pt x="0" y="11"/>
                    <a:pt x="0" y="6"/>
                  </a:cubicBezTo>
                  <a:cubicBezTo>
                    <a:pt x="0" y="2"/>
                    <a:pt x="3" y="0"/>
                    <a:pt x="7" y="0"/>
                  </a:cubicBezTo>
                  <a:cubicBezTo>
                    <a:pt x="20" y="0"/>
                    <a:pt x="33" y="0"/>
                    <a:pt x="47" y="0"/>
                  </a:cubicBezTo>
                  <a:cubicBezTo>
                    <a:pt x="51" y="0"/>
                    <a:pt x="54" y="2"/>
                    <a:pt x="54" y="6"/>
                  </a:cubicBezTo>
                  <a:cubicBezTo>
                    <a:pt x="54" y="11"/>
                    <a:pt x="51" y="13"/>
                    <a:pt x="47" y="13"/>
                  </a:cubicBezTo>
                  <a:cubicBezTo>
                    <a:pt x="40" y="13"/>
                    <a:pt x="33" y="13"/>
                    <a:pt x="2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9"/>
            <p:cNvSpPr>
              <a:spLocks/>
            </p:cNvSpPr>
            <p:nvPr userDrawn="1"/>
          </p:nvSpPr>
          <p:spPr bwMode="auto">
            <a:xfrm>
              <a:off x="5578475" y="3576638"/>
              <a:ext cx="42863" cy="44450"/>
            </a:xfrm>
            <a:custGeom>
              <a:avLst/>
              <a:gdLst>
                <a:gd name="T0" fmla="*/ 7 w 18"/>
                <a:gd name="T1" fmla="*/ 19 h 19"/>
                <a:gd name="T2" fmla="*/ 0 w 18"/>
                <a:gd name="T3" fmla="*/ 7 h 19"/>
                <a:gd name="T4" fmla="*/ 11 w 18"/>
                <a:gd name="T5" fmla="*/ 0 h 19"/>
                <a:gd name="T6" fmla="*/ 18 w 18"/>
                <a:gd name="T7" fmla="*/ 12 h 19"/>
                <a:gd name="T8" fmla="*/ 7 w 18"/>
                <a:gd name="T9" fmla="*/ 19 h 19"/>
              </a:gdLst>
              <a:ahLst/>
              <a:cxnLst>
                <a:cxn ang="0">
                  <a:pos x="T0" y="T1"/>
                </a:cxn>
                <a:cxn ang="0">
                  <a:pos x="T2" y="T3"/>
                </a:cxn>
                <a:cxn ang="0">
                  <a:pos x="T4" y="T5"/>
                </a:cxn>
                <a:cxn ang="0">
                  <a:pos x="T6" y="T7"/>
                </a:cxn>
                <a:cxn ang="0">
                  <a:pos x="T8" y="T9"/>
                </a:cxn>
              </a:cxnLst>
              <a:rect l="0" t="0" r="r" b="b"/>
              <a:pathLst>
                <a:path w="18" h="19">
                  <a:moveTo>
                    <a:pt x="7" y="19"/>
                  </a:moveTo>
                  <a:cubicBezTo>
                    <a:pt x="4" y="15"/>
                    <a:pt x="2" y="11"/>
                    <a:pt x="0" y="7"/>
                  </a:cubicBezTo>
                  <a:cubicBezTo>
                    <a:pt x="4" y="4"/>
                    <a:pt x="7" y="2"/>
                    <a:pt x="11" y="0"/>
                  </a:cubicBezTo>
                  <a:cubicBezTo>
                    <a:pt x="14" y="4"/>
                    <a:pt x="16" y="8"/>
                    <a:pt x="18" y="12"/>
                  </a:cubicBezTo>
                  <a:cubicBezTo>
                    <a:pt x="14" y="14"/>
                    <a:pt x="11" y="16"/>
                    <a:pt x="7"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0"/>
            <p:cNvSpPr>
              <a:spLocks/>
            </p:cNvSpPr>
            <p:nvPr userDrawn="1"/>
          </p:nvSpPr>
          <p:spPr bwMode="auto">
            <a:xfrm>
              <a:off x="5513388" y="3640138"/>
              <a:ext cx="46038" cy="42863"/>
            </a:xfrm>
            <a:custGeom>
              <a:avLst/>
              <a:gdLst>
                <a:gd name="T0" fmla="*/ 0 w 19"/>
                <a:gd name="T1" fmla="*/ 11 h 18"/>
                <a:gd name="T2" fmla="*/ 6 w 19"/>
                <a:gd name="T3" fmla="*/ 0 h 18"/>
                <a:gd name="T4" fmla="*/ 19 w 19"/>
                <a:gd name="T5" fmla="*/ 7 h 18"/>
                <a:gd name="T6" fmla="*/ 12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cubicBezTo>
                    <a:pt x="2" y="7"/>
                    <a:pt x="4" y="4"/>
                    <a:pt x="6" y="0"/>
                  </a:cubicBezTo>
                  <a:cubicBezTo>
                    <a:pt x="11" y="2"/>
                    <a:pt x="15" y="4"/>
                    <a:pt x="19" y="7"/>
                  </a:cubicBezTo>
                  <a:cubicBezTo>
                    <a:pt x="16" y="11"/>
                    <a:pt x="14" y="14"/>
                    <a:pt x="12" y="18"/>
                  </a:cubicBezTo>
                  <a:cubicBezTo>
                    <a:pt x="8" y="16"/>
                    <a:pt x="4" y="14"/>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1"/>
            <p:cNvSpPr>
              <a:spLocks/>
            </p:cNvSpPr>
            <p:nvPr userDrawn="1"/>
          </p:nvSpPr>
          <p:spPr bwMode="auto">
            <a:xfrm>
              <a:off x="5816600" y="3640138"/>
              <a:ext cx="46038" cy="42863"/>
            </a:xfrm>
            <a:custGeom>
              <a:avLst/>
              <a:gdLst>
                <a:gd name="T0" fmla="*/ 12 w 19"/>
                <a:gd name="T1" fmla="*/ 0 h 18"/>
                <a:gd name="T2" fmla="*/ 19 w 19"/>
                <a:gd name="T3" fmla="*/ 11 h 18"/>
                <a:gd name="T4" fmla="*/ 7 w 19"/>
                <a:gd name="T5" fmla="*/ 18 h 18"/>
                <a:gd name="T6" fmla="*/ 0 w 19"/>
                <a:gd name="T7" fmla="*/ 7 h 18"/>
                <a:gd name="T8" fmla="*/ 12 w 19"/>
                <a:gd name="T9" fmla="*/ 0 h 18"/>
              </a:gdLst>
              <a:ahLst/>
              <a:cxnLst>
                <a:cxn ang="0">
                  <a:pos x="T0" y="T1"/>
                </a:cxn>
                <a:cxn ang="0">
                  <a:pos x="T2" y="T3"/>
                </a:cxn>
                <a:cxn ang="0">
                  <a:pos x="T4" y="T5"/>
                </a:cxn>
                <a:cxn ang="0">
                  <a:pos x="T6" y="T7"/>
                </a:cxn>
                <a:cxn ang="0">
                  <a:pos x="T8" y="T9"/>
                </a:cxn>
              </a:cxnLst>
              <a:rect l="0" t="0" r="r" b="b"/>
              <a:pathLst>
                <a:path w="19" h="18">
                  <a:moveTo>
                    <a:pt x="12" y="0"/>
                  </a:moveTo>
                  <a:cubicBezTo>
                    <a:pt x="14" y="4"/>
                    <a:pt x="17" y="7"/>
                    <a:pt x="19" y="11"/>
                  </a:cubicBezTo>
                  <a:cubicBezTo>
                    <a:pt x="15" y="14"/>
                    <a:pt x="11" y="16"/>
                    <a:pt x="7" y="18"/>
                  </a:cubicBezTo>
                  <a:cubicBezTo>
                    <a:pt x="5" y="14"/>
                    <a:pt x="2" y="11"/>
                    <a:pt x="0" y="7"/>
                  </a:cubicBezTo>
                  <a:cubicBezTo>
                    <a:pt x="4" y="4"/>
                    <a:pt x="8" y="2"/>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12"/>
            <p:cNvSpPr>
              <a:spLocks/>
            </p:cNvSpPr>
            <p:nvPr userDrawn="1"/>
          </p:nvSpPr>
          <p:spPr bwMode="auto">
            <a:xfrm>
              <a:off x="5753100" y="3576638"/>
              <a:ext cx="44450" cy="44450"/>
            </a:xfrm>
            <a:custGeom>
              <a:avLst/>
              <a:gdLst>
                <a:gd name="T0" fmla="*/ 12 w 19"/>
                <a:gd name="T1" fmla="*/ 19 h 19"/>
                <a:gd name="T2" fmla="*/ 0 w 19"/>
                <a:gd name="T3" fmla="*/ 12 h 19"/>
                <a:gd name="T4" fmla="*/ 7 w 19"/>
                <a:gd name="T5" fmla="*/ 0 h 19"/>
                <a:gd name="T6" fmla="*/ 19 w 19"/>
                <a:gd name="T7" fmla="*/ 7 h 19"/>
                <a:gd name="T8" fmla="*/ 12 w 19"/>
                <a:gd name="T9" fmla="*/ 19 h 19"/>
              </a:gdLst>
              <a:ahLst/>
              <a:cxnLst>
                <a:cxn ang="0">
                  <a:pos x="T0" y="T1"/>
                </a:cxn>
                <a:cxn ang="0">
                  <a:pos x="T2" y="T3"/>
                </a:cxn>
                <a:cxn ang="0">
                  <a:pos x="T4" y="T5"/>
                </a:cxn>
                <a:cxn ang="0">
                  <a:pos x="T6" y="T7"/>
                </a:cxn>
                <a:cxn ang="0">
                  <a:pos x="T8" y="T9"/>
                </a:cxn>
              </a:cxnLst>
              <a:rect l="0" t="0" r="r" b="b"/>
              <a:pathLst>
                <a:path w="19" h="19">
                  <a:moveTo>
                    <a:pt x="12" y="19"/>
                  </a:moveTo>
                  <a:cubicBezTo>
                    <a:pt x="8" y="16"/>
                    <a:pt x="4" y="14"/>
                    <a:pt x="0" y="12"/>
                  </a:cubicBezTo>
                  <a:cubicBezTo>
                    <a:pt x="2" y="8"/>
                    <a:pt x="5" y="4"/>
                    <a:pt x="7" y="0"/>
                  </a:cubicBezTo>
                  <a:cubicBezTo>
                    <a:pt x="11" y="2"/>
                    <a:pt x="15" y="4"/>
                    <a:pt x="19" y="7"/>
                  </a:cubicBezTo>
                  <a:cubicBezTo>
                    <a:pt x="17" y="11"/>
                    <a:pt x="14" y="15"/>
                    <a:pt x="12"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13"/>
            <p:cNvSpPr>
              <a:spLocks/>
            </p:cNvSpPr>
            <p:nvPr userDrawn="1"/>
          </p:nvSpPr>
          <p:spPr bwMode="auto">
            <a:xfrm>
              <a:off x="5819775" y="3814763"/>
              <a:ext cx="42863" cy="44450"/>
            </a:xfrm>
            <a:custGeom>
              <a:avLst/>
              <a:gdLst>
                <a:gd name="T0" fmla="*/ 11 w 18"/>
                <a:gd name="T1" fmla="*/ 19 h 19"/>
                <a:gd name="T2" fmla="*/ 0 w 18"/>
                <a:gd name="T3" fmla="*/ 13 h 19"/>
                <a:gd name="T4" fmla="*/ 6 w 18"/>
                <a:gd name="T5" fmla="*/ 0 h 19"/>
                <a:gd name="T6" fmla="*/ 18 w 18"/>
                <a:gd name="T7" fmla="*/ 7 h 19"/>
                <a:gd name="T8" fmla="*/ 11 w 18"/>
                <a:gd name="T9" fmla="*/ 19 h 19"/>
              </a:gdLst>
              <a:ahLst/>
              <a:cxnLst>
                <a:cxn ang="0">
                  <a:pos x="T0" y="T1"/>
                </a:cxn>
                <a:cxn ang="0">
                  <a:pos x="T2" y="T3"/>
                </a:cxn>
                <a:cxn ang="0">
                  <a:pos x="T4" y="T5"/>
                </a:cxn>
                <a:cxn ang="0">
                  <a:pos x="T6" y="T7"/>
                </a:cxn>
                <a:cxn ang="0">
                  <a:pos x="T8" y="T9"/>
                </a:cxn>
              </a:cxnLst>
              <a:rect l="0" t="0" r="r" b="b"/>
              <a:pathLst>
                <a:path w="18" h="19">
                  <a:moveTo>
                    <a:pt x="11" y="19"/>
                  </a:moveTo>
                  <a:cubicBezTo>
                    <a:pt x="7" y="17"/>
                    <a:pt x="4" y="15"/>
                    <a:pt x="0" y="13"/>
                  </a:cubicBezTo>
                  <a:cubicBezTo>
                    <a:pt x="2" y="8"/>
                    <a:pt x="4" y="4"/>
                    <a:pt x="6" y="0"/>
                  </a:cubicBezTo>
                  <a:cubicBezTo>
                    <a:pt x="10" y="2"/>
                    <a:pt x="14" y="5"/>
                    <a:pt x="18" y="7"/>
                  </a:cubicBezTo>
                  <a:cubicBezTo>
                    <a:pt x="16" y="11"/>
                    <a:pt x="13" y="15"/>
                    <a:pt x="11"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4"/>
            <p:cNvSpPr>
              <a:spLocks/>
            </p:cNvSpPr>
            <p:nvPr userDrawn="1"/>
          </p:nvSpPr>
          <p:spPr bwMode="auto">
            <a:xfrm>
              <a:off x="5497513" y="3733800"/>
              <a:ext cx="30163" cy="30163"/>
            </a:xfrm>
            <a:custGeom>
              <a:avLst/>
              <a:gdLst>
                <a:gd name="T0" fmla="*/ 13 w 13"/>
                <a:gd name="T1" fmla="*/ 13 h 13"/>
                <a:gd name="T2" fmla="*/ 0 w 13"/>
                <a:gd name="T3" fmla="*/ 13 h 13"/>
                <a:gd name="T4" fmla="*/ 0 w 13"/>
                <a:gd name="T5" fmla="*/ 0 h 13"/>
                <a:gd name="T6" fmla="*/ 13 w 13"/>
                <a:gd name="T7" fmla="*/ 0 h 13"/>
                <a:gd name="T8" fmla="*/ 13 w 13"/>
                <a:gd name="T9" fmla="*/ 13 h 13"/>
              </a:gdLst>
              <a:ahLst/>
              <a:cxnLst>
                <a:cxn ang="0">
                  <a:pos x="T0" y="T1"/>
                </a:cxn>
                <a:cxn ang="0">
                  <a:pos x="T2" y="T3"/>
                </a:cxn>
                <a:cxn ang="0">
                  <a:pos x="T4" y="T5"/>
                </a:cxn>
                <a:cxn ang="0">
                  <a:pos x="T6" y="T7"/>
                </a:cxn>
                <a:cxn ang="0">
                  <a:pos x="T8" y="T9"/>
                </a:cxn>
              </a:cxnLst>
              <a:rect l="0" t="0" r="r" b="b"/>
              <a:pathLst>
                <a:path w="13" h="13">
                  <a:moveTo>
                    <a:pt x="13" y="13"/>
                  </a:moveTo>
                  <a:cubicBezTo>
                    <a:pt x="9" y="13"/>
                    <a:pt x="4" y="13"/>
                    <a:pt x="0" y="13"/>
                  </a:cubicBezTo>
                  <a:cubicBezTo>
                    <a:pt x="0" y="9"/>
                    <a:pt x="0" y="5"/>
                    <a:pt x="0" y="0"/>
                  </a:cubicBezTo>
                  <a:cubicBezTo>
                    <a:pt x="4" y="0"/>
                    <a:pt x="9" y="0"/>
                    <a:pt x="13" y="0"/>
                  </a:cubicBezTo>
                  <a:cubicBezTo>
                    <a:pt x="13" y="5"/>
                    <a:pt x="13" y="9"/>
                    <a:pt x="13"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5"/>
            <p:cNvSpPr>
              <a:spLocks/>
            </p:cNvSpPr>
            <p:nvPr userDrawn="1"/>
          </p:nvSpPr>
          <p:spPr bwMode="auto">
            <a:xfrm>
              <a:off x="5845175" y="3733800"/>
              <a:ext cx="34925" cy="30163"/>
            </a:xfrm>
            <a:custGeom>
              <a:avLst/>
              <a:gdLst>
                <a:gd name="T0" fmla="*/ 14 w 14"/>
                <a:gd name="T1" fmla="*/ 13 h 13"/>
                <a:gd name="T2" fmla="*/ 0 w 14"/>
                <a:gd name="T3" fmla="*/ 13 h 13"/>
                <a:gd name="T4" fmla="*/ 0 w 14"/>
                <a:gd name="T5" fmla="*/ 0 h 13"/>
                <a:gd name="T6" fmla="*/ 14 w 14"/>
                <a:gd name="T7" fmla="*/ 0 h 13"/>
                <a:gd name="T8" fmla="*/ 14 w 14"/>
                <a:gd name="T9" fmla="*/ 13 h 13"/>
              </a:gdLst>
              <a:ahLst/>
              <a:cxnLst>
                <a:cxn ang="0">
                  <a:pos x="T0" y="T1"/>
                </a:cxn>
                <a:cxn ang="0">
                  <a:pos x="T2" y="T3"/>
                </a:cxn>
                <a:cxn ang="0">
                  <a:pos x="T4" y="T5"/>
                </a:cxn>
                <a:cxn ang="0">
                  <a:pos x="T6" y="T7"/>
                </a:cxn>
                <a:cxn ang="0">
                  <a:pos x="T8" y="T9"/>
                </a:cxn>
              </a:cxnLst>
              <a:rect l="0" t="0" r="r" b="b"/>
              <a:pathLst>
                <a:path w="14" h="13">
                  <a:moveTo>
                    <a:pt x="14" y="13"/>
                  </a:moveTo>
                  <a:cubicBezTo>
                    <a:pt x="9" y="13"/>
                    <a:pt x="5" y="13"/>
                    <a:pt x="0" y="13"/>
                  </a:cubicBezTo>
                  <a:cubicBezTo>
                    <a:pt x="0" y="9"/>
                    <a:pt x="0" y="5"/>
                    <a:pt x="0" y="0"/>
                  </a:cubicBezTo>
                  <a:cubicBezTo>
                    <a:pt x="5" y="0"/>
                    <a:pt x="9" y="0"/>
                    <a:pt x="14" y="0"/>
                  </a:cubicBezTo>
                  <a:cubicBezTo>
                    <a:pt x="14" y="5"/>
                    <a:pt x="14" y="9"/>
                    <a:pt x="14"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16"/>
            <p:cNvSpPr>
              <a:spLocks/>
            </p:cNvSpPr>
            <p:nvPr userDrawn="1"/>
          </p:nvSpPr>
          <p:spPr bwMode="auto">
            <a:xfrm>
              <a:off x="5513388" y="3814763"/>
              <a:ext cx="41275" cy="44450"/>
            </a:xfrm>
            <a:custGeom>
              <a:avLst/>
              <a:gdLst>
                <a:gd name="T0" fmla="*/ 17 w 17"/>
                <a:gd name="T1" fmla="*/ 13 h 19"/>
                <a:gd name="T2" fmla="*/ 6 w 17"/>
                <a:gd name="T3" fmla="*/ 19 h 19"/>
                <a:gd name="T4" fmla="*/ 0 w 17"/>
                <a:gd name="T5" fmla="*/ 7 h 19"/>
                <a:gd name="T6" fmla="*/ 12 w 17"/>
                <a:gd name="T7" fmla="*/ 0 h 19"/>
                <a:gd name="T8" fmla="*/ 17 w 17"/>
                <a:gd name="T9" fmla="*/ 13 h 19"/>
              </a:gdLst>
              <a:ahLst/>
              <a:cxnLst>
                <a:cxn ang="0">
                  <a:pos x="T0" y="T1"/>
                </a:cxn>
                <a:cxn ang="0">
                  <a:pos x="T2" y="T3"/>
                </a:cxn>
                <a:cxn ang="0">
                  <a:pos x="T4" y="T5"/>
                </a:cxn>
                <a:cxn ang="0">
                  <a:pos x="T6" y="T7"/>
                </a:cxn>
                <a:cxn ang="0">
                  <a:pos x="T8" y="T9"/>
                </a:cxn>
              </a:cxnLst>
              <a:rect l="0" t="0" r="r" b="b"/>
              <a:pathLst>
                <a:path w="17" h="19">
                  <a:moveTo>
                    <a:pt x="17" y="13"/>
                  </a:moveTo>
                  <a:cubicBezTo>
                    <a:pt x="14" y="15"/>
                    <a:pt x="10" y="17"/>
                    <a:pt x="6" y="19"/>
                  </a:cubicBezTo>
                  <a:cubicBezTo>
                    <a:pt x="4" y="15"/>
                    <a:pt x="2" y="11"/>
                    <a:pt x="0" y="7"/>
                  </a:cubicBezTo>
                  <a:cubicBezTo>
                    <a:pt x="4" y="5"/>
                    <a:pt x="8" y="2"/>
                    <a:pt x="12" y="0"/>
                  </a:cubicBezTo>
                  <a:cubicBezTo>
                    <a:pt x="14" y="4"/>
                    <a:pt x="16" y="8"/>
                    <a:pt x="1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7"/>
            <p:cNvSpPr>
              <a:spLocks/>
            </p:cNvSpPr>
            <p:nvPr userDrawn="1"/>
          </p:nvSpPr>
          <p:spPr bwMode="auto">
            <a:xfrm>
              <a:off x="5592763" y="3654425"/>
              <a:ext cx="190500" cy="255588"/>
            </a:xfrm>
            <a:custGeom>
              <a:avLst/>
              <a:gdLst>
                <a:gd name="T0" fmla="*/ 40 w 80"/>
                <a:gd name="T1" fmla="*/ 0 h 107"/>
                <a:gd name="T2" fmla="*/ 40 w 80"/>
                <a:gd name="T3" fmla="*/ 0 h 107"/>
                <a:gd name="T4" fmla="*/ 35 w 80"/>
                <a:gd name="T5" fmla="*/ 0 h 107"/>
                <a:gd name="T6" fmla="*/ 34 w 80"/>
                <a:gd name="T7" fmla="*/ 0 h 107"/>
                <a:gd name="T8" fmla="*/ 34 w 80"/>
                <a:gd name="T9" fmla="*/ 0 h 107"/>
                <a:gd name="T10" fmla="*/ 34 w 80"/>
                <a:gd name="T11" fmla="*/ 0 h 107"/>
                <a:gd name="T12" fmla="*/ 0 w 80"/>
                <a:gd name="T13" fmla="*/ 39 h 107"/>
                <a:gd name="T14" fmla="*/ 1 w 80"/>
                <a:gd name="T15" fmla="*/ 50 h 107"/>
                <a:gd name="T16" fmla="*/ 13 w 80"/>
                <a:gd name="T17" fmla="*/ 77 h 107"/>
                <a:gd name="T18" fmla="*/ 25 w 80"/>
                <a:gd name="T19" fmla="*/ 107 h 107"/>
                <a:gd name="T20" fmla="*/ 30 w 80"/>
                <a:gd name="T21" fmla="*/ 107 h 107"/>
                <a:gd name="T22" fmla="*/ 34 w 80"/>
                <a:gd name="T23" fmla="*/ 107 h 107"/>
                <a:gd name="T24" fmla="*/ 34 w 80"/>
                <a:gd name="T25" fmla="*/ 107 h 107"/>
                <a:gd name="T26" fmla="*/ 34 w 80"/>
                <a:gd name="T27" fmla="*/ 107 h 107"/>
                <a:gd name="T28" fmla="*/ 53 w 80"/>
                <a:gd name="T29" fmla="*/ 107 h 107"/>
                <a:gd name="T30" fmla="*/ 53 w 80"/>
                <a:gd name="T31" fmla="*/ 107 h 107"/>
                <a:gd name="T32" fmla="*/ 53 w 80"/>
                <a:gd name="T33" fmla="*/ 107 h 107"/>
                <a:gd name="T34" fmla="*/ 55 w 80"/>
                <a:gd name="T35" fmla="*/ 105 h 107"/>
                <a:gd name="T36" fmla="*/ 63 w 80"/>
                <a:gd name="T37" fmla="*/ 83 h 107"/>
                <a:gd name="T38" fmla="*/ 76 w 80"/>
                <a:gd name="T39" fmla="*/ 56 h 107"/>
                <a:gd name="T40" fmla="*/ 80 w 80"/>
                <a:gd name="T41" fmla="*/ 39 h 107"/>
                <a:gd name="T42" fmla="*/ 79 w 80"/>
                <a:gd name="T43" fmla="*/ 34 h 107"/>
                <a:gd name="T44" fmla="*/ 79 w 80"/>
                <a:gd name="T45" fmla="*/ 34 h 107"/>
                <a:gd name="T46" fmla="*/ 79 w 80"/>
                <a:gd name="T47" fmla="*/ 34 h 107"/>
                <a:gd name="T48" fmla="*/ 40 w 80"/>
                <a:gd name="T49" fmla="*/ 0 h 107"/>
                <a:gd name="T50" fmla="*/ 40 w 80"/>
                <a:gd name="T5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107">
                  <a:moveTo>
                    <a:pt x="40" y="0"/>
                  </a:moveTo>
                  <a:cubicBezTo>
                    <a:pt x="40" y="0"/>
                    <a:pt x="40" y="0"/>
                    <a:pt x="40" y="0"/>
                  </a:cubicBezTo>
                  <a:cubicBezTo>
                    <a:pt x="38" y="0"/>
                    <a:pt x="36" y="0"/>
                    <a:pt x="35" y="0"/>
                  </a:cubicBezTo>
                  <a:cubicBezTo>
                    <a:pt x="34" y="0"/>
                    <a:pt x="34" y="0"/>
                    <a:pt x="34" y="0"/>
                  </a:cubicBezTo>
                  <a:cubicBezTo>
                    <a:pt x="34" y="0"/>
                    <a:pt x="34" y="0"/>
                    <a:pt x="34" y="0"/>
                  </a:cubicBezTo>
                  <a:cubicBezTo>
                    <a:pt x="34" y="0"/>
                    <a:pt x="34" y="0"/>
                    <a:pt x="34" y="0"/>
                  </a:cubicBezTo>
                  <a:cubicBezTo>
                    <a:pt x="14" y="3"/>
                    <a:pt x="0" y="20"/>
                    <a:pt x="0" y="39"/>
                  </a:cubicBezTo>
                  <a:cubicBezTo>
                    <a:pt x="0" y="43"/>
                    <a:pt x="0" y="47"/>
                    <a:pt x="1" y="50"/>
                  </a:cubicBezTo>
                  <a:cubicBezTo>
                    <a:pt x="4" y="60"/>
                    <a:pt x="9" y="68"/>
                    <a:pt x="13" y="77"/>
                  </a:cubicBezTo>
                  <a:cubicBezTo>
                    <a:pt x="18" y="87"/>
                    <a:pt x="22" y="96"/>
                    <a:pt x="25" y="107"/>
                  </a:cubicBezTo>
                  <a:cubicBezTo>
                    <a:pt x="27" y="107"/>
                    <a:pt x="28" y="107"/>
                    <a:pt x="30" y="107"/>
                  </a:cubicBezTo>
                  <a:cubicBezTo>
                    <a:pt x="31" y="107"/>
                    <a:pt x="33" y="107"/>
                    <a:pt x="34" y="107"/>
                  </a:cubicBezTo>
                  <a:cubicBezTo>
                    <a:pt x="34" y="107"/>
                    <a:pt x="34" y="107"/>
                    <a:pt x="34" y="107"/>
                  </a:cubicBezTo>
                  <a:cubicBezTo>
                    <a:pt x="34" y="107"/>
                    <a:pt x="34" y="107"/>
                    <a:pt x="34" y="107"/>
                  </a:cubicBezTo>
                  <a:cubicBezTo>
                    <a:pt x="41" y="107"/>
                    <a:pt x="47" y="107"/>
                    <a:pt x="53" y="107"/>
                  </a:cubicBezTo>
                  <a:cubicBezTo>
                    <a:pt x="53" y="107"/>
                    <a:pt x="53" y="107"/>
                    <a:pt x="53" y="107"/>
                  </a:cubicBezTo>
                  <a:cubicBezTo>
                    <a:pt x="53" y="107"/>
                    <a:pt x="53" y="107"/>
                    <a:pt x="53" y="107"/>
                  </a:cubicBezTo>
                  <a:cubicBezTo>
                    <a:pt x="54" y="107"/>
                    <a:pt x="55" y="106"/>
                    <a:pt x="55" y="105"/>
                  </a:cubicBezTo>
                  <a:cubicBezTo>
                    <a:pt x="57" y="98"/>
                    <a:pt x="60" y="90"/>
                    <a:pt x="63" y="83"/>
                  </a:cubicBezTo>
                  <a:cubicBezTo>
                    <a:pt x="68" y="74"/>
                    <a:pt x="72" y="65"/>
                    <a:pt x="76" y="56"/>
                  </a:cubicBezTo>
                  <a:cubicBezTo>
                    <a:pt x="79" y="50"/>
                    <a:pt x="80" y="45"/>
                    <a:pt x="80" y="39"/>
                  </a:cubicBezTo>
                  <a:cubicBezTo>
                    <a:pt x="80" y="38"/>
                    <a:pt x="80" y="36"/>
                    <a:pt x="79" y="34"/>
                  </a:cubicBezTo>
                  <a:cubicBezTo>
                    <a:pt x="79" y="34"/>
                    <a:pt x="79" y="34"/>
                    <a:pt x="79" y="34"/>
                  </a:cubicBezTo>
                  <a:cubicBezTo>
                    <a:pt x="79" y="34"/>
                    <a:pt x="79" y="34"/>
                    <a:pt x="79" y="34"/>
                  </a:cubicBezTo>
                  <a:cubicBezTo>
                    <a:pt x="76" y="14"/>
                    <a:pt x="59" y="0"/>
                    <a:pt x="40" y="0"/>
                  </a:cubicBezTo>
                  <a:cubicBezTo>
                    <a:pt x="40" y="0"/>
                    <a:pt x="40" y="0"/>
                    <a:pt x="40" y="0"/>
                  </a:cubicBezTo>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7" name="Freeform 18"/>
            <p:cNvSpPr>
              <a:spLocks noEditPoints="1"/>
            </p:cNvSpPr>
            <p:nvPr userDrawn="1"/>
          </p:nvSpPr>
          <p:spPr bwMode="auto">
            <a:xfrm>
              <a:off x="5592763" y="3654425"/>
              <a:ext cx="190500" cy="255588"/>
            </a:xfrm>
            <a:custGeom>
              <a:avLst/>
              <a:gdLst>
                <a:gd name="T0" fmla="*/ 34 w 80"/>
                <a:gd name="T1" fmla="*/ 107 h 107"/>
                <a:gd name="T2" fmla="*/ 34 w 80"/>
                <a:gd name="T3" fmla="*/ 107 h 107"/>
                <a:gd name="T4" fmla="*/ 34 w 80"/>
                <a:gd name="T5" fmla="*/ 107 h 107"/>
                <a:gd name="T6" fmla="*/ 34 w 80"/>
                <a:gd name="T7" fmla="*/ 107 h 107"/>
                <a:gd name="T8" fmla="*/ 30 w 80"/>
                <a:gd name="T9" fmla="*/ 107 h 107"/>
                <a:gd name="T10" fmla="*/ 34 w 80"/>
                <a:gd name="T11" fmla="*/ 107 h 107"/>
                <a:gd name="T12" fmla="*/ 30 w 80"/>
                <a:gd name="T13" fmla="*/ 107 h 107"/>
                <a:gd name="T14" fmla="*/ 53 w 80"/>
                <a:gd name="T15" fmla="*/ 107 h 107"/>
                <a:gd name="T16" fmla="*/ 53 w 80"/>
                <a:gd name="T17" fmla="*/ 107 h 107"/>
                <a:gd name="T18" fmla="*/ 53 w 80"/>
                <a:gd name="T19" fmla="*/ 107 h 107"/>
                <a:gd name="T20" fmla="*/ 79 w 80"/>
                <a:gd name="T21" fmla="*/ 34 h 107"/>
                <a:gd name="T22" fmla="*/ 79 w 80"/>
                <a:gd name="T23" fmla="*/ 34 h 107"/>
                <a:gd name="T24" fmla="*/ 80 w 80"/>
                <a:gd name="T25" fmla="*/ 39 h 107"/>
                <a:gd name="T26" fmla="*/ 79 w 80"/>
                <a:gd name="T27" fmla="*/ 34 h 107"/>
                <a:gd name="T28" fmla="*/ 79 w 80"/>
                <a:gd name="T29" fmla="*/ 34 h 107"/>
                <a:gd name="T30" fmla="*/ 34 w 80"/>
                <a:gd name="T31" fmla="*/ 0 h 107"/>
                <a:gd name="T32" fmla="*/ 34 w 80"/>
                <a:gd name="T33" fmla="*/ 0 h 107"/>
                <a:gd name="T34" fmla="*/ 0 w 80"/>
                <a:gd name="T35" fmla="*/ 39 h 107"/>
                <a:gd name="T36" fmla="*/ 34 w 80"/>
                <a:gd name="T37" fmla="*/ 0 h 107"/>
                <a:gd name="T38" fmla="*/ 34 w 80"/>
                <a:gd name="T39" fmla="*/ 0 h 107"/>
                <a:gd name="T40" fmla="*/ 35 w 80"/>
                <a:gd name="T41" fmla="*/ 0 h 107"/>
                <a:gd name="T42" fmla="*/ 34 w 80"/>
                <a:gd name="T43" fmla="*/ 0 h 107"/>
                <a:gd name="T44" fmla="*/ 35 w 80"/>
                <a:gd name="T45" fmla="*/ 0 h 107"/>
                <a:gd name="T46" fmla="*/ 40 w 80"/>
                <a:gd name="T47" fmla="*/ 0 h 107"/>
                <a:gd name="T48" fmla="*/ 79 w 80"/>
                <a:gd name="T49" fmla="*/ 34 h 107"/>
                <a:gd name="T50" fmla="*/ 40 w 80"/>
                <a:gd name="T51" fmla="*/ 0 h 107"/>
                <a:gd name="T52" fmla="*/ 40 w 80"/>
                <a:gd name="T53" fmla="*/ 0 h 107"/>
                <a:gd name="T54" fmla="*/ 40 w 80"/>
                <a:gd name="T55" fmla="*/ 0 h 107"/>
                <a:gd name="T56" fmla="*/ 40 w 80"/>
                <a:gd name="T57" fmla="*/ 0 h 107"/>
                <a:gd name="T58" fmla="*/ 40 w 80"/>
                <a:gd name="T5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 h="107">
                  <a:moveTo>
                    <a:pt x="34" y="107"/>
                  </a:moveTo>
                  <a:cubicBezTo>
                    <a:pt x="34" y="107"/>
                    <a:pt x="34" y="107"/>
                    <a:pt x="34" y="107"/>
                  </a:cubicBezTo>
                  <a:cubicBezTo>
                    <a:pt x="34" y="107"/>
                    <a:pt x="34" y="107"/>
                    <a:pt x="34" y="107"/>
                  </a:cubicBezTo>
                  <a:cubicBezTo>
                    <a:pt x="34" y="107"/>
                    <a:pt x="34" y="107"/>
                    <a:pt x="34" y="107"/>
                  </a:cubicBezTo>
                  <a:moveTo>
                    <a:pt x="30" y="107"/>
                  </a:moveTo>
                  <a:cubicBezTo>
                    <a:pt x="31" y="107"/>
                    <a:pt x="33" y="107"/>
                    <a:pt x="34" y="107"/>
                  </a:cubicBezTo>
                  <a:cubicBezTo>
                    <a:pt x="33" y="107"/>
                    <a:pt x="31" y="107"/>
                    <a:pt x="30" y="107"/>
                  </a:cubicBezTo>
                  <a:moveTo>
                    <a:pt x="53" y="107"/>
                  </a:moveTo>
                  <a:cubicBezTo>
                    <a:pt x="53" y="107"/>
                    <a:pt x="53" y="107"/>
                    <a:pt x="53" y="107"/>
                  </a:cubicBezTo>
                  <a:cubicBezTo>
                    <a:pt x="53" y="107"/>
                    <a:pt x="53" y="107"/>
                    <a:pt x="53" y="107"/>
                  </a:cubicBezTo>
                  <a:moveTo>
                    <a:pt x="79" y="34"/>
                  </a:moveTo>
                  <a:cubicBezTo>
                    <a:pt x="79" y="34"/>
                    <a:pt x="79" y="34"/>
                    <a:pt x="79" y="34"/>
                  </a:cubicBezTo>
                  <a:cubicBezTo>
                    <a:pt x="80" y="36"/>
                    <a:pt x="80" y="38"/>
                    <a:pt x="80" y="39"/>
                  </a:cubicBezTo>
                  <a:cubicBezTo>
                    <a:pt x="80" y="38"/>
                    <a:pt x="80" y="36"/>
                    <a:pt x="79" y="34"/>
                  </a:cubicBezTo>
                  <a:cubicBezTo>
                    <a:pt x="79" y="34"/>
                    <a:pt x="79" y="34"/>
                    <a:pt x="79" y="34"/>
                  </a:cubicBezTo>
                  <a:moveTo>
                    <a:pt x="34" y="0"/>
                  </a:moveTo>
                  <a:cubicBezTo>
                    <a:pt x="34" y="0"/>
                    <a:pt x="34" y="0"/>
                    <a:pt x="34" y="0"/>
                  </a:cubicBezTo>
                  <a:cubicBezTo>
                    <a:pt x="14" y="3"/>
                    <a:pt x="0" y="20"/>
                    <a:pt x="0" y="39"/>
                  </a:cubicBezTo>
                  <a:cubicBezTo>
                    <a:pt x="0" y="20"/>
                    <a:pt x="14" y="3"/>
                    <a:pt x="34" y="0"/>
                  </a:cubicBezTo>
                  <a:cubicBezTo>
                    <a:pt x="34" y="0"/>
                    <a:pt x="34" y="0"/>
                    <a:pt x="34" y="0"/>
                  </a:cubicBezTo>
                  <a:moveTo>
                    <a:pt x="35" y="0"/>
                  </a:moveTo>
                  <a:cubicBezTo>
                    <a:pt x="34" y="0"/>
                    <a:pt x="34" y="0"/>
                    <a:pt x="34" y="0"/>
                  </a:cubicBezTo>
                  <a:cubicBezTo>
                    <a:pt x="34" y="0"/>
                    <a:pt x="34" y="0"/>
                    <a:pt x="35" y="0"/>
                  </a:cubicBezTo>
                  <a:moveTo>
                    <a:pt x="40" y="0"/>
                  </a:moveTo>
                  <a:cubicBezTo>
                    <a:pt x="59" y="0"/>
                    <a:pt x="76" y="14"/>
                    <a:pt x="79" y="34"/>
                  </a:cubicBezTo>
                  <a:cubicBezTo>
                    <a:pt x="76" y="14"/>
                    <a:pt x="59" y="0"/>
                    <a:pt x="40" y="0"/>
                  </a:cubicBezTo>
                  <a:moveTo>
                    <a:pt x="40" y="0"/>
                  </a:moveTo>
                  <a:cubicBezTo>
                    <a:pt x="40" y="0"/>
                    <a:pt x="40" y="0"/>
                    <a:pt x="40" y="0"/>
                  </a:cubicBezTo>
                  <a:cubicBezTo>
                    <a:pt x="40" y="0"/>
                    <a:pt x="40" y="0"/>
                    <a:pt x="40" y="0"/>
                  </a:cubicBezTo>
                  <a:cubicBezTo>
                    <a:pt x="40" y="0"/>
                    <a:pt x="40" y="0"/>
                    <a:pt x="4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 name="Title 2"/>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Slide Number Placeholder 3"/>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96547369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hat's Possible at Your Company">
    <p:spTree>
      <p:nvGrpSpPr>
        <p:cNvPr id="1" name=""/>
        <p:cNvGrpSpPr/>
        <p:nvPr/>
      </p:nvGrpSpPr>
      <p:grpSpPr>
        <a:xfrm>
          <a:off x="0" y="0"/>
          <a:ext cx="0" cy="0"/>
          <a:chOff x="0" y="0"/>
          <a:chExt cx="0" cy="0"/>
        </a:xfrm>
      </p:grpSpPr>
      <p:sp>
        <p:nvSpPr>
          <p:cNvPr id="7" name="Content Placeholder 2"/>
          <p:cNvSpPr>
            <a:spLocks noGrp="1"/>
          </p:cNvSpPr>
          <p:nvPr>
            <p:ph idx="1"/>
          </p:nvPr>
        </p:nvSpPr>
        <p:spPr>
          <a:xfrm>
            <a:off x="2028499" y="836614"/>
            <a:ext cx="10041270" cy="5935663"/>
          </a:xfrm>
        </p:spPr>
        <p:txBody>
          <a:bodyPr/>
          <a:lstStyle>
            <a:lvl1pPr>
              <a:defRPr/>
            </a:lvl1pPr>
            <a:lvl2pPr marL="460375" indent="-460375">
              <a:spcBef>
                <a:spcPts val="600"/>
              </a:spcBef>
              <a:buFont typeface="+mj-lt"/>
              <a:buAutoNum type="arabicPeriod"/>
              <a:defRPr sz="2400">
                <a:solidFill>
                  <a:schemeClr val="tx1"/>
                </a:solidFill>
                <a:latin typeface="Salesforce Sans" panose="020B0505020202020203" pitchFamily="34" charset="0"/>
                <a:cs typeface="Arial" pitchFamily="34" charset="0"/>
              </a:defRPr>
            </a:lvl2pPr>
            <a:lvl3pPr marL="685800" indent="-227013">
              <a:spcBef>
                <a:spcPts val="600"/>
              </a:spcBef>
              <a:buFont typeface="Wingdings" panose="05000000000000000000" pitchFamily="2" charset="2"/>
              <a:buChar char="§"/>
              <a:defRPr sz="2400">
                <a:solidFill>
                  <a:schemeClr val="tx1"/>
                </a:solidFill>
                <a:latin typeface="Salesforce Sans" panose="020B0505020202020203" pitchFamily="34" charset="0"/>
                <a:cs typeface="Arial" pitchFamily="34" charset="0"/>
              </a:defRPr>
            </a:lvl3pPr>
            <a:lvl4pPr marL="915988" indent="-227013">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marL="1144588" indent="-227013" defTabSz="974725">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373188" indent="-225425">
              <a:spcBef>
                <a:spcPts val="600"/>
              </a:spcBef>
              <a:buFont typeface="Arial" panose="020B0604020202020204" pitchFamily="34" charset="0"/>
              <a:buChar char="‒"/>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Freeform 34"/>
          <p:cNvSpPr>
            <a:spLocks noEditPoints="1"/>
          </p:cNvSpPr>
          <p:nvPr userDrawn="1"/>
        </p:nvSpPr>
        <p:spPr bwMode="auto">
          <a:xfrm>
            <a:off x="152178" y="238517"/>
            <a:ext cx="400054" cy="527934"/>
          </a:xfrm>
          <a:custGeom>
            <a:avLst/>
            <a:gdLst>
              <a:gd name="T0" fmla="*/ 24 w 116"/>
              <a:gd name="T1" fmla="*/ 68 h 154"/>
              <a:gd name="T2" fmla="*/ 27 w 116"/>
              <a:gd name="T3" fmla="*/ 52 h 154"/>
              <a:gd name="T4" fmla="*/ 33 w 116"/>
              <a:gd name="T5" fmla="*/ 38 h 154"/>
              <a:gd name="T6" fmla="*/ 44 w 116"/>
              <a:gd name="T7" fmla="*/ 22 h 154"/>
              <a:gd name="T8" fmla="*/ 54 w 116"/>
              <a:gd name="T9" fmla="*/ 14 h 154"/>
              <a:gd name="T10" fmla="*/ 66 w 116"/>
              <a:gd name="T11" fmla="*/ 8 h 154"/>
              <a:gd name="T12" fmla="*/ 73 w 116"/>
              <a:gd name="T13" fmla="*/ 8 h 154"/>
              <a:gd name="T14" fmla="*/ 79 w 116"/>
              <a:gd name="T15" fmla="*/ 8 h 154"/>
              <a:gd name="T16" fmla="*/ 88 w 116"/>
              <a:gd name="T17" fmla="*/ 6 h 154"/>
              <a:gd name="T18" fmla="*/ 91 w 116"/>
              <a:gd name="T19" fmla="*/ 5 h 154"/>
              <a:gd name="T20" fmla="*/ 99 w 116"/>
              <a:gd name="T21" fmla="*/ 1 h 154"/>
              <a:gd name="T22" fmla="*/ 108 w 116"/>
              <a:gd name="T23" fmla="*/ 0 h 154"/>
              <a:gd name="T24" fmla="*/ 116 w 116"/>
              <a:gd name="T25" fmla="*/ 12 h 154"/>
              <a:gd name="T26" fmla="*/ 113 w 116"/>
              <a:gd name="T27" fmla="*/ 19 h 154"/>
              <a:gd name="T28" fmla="*/ 109 w 116"/>
              <a:gd name="T29" fmla="*/ 23 h 154"/>
              <a:gd name="T30" fmla="*/ 106 w 116"/>
              <a:gd name="T31" fmla="*/ 28 h 154"/>
              <a:gd name="T32" fmla="*/ 106 w 116"/>
              <a:gd name="T33" fmla="*/ 30 h 154"/>
              <a:gd name="T34" fmla="*/ 110 w 116"/>
              <a:gd name="T35" fmla="*/ 41 h 154"/>
              <a:gd name="T36" fmla="*/ 104 w 116"/>
              <a:gd name="T37" fmla="*/ 51 h 154"/>
              <a:gd name="T38" fmla="*/ 96 w 116"/>
              <a:gd name="T39" fmla="*/ 62 h 154"/>
              <a:gd name="T40" fmla="*/ 100 w 116"/>
              <a:gd name="T41" fmla="*/ 64 h 154"/>
              <a:gd name="T42" fmla="*/ 107 w 116"/>
              <a:gd name="T43" fmla="*/ 66 h 154"/>
              <a:gd name="T44" fmla="*/ 114 w 116"/>
              <a:gd name="T45" fmla="*/ 74 h 154"/>
              <a:gd name="T46" fmla="*/ 114 w 116"/>
              <a:gd name="T47" fmla="*/ 80 h 154"/>
              <a:gd name="T48" fmla="*/ 111 w 116"/>
              <a:gd name="T49" fmla="*/ 85 h 154"/>
              <a:gd name="T50" fmla="*/ 106 w 116"/>
              <a:gd name="T51" fmla="*/ 87 h 154"/>
              <a:gd name="T52" fmla="*/ 102 w 116"/>
              <a:gd name="T53" fmla="*/ 87 h 154"/>
              <a:gd name="T54" fmla="*/ 99 w 116"/>
              <a:gd name="T55" fmla="*/ 90 h 154"/>
              <a:gd name="T56" fmla="*/ 85 w 116"/>
              <a:gd name="T57" fmla="*/ 103 h 154"/>
              <a:gd name="T58" fmla="*/ 71 w 116"/>
              <a:gd name="T59" fmla="*/ 119 h 154"/>
              <a:gd name="T60" fmla="*/ 72 w 116"/>
              <a:gd name="T61" fmla="*/ 126 h 154"/>
              <a:gd name="T62" fmla="*/ 75 w 116"/>
              <a:gd name="T63" fmla="*/ 130 h 154"/>
              <a:gd name="T64" fmla="*/ 76 w 116"/>
              <a:gd name="T65" fmla="*/ 134 h 154"/>
              <a:gd name="T66" fmla="*/ 75 w 116"/>
              <a:gd name="T67" fmla="*/ 138 h 154"/>
              <a:gd name="T68" fmla="*/ 83 w 116"/>
              <a:gd name="T69" fmla="*/ 141 h 154"/>
              <a:gd name="T70" fmla="*/ 0 w 116"/>
              <a:gd name="T71" fmla="*/ 141 h 154"/>
              <a:gd name="T72" fmla="*/ 5 w 116"/>
              <a:gd name="T73" fmla="*/ 136 h 154"/>
              <a:gd name="T74" fmla="*/ 6 w 116"/>
              <a:gd name="T75" fmla="*/ 131 h 154"/>
              <a:gd name="T76" fmla="*/ 6 w 116"/>
              <a:gd name="T77" fmla="*/ 126 h 154"/>
              <a:gd name="T78" fmla="*/ 8 w 116"/>
              <a:gd name="T79" fmla="*/ 118 h 154"/>
              <a:gd name="T80" fmla="*/ 11 w 116"/>
              <a:gd name="T81" fmla="*/ 109 h 154"/>
              <a:gd name="T82" fmla="*/ 11 w 116"/>
              <a:gd name="T83" fmla="*/ 89 h 154"/>
              <a:gd name="T84" fmla="*/ 12 w 116"/>
              <a:gd name="T85" fmla="*/ 83 h 154"/>
              <a:gd name="T86" fmla="*/ 16 w 116"/>
              <a:gd name="T87" fmla="*/ 77 h 154"/>
              <a:gd name="T88" fmla="*/ 26 w 116"/>
              <a:gd name="T89" fmla="*/ 77 h 154"/>
              <a:gd name="T90" fmla="*/ 97 w 116"/>
              <a:gd name="T91" fmla="*/ 45 h 154"/>
              <a:gd name="T92" fmla="*/ 100 w 116"/>
              <a:gd name="T93" fmla="*/ 39 h 154"/>
              <a:gd name="T94" fmla="*/ 94 w 116"/>
              <a:gd name="T95" fmla="*/ 35 h 154"/>
              <a:gd name="T96" fmla="*/ 91 w 116"/>
              <a:gd name="T97" fmla="*/ 40 h 154"/>
              <a:gd name="T98" fmla="*/ 92 w 116"/>
              <a:gd name="T99" fmla="*/ 50 h 154"/>
              <a:gd name="T100" fmla="*/ 61 w 116"/>
              <a:gd name="T101" fmla="*/ 60 h 154"/>
              <a:gd name="T102" fmla="*/ 74 w 116"/>
              <a:gd name="T103" fmla="*/ 61 h 154"/>
              <a:gd name="T104" fmla="*/ 70 w 116"/>
              <a:gd name="T10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6" h="154">
                <a:moveTo>
                  <a:pt x="26" y="77"/>
                </a:moveTo>
                <a:cubicBezTo>
                  <a:pt x="25" y="76"/>
                  <a:pt x="25" y="74"/>
                  <a:pt x="25" y="73"/>
                </a:cubicBezTo>
                <a:cubicBezTo>
                  <a:pt x="25" y="71"/>
                  <a:pt x="25" y="70"/>
                  <a:pt x="24" y="68"/>
                </a:cubicBezTo>
                <a:cubicBezTo>
                  <a:pt x="24" y="67"/>
                  <a:pt x="24" y="65"/>
                  <a:pt x="24" y="64"/>
                </a:cubicBezTo>
                <a:cubicBezTo>
                  <a:pt x="24" y="62"/>
                  <a:pt x="24" y="61"/>
                  <a:pt x="25" y="59"/>
                </a:cubicBezTo>
                <a:cubicBezTo>
                  <a:pt x="26" y="57"/>
                  <a:pt x="27" y="54"/>
                  <a:pt x="27" y="52"/>
                </a:cubicBezTo>
                <a:cubicBezTo>
                  <a:pt x="28" y="48"/>
                  <a:pt x="29" y="45"/>
                  <a:pt x="30" y="42"/>
                </a:cubicBezTo>
                <a:cubicBezTo>
                  <a:pt x="31" y="40"/>
                  <a:pt x="32" y="39"/>
                  <a:pt x="33" y="38"/>
                </a:cubicBezTo>
                <a:cubicBezTo>
                  <a:pt x="33" y="38"/>
                  <a:pt x="33" y="38"/>
                  <a:pt x="33" y="38"/>
                </a:cubicBezTo>
                <a:cubicBezTo>
                  <a:pt x="34" y="37"/>
                  <a:pt x="34" y="36"/>
                  <a:pt x="35" y="35"/>
                </a:cubicBezTo>
                <a:cubicBezTo>
                  <a:pt x="36" y="33"/>
                  <a:pt x="38" y="30"/>
                  <a:pt x="39" y="28"/>
                </a:cubicBezTo>
                <a:cubicBezTo>
                  <a:pt x="40" y="26"/>
                  <a:pt x="42" y="24"/>
                  <a:pt x="44" y="22"/>
                </a:cubicBezTo>
                <a:cubicBezTo>
                  <a:pt x="46" y="20"/>
                  <a:pt x="47" y="19"/>
                  <a:pt x="49" y="18"/>
                </a:cubicBezTo>
                <a:cubicBezTo>
                  <a:pt x="50" y="17"/>
                  <a:pt x="50" y="17"/>
                  <a:pt x="50" y="17"/>
                </a:cubicBezTo>
                <a:cubicBezTo>
                  <a:pt x="51" y="16"/>
                  <a:pt x="52" y="15"/>
                  <a:pt x="54" y="14"/>
                </a:cubicBezTo>
                <a:cubicBezTo>
                  <a:pt x="56" y="13"/>
                  <a:pt x="58" y="12"/>
                  <a:pt x="59" y="11"/>
                </a:cubicBezTo>
                <a:cubicBezTo>
                  <a:pt x="60" y="10"/>
                  <a:pt x="61" y="10"/>
                  <a:pt x="62" y="9"/>
                </a:cubicBezTo>
                <a:cubicBezTo>
                  <a:pt x="63" y="8"/>
                  <a:pt x="64" y="8"/>
                  <a:pt x="66" y="8"/>
                </a:cubicBezTo>
                <a:cubicBezTo>
                  <a:pt x="67" y="8"/>
                  <a:pt x="68" y="8"/>
                  <a:pt x="68" y="8"/>
                </a:cubicBezTo>
                <a:cubicBezTo>
                  <a:pt x="70" y="8"/>
                  <a:pt x="71" y="8"/>
                  <a:pt x="72" y="8"/>
                </a:cubicBezTo>
                <a:cubicBezTo>
                  <a:pt x="73" y="8"/>
                  <a:pt x="73" y="8"/>
                  <a:pt x="73" y="8"/>
                </a:cubicBezTo>
                <a:cubicBezTo>
                  <a:pt x="74" y="8"/>
                  <a:pt x="75" y="8"/>
                  <a:pt x="76" y="8"/>
                </a:cubicBezTo>
                <a:cubicBezTo>
                  <a:pt x="77" y="8"/>
                  <a:pt x="77" y="8"/>
                  <a:pt x="78" y="8"/>
                </a:cubicBezTo>
                <a:cubicBezTo>
                  <a:pt x="78" y="8"/>
                  <a:pt x="79" y="8"/>
                  <a:pt x="79" y="8"/>
                </a:cubicBezTo>
                <a:cubicBezTo>
                  <a:pt x="81" y="7"/>
                  <a:pt x="82" y="7"/>
                  <a:pt x="84" y="6"/>
                </a:cubicBezTo>
                <a:cubicBezTo>
                  <a:pt x="85" y="6"/>
                  <a:pt x="86" y="6"/>
                  <a:pt x="87" y="6"/>
                </a:cubicBezTo>
                <a:cubicBezTo>
                  <a:pt x="88" y="6"/>
                  <a:pt x="88" y="6"/>
                  <a:pt x="88" y="6"/>
                </a:cubicBezTo>
                <a:cubicBezTo>
                  <a:pt x="88" y="6"/>
                  <a:pt x="88" y="6"/>
                  <a:pt x="89" y="6"/>
                </a:cubicBezTo>
                <a:cubicBezTo>
                  <a:pt x="89" y="6"/>
                  <a:pt x="90" y="6"/>
                  <a:pt x="90" y="5"/>
                </a:cubicBezTo>
                <a:cubicBezTo>
                  <a:pt x="91" y="5"/>
                  <a:pt x="91" y="5"/>
                  <a:pt x="91" y="5"/>
                </a:cubicBezTo>
                <a:cubicBezTo>
                  <a:pt x="91" y="5"/>
                  <a:pt x="92" y="4"/>
                  <a:pt x="92" y="4"/>
                </a:cubicBezTo>
                <a:cubicBezTo>
                  <a:pt x="94" y="4"/>
                  <a:pt x="95" y="3"/>
                  <a:pt x="96" y="2"/>
                </a:cubicBezTo>
                <a:cubicBezTo>
                  <a:pt x="97" y="1"/>
                  <a:pt x="98" y="1"/>
                  <a:pt x="99" y="1"/>
                </a:cubicBezTo>
                <a:cubicBezTo>
                  <a:pt x="100" y="1"/>
                  <a:pt x="100" y="1"/>
                  <a:pt x="100" y="1"/>
                </a:cubicBezTo>
                <a:cubicBezTo>
                  <a:pt x="101" y="0"/>
                  <a:pt x="102" y="0"/>
                  <a:pt x="103" y="0"/>
                </a:cubicBezTo>
                <a:cubicBezTo>
                  <a:pt x="104" y="0"/>
                  <a:pt x="106" y="0"/>
                  <a:pt x="108" y="0"/>
                </a:cubicBezTo>
                <a:cubicBezTo>
                  <a:pt x="109" y="1"/>
                  <a:pt x="109" y="1"/>
                  <a:pt x="110" y="1"/>
                </a:cubicBezTo>
                <a:cubicBezTo>
                  <a:pt x="111" y="2"/>
                  <a:pt x="111" y="3"/>
                  <a:pt x="112" y="4"/>
                </a:cubicBezTo>
                <a:cubicBezTo>
                  <a:pt x="114" y="7"/>
                  <a:pt x="115" y="9"/>
                  <a:pt x="116" y="12"/>
                </a:cubicBezTo>
                <a:cubicBezTo>
                  <a:pt x="116" y="13"/>
                  <a:pt x="116" y="15"/>
                  <a:pt x="116" y="17"/>
                </a:cubicBezTo>
                <a:cubicBezTo>
                  <a:pt x="116" y="18"/>
                  <a:pt x="116" y="19"/>
                  <a:pt x="114" y="19"/>
                </a:cubicBezTo>
                <a:cubicBezTo>
                  <a:pt x="114" y="19"/>
                  <a:pt x="113" y="19"/>
                  <a:pt x="113" y="19"/>
                </a:cubicBezTo>
                <a:cubicBezTo>
                  <a:pt x="113" y="20"/>
                  <a:pt x="112" y="21"/>
                  <a:pt x="112" y="21"/>
                </a:cubicBezTo>
                <a:cubicBezTo>
                  <a:pt x="111" y="21"/>
                  <a:pt x="111" y="22"/>
                  <a:pt x="111" y="22"/>
                </a:cubicBezTo>
                <a:cubicBezTo>
                  <a:pt x="110" y="22"/>
                  <a:pt x="110" y="23"/>
                  <a:pt x="109" y="23"/>
                </a:cubicBezTo>
                <a:cubicBezTo>
                  <a:pt x="109" y="24"/>
                  <a:pt x="108" y="25"/>
                  <a:pt x="108" y="26"/>
                </a:cubicBezTo>
                <a:cubicBezTo>
                  <a:pt x="107" y="27"/>
                  <a:pt x="107" y="27"/>
                  <a:pt x="107" y="27"/>
                </a:cubicBezTo>
                <a:cubicBezTo>
                  <a:pt x="107" y="28"/>
                  <a:pt x="107" y="28"/>
                  <a:pt x="106" y="28"/>
                </a:cubicBezTo>
                <a:cubicBezTo>
                  <a:pt x="106" y="28"/>
                  <a:pt x="106" y="28"/>
                  <a:pt x="106" y="28"/>
                </a:cubicBezTo>
                <a:cubicBezTo>
                  <a:pt x="106" y="28"/>
                  <a:pt x="105" y="28"/>
                  <a:pt x="105" y="29"/>
                </a:cubicBezTo>
                <a:cubicBezTo>
                  <a:pt x="105" y="29"/>
                  <a:pt x="106" y="29"/>
                  <a:pt x="106" y="30"/>
                </a:cubicBezTo>
                <a:cubicBezTo>
                  <a:pt x="107" y="31"/>
                  <a:pt x="108" y="33"/>
                  <a:pt x="108" y="34"/>
                </a:cubicBezTo>
                <a:cubicBezTo>
                  <a:pt x="109" y="36"/>
                  <a:pt x="109" y="38"/>
                  <a:pt x="110" y="39"/>
                </a:cubicBezTo>
                <a:cubicBezTo>
                  <a:pt x="110" y="40"/>
                  <a:pt x="110" y="41"/>
                  <a:pt x="110" y="41"/>
                </a:cubicBezTo>
                <a:cubicBezTo>
                  <a:pt x="110" y="42"/>
                  <a:pt x="109" y="43"/>
                  <a:pt x="108" y="44"/>
                </a:cubicBezTo>
                <a:cubicBezTo>
                  <a:pt x="108" y="45"/>
                  <a:pt x="108" y="45"/>
                  <a:pt x="107" y="46"/>
                </a:cubicBezTo>
                <a:cubicBezTo>
                  <a:pt x="106" y="47"/>
                  <a:pt x="105" y="49"/>
                  <a:pt x="104" y="51"/>
                </a:cubicBezTo>
                <a:cubicBezTo>
                  <a:pt x="103" y="52"/>
                  <a:pt x="102" y="54"/>
                  <a:pt x="102" y="55"/>
                </a:cubicBezTo>
                <a:cubicBezTo>
                  <a:pt x="100" y="57"/>
                  <a:pt x="99" y="59"/>
                  <a:pt x="97" y="61"/>
                </a:cubicBezTo>
                <a:cubicBezTo>
                  <a:pt x="97" y="61"/>
                  <a:pt x="96" y="62"/>
                  <a:pt x="96" y="62"/>
                </a:cubicBezTo>
                <a:cubicBezTo>
                  <a:pt x="97" y="62"/>
                  <a:pt x="97" y="62"/>
                  <a:pt x="97" y="62"/>
                </a:cubicBezTo>
                <a:cubicBezTo>
                  <a:pt x="98" y="62"/>
                  <a:pt x="99" y="63"/>
                  <a:pt x="99" y="63"/>
                </a:cubicBezTo>
                <a:cubicBezTo>
                  <a:pt x="100" y="64"/>
                  <a:pt x="100" y="64"/>
                  <a:pt x="100" y="64"/>
                </a:cubicBezTo>
                <a:cubicBezTo>
                  <a:pt x="101" y="64"/>
                  <a:pt x="102" y="64"/>
                  <a:pt x="103" y="65"/>
                </a:cubicBezTo>
                <a:cubicBezTo>
                  <a:pt x="104" y="65"/>
                  <a:pt x="105" y="65"/>
                  <a:pt x="106" y="66"/>
                </a:cubicBezTo>
                <a:cubicBezTo>
                  <a:pt x="107" y="66"/>
                  <a:pt x="107" y="66"/>
                  <a:pt x="107" y="66"/>
                </a:cubicBezTo>
                <a:cubicBezTo>
                  <a:pt x="107" y="66"/>
                  <a:pt x="108" y="67"/>
                  <a:pt x="108" y="67"/>
                </a:cubicBezTo>
                <a:cubicBezTo>
                  <a:pt x="109" y="69"/>
                  <a:pt x="111" y="70"/>
                  <a:pt x="112" y="71"/>
                </a:cubicBezTo>
                <a:cubicBezTo>
                  <a:pt x="112" y="72"/>
                  <a:pt x="113" y="73"/>
                  <a:pt x="114" y="74"/>
                </a:cubicBezTo>
                <a:cubicBezTo>
                  <a:pt x="114" y="75"/>
                  <a:pt x="114" y="76"/>
                  <a:pt x="114" y="76"/>
                </a:cubicBezTo>
                <a:cubicBezTo>
                  <a:pt x="114" y="77"/>
                  <a:pt x="114" y="78"/>
                  <a:pt x="114" y="79"/>
                </a:cubicBezTo>
                <a:cubicBezTo>
                  <a:pt x="114" y="79"/>
                  <a:pt x="114" y="80"/>
                  <a:pt x="114" y="80"/>
                </a:cubicBezTo>
                <a:cubicBezTo>
                  <a:pt x="114" y="81"/>
                  <a:pt x="114" y="82"/>
                  <a:pt x="113" y="83"/>
                </a:cubicBezTo>
                <a:cubicBezTo>
                  <a:pt x="113" y="83"/>
                  <a:pt x="112" y="83"/>
                  <a:pt x="112" y="84"/>
                </a:cubicBezTo>
                <a:cubicBezTo>
                  <a:pt x="112" y="85"/>
                  <a:pt x="112" y="85"/>
                  <a:pt x="111" y="85"/>
                </a:cubicBezTo>
                <a:cubicBezTo>
                  <a:pt x="110" y="85"/>
                  <a:pt x="110" y="85"/>
                  <a:pt x="109" y="86"/>
                </a:cubicBezTo>
                <a:cubicBezTo>
                  <a:pt x="109" y="86"/>
                  <a:pt x="108" y="86"/>
                  <a:pt x="107" y="87"/>
                </a:cubicBezTo>
                <a:cubicBezTo>
                  <a:pt x="107" y="87"/>
                  <a:pt x="106" y="87"/>
                  <a:pt x="106" y="87"/>
                </a:cubicBezTo>
                <a:cubicBezTo>
                  <a:pt x="105" y="87"/>
                  <a:pt x="105" y="87"/>
                  <a:pt x="105" y="87"/>
                </a:cubicBezTo>
                <a:cubicBezTo>
                  <a:pt x="104" y="87"/>
                  <a:pt x="104" y="87"/>
                  <a:pt x="104" y="87"/>
                </a:cubicBezTo>
                <a:cubicBezTo>
                  <a:pt x="103" y="87"/>
                  <a:pt x="103" y="87"/>
                  <a:pt x="102" y="87"/>
                </a:cubicBezTo>
                <a:cubicBezTo>
                  <a:pt x="102" y="87"/>
                  <a:pt x="102" y="87"/>
                  <a:pt x="102" y="87"/>
                </a:cubicBezTo>
                <a:cubicBezTo>
                  <a:pt x="101" y="88"/>
                  <a:pt x="101" y="88"/>
                  <a:pt x="100" y="89"/>
                </a:cubicBezTo>
                <a:cubicBezTo>
                  <a:pt x="100" y="89"/>
                  <a:pt x="99" y="89"/>
                  <a:pt x="99" y="90"/>
                </a:cubicBezTo>
                <a:cubicBezTo>
                  <a:pt x="98" y="90"/>
                  <a:pt x="98" y="90"/>
                  <a:pt x="97" y="91"/>
                </a:cubicBezTo>
                <a:cubicBezTo>
                  <a:pt x="96" y="92"/>
                  <a:pt x="95" y="93"/>
                  <a:pt x="94" y="94"/>
                </a:cubicBezTo>
                <a:cubicBezTo>
                  <a:pt x="92" y="98"/>
                  <a:pt x="88" y="101"/>
                  <a:pt x="85" y="103"/>
                </a:cubicBezTo>
                <a:cubicBezTo>
                  <a:pt x="83" y="105"/>
                  <a:pt x="81" y="106"/>
                  <a:pt x="79" y="108"/>
                </a:cubicBezTo>
                <a:cubicBezTo>
                  <a:pt x="76" y="110"/>
                  <a:pt x="74" y="113"/>
                  <a:pt x="72" y="116"/>
                </a:cubicBezTo>
                <a:cubicBezTo>
                  <a:pt x="72" y="117"/>
                  <a:pt x="71" y="118"/>
                  <a:pt x="71" y="119"/>
                </a:cubicBezTo>
                <a:cubicBezTo>
                  <a:pt x="70" y="120"/>
                  <a:pt x="70" y="121"/>
                  <a:pt x="70" y="122"/>
                </a:cubicBezTo>
                <a:cubicBezTo>
                  <a:pt x="71" y="123"/>
                  <a:pt x="71" y="123"/>
                  <a:pt x="71" y="123"/>
                </a:cubicBezTo>
                <a:cubicBezTo>
                  <a:pt x="71" y="124"/>
                  <a:pt x="72" y="125"/>
                  <a:pt x="72" y="126"/>
                </a:cubicBezTo>
                <a:cubicBezTo>
                  <a:pt x="72" y="127"/>
                  <a:pt x="72" y="128"/>
                  <a:pt x="72" y="128"/>
                </a:cubicBezTo>
                <a:cubicBezTo>
                  <a:pt x="73" y="128"/>
                  <a:pt x="73" y="129"/>
                  <a:pt x="74" y="129"/>
                </a:cubicBezTo>
                <a:cubicBezTo>
                  <a:pt x="74" y="130"/>
                  <a:pt x="75" y="130"/>
                  <a:pt x="75" y="130"/>
                </a:cubicBezTo>
                <a:cubicBezTo>
                  <a:pt x="76" y="130"/>
                  <a:pt x="77" y="131"/>
                  <a:pt x="76" y="132"/>
                </a:cubicBezTo>
                <a:cubicBezTo>
                  <a:pt x="76" y="133"/>
                  <a:pt x="76" y="133"/>
                  <a:pt x="76" y="133"/>
                </a:cubicBezTo>
                <a:cubicBezTo>
                  <a:pt x="76" y="133"/>
                  <a:pt x="76" y="134"/>
                  <a:pt x="76" y="134"/>
                </a:cubicBezTo>
                <a:cubicBezTo>
                  <a:pt x="76" y="135"/>
                  <a:pt x="76" y="135"/>
                  <a:pt x="76" y="136"/>
                </a:cubicBezTo>
                <a:cubicBezTo>
                  <a:pt x="76" y="136"/>
                  <a:pt x="76" y="137"/>
                  <a:pt x="75" y="138"/>
                </a:cubicBezTo>
                <a:cubicBezTo>
                  <a:pt x="75" y="138"/>
                  <a:pt x="75" y="138"/>
                  <a:pt x="75" y="138"/>
                </a:cubicBezTo>
                <a:cubicBezTo>
                  <a:pt x="75" y="139"/>
                  <a:pt x="75" y="140"/>
                  <a:pt x="75" y="141"/>
                </a:cubicBezTo>
                <a:cubicBezTo>
                  <a:pt x="75" y="141"/>
                  <a:pt x="75" y="141"/>
                  <a:pt x="75" y="141"/>
                </a:cubicBezTo>
                <a:cubicBezTo>
                  <a:pt x="78" y="141"/>
                  <a:pt x="81" y="141"/>
                  <a:pt x="83" y="141"/>
                </a:cubicBezTo>
                <a:cubicBezTo>
                  <a:pt x="83" y="142"/>
                  <a:pt x="83" y="153"/>
                  <a:pt x="83" y="154"/>
                </a:cubicBezTo>
                <a:cubicBezTo>
                  <a:pt x="83" y="154"/>
                  <a:pt x="1" y="154"/>
                  <a:pt x="0" y="154"/>
                </a:cubicBezTo>
                <a:cubicBezTo>
                  <a:pt x="0" y="153"/>
                  <a:pt x="0" y="142"/>
                  <a:pt x="0" y="141"/>
                </a:cubicBezTo>
                <a:cubicBezTo>
                  <a:pt x="1" y="141"/>
                  <a:pt x="1" y="141"/>
                  <a:pt x="1" y="141"/>
                </a:cubicBezTo>
                <a:cubicBezTo>
                  <a:pt x="1" y="141"/>
                  <a:pt x="1" y="141"/>
                  <a:pt x="1" y="141"/>
                </a:cubicBezTo>
                <a:cubicBezTo>
                  <a:pt x="3" y="139"/>
                  <a:pt x="4" y="138"/>
                  <a:pt x="5" y="136"/>
                </a:cubicBezTo>
                <a:cubicBezTo>
                  <a:pt x="5" y="135"/>
                  <a:pt x="5" y="135"/>
                  <a:pt x="5" y="135"/>
                </a:cubicBezTo>
                <a:cubicBezTo>
                  <a:pt x="5" y="134"/>
                  <a:pt x="5" y="134"/>
                  <a:pt x="5" y="134"/>
                </a:cubicBezTo>
                <a:cubicBezTo>
                  <a:pt x="5" y="133"/>
                  <a:pt x="5" y="132"/>
                  <a:pt x="6" y="131"/>
                </a:cubicBezTo>
                <a:cubicBezTo>
                  <a:pt x="7" y="131"/>
                  <a:pt x="7" y="131"/>
                  <a:pt x="7" y="131"/>
                </a:cubicBezTo>
                <a:cubicBezTo>
                  <a:pt x="7" y="130"/>
                  <a:pt x="7" y="130"/>
                  <a:pt x="7" y="129"/>
                </a:cubicBezTo>
                <a:cubicBezTo>
                  <a:pt x="7" y="128"/>
                  <a:pt x="6" y="127"/>
                  <a:pt x="6" y="126"/>
                </a:cubicBezTo>
                <a:cubicBezTo>
                  <a:pt x="6" y="124"/>
                  <a:pt x="6" y="123"/>
                  <a:pt x="7" y="122"/>
                </a:cubicBezTo>
                <a:cubicBezTo>
                  <a:pt x="8" y="121"/>
                  <a:pt x="8" y="120"/>
                  <a:pt x="8" y="119"/>
                </a:cubicBezTo>
                <a:cubicBezTo>
                  <a:pt x="8" y="118"/>
                  <a:pt x="8" y="118"/>
                  <a:pt x="8" y="118"/>
                </a:cubicBezTo>
                <a:cubicBezTo>
                  <a:pt x="8" y="117"/>
                  <a:pt x="8" y="117"/>
                  <a:pt x="8" y="116"/>
                </a:cubicBezTo>
                <a:cubicBezTo>
                  <a:pt x="8" y="116"/>
                  <a:pt x="8" y="115"/>
                  <a:pt x="9" y="114"/>
                </a:cubicBezTo>
                <a:cubicBezTo>
                  <a:pt x="9" y="112"/>
                  <a:pt x="10" y="111"/>
                  <a:pt x="11" y="109"/>
                </a:cubicBezTo>
                <a:cubicBezTo>
                  <a:pt x="11" y="107"/>
                  <a:pt x="11" y="106"/>
                  <a:pt x="11" y="104"/>
                </a:cubicBezTo>
                <a:cubicBezTo>
                  <a:pt x="12" y="101"/>
                  <a:pt x="12" y="99"/>
                  <a:pt x="12" y="96"/>
                </a:cubicBezTo>
                <a:cubicBezTo>
                  <a:pt x="11" y="93"/>
                  <a:pt x="11" y="91"/>
                  <a:pt x="11" y="89"/>
                </a:cubicBezTo>
                <a:cubicBezTo>
                  <a:pt x="11" y="87"/>
                  <a:pt x="11" y="86"/>
                  <a:pt x="11" y="85"/>
                </a:cubicBezTo>
                <a:cubicBezTo>
                  <a:pt x="11" y="84"/>
                  <a:pt x="11" y="84"/>
                  <a:pt x="11" y="84"/>
                </a:cubicBezTo>
                <a:cubicBezTo>
                  <a:pt x="11" y="83"/>
                  <a:pt x="11" y="83"/>
                  <a:pt x="12" y="83"/>
                </a:cubicBezTo>
                <a:cubicBezTo>
                  <a:pt x="12" y="82"/>
                  <a:pt x="12" y="81"/>
                  <a:pt x="12" y="81"/>
                </a:cubicBezTo>
                <a:cubicBezTo>
                  <a:pt x="12" y="80"/>
                  <a:pt x="12" y="80"/>
                  <a:pt x="12" y="80"/>
                </a:cubicBezTo>
                <a:cubicBezTo>
                  <a:pt x="13" y="78"/>
                  <a:pt x="14" y="77"/>
                  <a:pt x="16" y="77"/>
                </a:cubicBezTo>
                <a:cubicBezTo>
                  <a:pt x="17" y="77"/>
                  <a:pt x="19" y="77"/>
                  <a:pt x="20" y="77"/>
                </a:cubicBezTo>
                <a:cubicBezTo>
                  <a:pt x="21" y="77"/>
                  <a:pt x="23" y="77"/>
                  <a:pt x="25" y="77"/>
                </a:cubicBezTo>
                <a:lnTo>
                  <a:pt x="26" y="77"/>
                </a:lnTo>
                <a:close/>
                <a:moveTo>
                  <a:pt x="92" y="50"/>
                </a:moveTo>
                <a:cubicBezTo>
                  <a:pt x="93" y="49"/>
                  <a:pt x="93" y="49"/>
                  <a:pt x="93" y="49"/>
                </a:cubicBezTo>
                <a:cubicBezTo>
                  <a:pt x="94" y="48"/>
                  <a:pt x="95" y="47"/>
                  <a:pt x="97" y="45"/>
                </a:cubicBezTo>
                <a:cubicBezTo>
                  <a:pt x="98" y="45"/>
                  <a:pt x="99" y="44"/>
                  <a:pt x="100" y="43"/>
                </a:cubicBezTo>
                <a:cubicBezTo>
                  <a:pt x="101" y="42"/>
                  <a:pt x="101" y="41"/>
                  <a:pt x="100" y="40"/>
                </a:cubicBezTo>
                <a:cubicBezTo>
                  <a:pt x="100" y="39"/>
                  <a:pt x="100" y="39"/>
                  <a:pt x="100" y="39"/>
                </a:cubicBezTo>
                <a:cubicBezTo>
                  <a:pt x="99" y="38"/>
                  <a:pt x="99" y="38"/>
                  <a:pt x="98" y="37"/>
                </a:cubicBezTo>
                <a:cubicBezTo>
                  <a:pt x="98" y="36"/>
                  <a:pt x="98" y="36"/>
                  <a:pt x="97" y="35"/>
                </a:cubicBezTo>
                <a:cubicBezTo>
                  <a:pt x="96" y="36"/>
                  <a:pt x="95" y="35"/>
                  <a:pt x="94" y="35"/>
                </a:cubicBezTo>
                <a:cubicBezTo>
                  <a:pt x="94" y="35"/>
                  <a:pt x="94" y="35"/>
                  <a:pt x="94" y="35"/>
                </a:cubicBezTo>
                <a:cubicBezTo>
                  <a:pt x="94" y="37"/>
                  <a:pt x="93" y="38"/>
                  <a:pt x="92" y="40"/>
                </a:cubicBezTo>
                <a:cubicBezTo>
                  <a:pt x="91" y="40"/>
                  <a:pt x="91" y="40"/>
                  <a:pt x="91" y="40"/>
                </a:cubicBezTo>
                <a:cubicBezTo>
                  <a:pt x="91" y="41"/>
                  <a:pt x="91" y="42"/>
                  <a:pt x="91" y="42"/>
                </a:cubicBezTo>
                <a:cubicBezTo>
                  <a:pt x="91" y="43"/>
                  <a:pt x="92" y="44"/>
                  <a:pt x="92" y="45"/>
                </a:cubicBezTo>
                <a:cubicBezTo>
                  <a:pt x="92" y="46"/>
                  <a:pt x="92" y="48"/>
                  <a:pt x="92" y="50"/>
                </a:cubicBezTo>
                <a:close/>
                <a:moveTo>
                  <a:pt x="59" y="59"/>
                </a:moveTo>
                <a:cubicBezTo>
                  <a:pt x="59" y="59"/>
                  <a:pt x="60" y="60"/>
                  <a:pt x="60" y="60"/>
                </a:cubicBezTo>
                <a:cubicBezTo>
                  <a:pt x="61" y="60"/>
                  <a:pt x="61" y="60"/>
                  <a:pt x="61" y="60"/>
                </a:cubicBezTo>
                <a:cubicBezTo>
                  <a:pt x="62" y="60"/>
                  <a:pt x="63" y="60"/>
                  <a:pt x="64" y="60"/>
                </a:cubicBezTo>
                <a:cubicBezTo>
                  <a:pt x="67" y="60"/>
                  <a:pt x="70" y="60"/>
                  <a:pt x="73" y="61"/>
                </a:cubicBezTo>
                <a:cubicBezTo>
                  <a:pt x="74" y="61"/>
                  <a:pt x="74" y="61"/>
                  <a:pt x="74" y="61"/>
                </a:cubicBezTo>
                <a:cubicBezTo>
                  <a:pt x="73" y="60"/>
                  <a:pt x="73" y="59"/>
                  <a:pt x="73" y="58"/>
                </a:cubicBezTo>
                <a:cubicBezTo>
                  <a:pt x="73" y="57"/>
                  <a:pt x="73" y="56"/>
                  <a:pt x="72" y="56"/>
                </a:cubicBezTo>
                <a:cubicBezTo>
                  <a:pt x="72" y="54"/>
                  <a:pt x="71" y="53"/>
                  <a:pt x="70" y="52"/>
                </a:cubicBezTo>
                <a:cubicBezTo>
                  <a:pt x="70" y="51"/>
                  <a:pt x="70" y="51"/>
                  <a:pt x="70" y="51"/>
                </a:cubicBezTo>
                <a:cubicBezTo>
                  <a:pt x="67" y="55"/>
                  <a:pt x="63" y="57"/>
                  <a:pt x="59"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 name="Content Placeholder 2"/>
          <p:cNvSpPr>
            <a:spLocks noGrp="1"/>
          </p:cNvSpPr>
          <p:nvPr>
            <p:ph idx="10"/>
          </p:nvPr>
        </p:nvSpPr>
        <p:spPr>
          <a:xfrm>
            <a:off x="1" y="746975"/>
            <a:ext cx="1919484" cy="6111025"/>
          </a:xfrm>
          <a:solidFill>
            <a:schemeClr val="tx2"/>
          </a:solidFill>
        </p:spPr>
        <p:txBody>
          <a:bodyPr lIns="228560" tIns="91424" rIns="228560" bIns="91424" anchor="ctr"/>
          <a:lstStyle>
            <a:lvl1pPr>
              <a:defRPr sz="2400">
                <a:solidFill>
                  <a:schemeClr val="bg1"/>
                </a:solidFill>
                <a:latin typeface="Salesforce Sans" panose="020B0505020202020203" pitchFamily="34" charset="0"/>
              </a:defRPr>
            </a:lvl1pPr>
            <a:lvl2pPr>
              <a:spcBef>
                <a:spcPts val="600"/>
              </a:spcBef>
              <a:defRPr sz="2000">
                <a:solidFill>
                  <a:schemeClr val="bg1"/>
                </a:solidFill>
                <a:latin typeface="Salesforce Sans" panose="020B0505020202020203" pitchFamily="34" charset="0"/>
                <a:cs typeface="Arial" pitchFamily="34" charset="0"/>
              </a:defRPr>
            </a:lvl2pPr>
            <a:lvl3pPr>
              <a:spcBef>
                <a:spcPts val="600"/>
              </a:spcBef>
              <a:buFont typeface="Arial" pitchFamily="34" charset="0"/>
              <a:buChar char="–"/>
              <a:defRPr sz="1800">
                <a:solidFill>
                  <a:schemeClr val="bg1"/>
                </a:solidFill>
                <a:latin typeface="Salesforce Sans" panose="020B0505020202020203" pitchFamily="34" charset="0"/>
                <a:cs typeface="Arial" pitchFamily="34" charset="0"/>
              </a:defRPr>
            </a:lvl3pPr>
            <a:lvl4pPr>
              <a:spcBef>
                <a:spcPts val="600"/>
              </a:spcBef>
              <a:buFont typeface="Arial" pitchFamily="34" charset="0"/>
              <a:buChar char="•"/>
              <a:defRPr sz="1800">
                <a:solidFill>
                  <a:schemeClr val="bg1"/>
                </a:solidFill>
                <a:latin typeface="Arial" pitchFamily="34" charset="0"/>
                <a:cs typeface="Arial" pitchFamily="34" charset="0"/>
              </a:defRPr>
            </a:lvl4pPr>
            <a:lvl5pPr>
              <a:spcBef>
                <a:spcPts val="600"/>
              </a:spcBef>
              <a:buFont typeface="Arial" pitchFamily="34" charset="0"/>
              <a:buChar char="–"/>
              <a:defRPr sz="2100">
                <a:solidFill>
                  <a:schemeClr val="bg1"/>
                </a:solidFill>
                <a:latin typeface="Arial" pitchFamily="34" charset="0"/>
                <a:cs typeface="Arial" pitchFamily="34" charset="0"/>
              </a:defRPr>
            </a:lvl5pPr>
            <a:lvl6pPr marL="1141214" indent="-226974">
              <a:spcBef>
                <a:spcPts val="600"/>
              </a:spcBef>
              <a:defRPr sz="2100">
                <a:solidFill>
                  <a:schemeClr val="bg1"/>
                </a:solidFill>
                <a:latin typeface="Arial"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itle 2"/>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78534043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Content Placeholder 2"/>
          <p:cNvSpPr>
            <a:spLocks noGrp="1"/>
          </p:cNvSpPr>
          <p:nvPr>
            <p:ph idx="1"/>
          </p:nvPr>
        </p:nvSpPr>
        <p:spPr>
          <a:xfrm>
            <a:off x="2609850" y="2562226"/>
            <a:ext cx="9459918" cy="4210052"/>
          </a:xfrm>
        </p:spPr>
        <p:txBody>
          <a:bodyPr/>
          <a:lstStyle>
            <a:lvl1pPr>
              <a:defRPr/>
            </a:lvl1pPr>
            <a:lvl2pPr marL="0" indent="0">
              <a:spcBef>
                <a:spcPts val="600"/>
              </a:spcBef>
              <a:buFont typeface="+mj-lt"/>
              <a:buNone/>
              <a:defRPr sz="2400">
                <a:solidFill>
                  <a:schemeClr val="tx1"/>
                </a:solidFill>
                <a:latin typeface="Salesforce Sans" panose="020B0505020202020203" pitchFamily="34" charset="0"/>
                <a:cs typeface="Arial" pitchFamily="34" charset="0"/>
              </a:defRPr>
            </a:lvl2pPr>
            <a:lvl3pPr marL="228600" indent="-227013">
              <a:spcBef>
                <a:spcPts val="600"/>
              </a:spcBef>
              <a:buFont typeface="Wingdings" panose="05000000000000000000" pitchFamily="2" charset="2"/>
              <a:buChar char="§"/>
              <a:defRPr sz="2100">
                <a:solidFill>
                  <a:schemeClr val="tx1"/>
                </a:solidFill>
                <a:latin typeface="Salesforce Sans" panose="020B0505020202020203" pitchFamily="34" charset="0"/>
                <a:cs typeface="Arial" pitchFamily="34" charset="0"/>
              </a:defRPr>
            </a:lvl3pPr>
            <a:lvl4pPr marL="458788" indent="-227013">
              <a:spcBef>
                <a:spcPts val="600"/>
              </a:spcBef>
              <a:buFont typeface="Arial" pitchFamily="34" charset="0"/>
              <a:buChar char="‒"/>
              <a:defRPr sz="1800">
                <a:solidFill>
                  <a:schemeClr val="tx1"/>
                </a:solidFill>
                <a:latin typeface="Salesforce Sans" panose="020B0505020202020203" pitchFamily="34" charset="0"/>
                <a:cs typeface="Arial" pitchFamily="34" charset="0"/>
              </a:defRPr>
            </a:lvl4pPr>
            <a:lvl5pPr marL="687388" indent="-227013" defTabSz="974725">
              <a:spcBef>
                <a:spcPts val="600"/>
              </a:spcBef>
              <a:buFont typeface="Arial" pitchFamily="34" charset="0"/>
              <a:buChar char="•"/>
              <a:defRPr sz="1800">
                <a:solidFill>
                  <a:schemeClr val="tx1"/>
                </a:solidFill>
                <a:latin typeface="Salesforce Sans" panose="020B0505020202020203" pitchFamily="34" charset="0"/>
                <a:cs typeface="Arial" pitchFamily="34" charset="0"/>
              </a:defRPr>
            </a:lvl5pPr>
            <a:lvl6pPr marL="915988" indent="-225425">
              <a:spcBef>
                <a:spcPts val="600"/>
              </a:spcBef>
              <a:buFont typeface="Arial" panose="020B0604020202020204" pitchFamily="34" charset="0"/>
              <a:buChar char="‒"/>
              <a:defRPr sz="18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1" y="1295400"/>
            <a:ext cx="12191999" cy="1171576"/>
          </a:xfrm>
          <a:solidFill>
            <a:srgbClr val="1E3C6C"/>
          </a:solidFill>
        </p:spPr>
        <p:txBody>
          <a:bodyPr lIns="2651760" tIns="91424" rIns="365760" bIns="91424" anchor="ctr"/>
          <a:lstStyle>
            <a:lvl1pPr>
              <a:defRPr sz="2800">
                <a:solidFill>
                  <a:schemeClr val="bg1"/>
                </a:solidFill>
                <a:latin typeface="Salesforce Sans" panose="020B0505020202020203" pitchFamily="34" charset="0"/>
              </a:defRPr>
            </a:lvl1pPr>
            <a:lvl2pPr>
              <a:spcBef>
                <a:spcPts val="600"/>
              </a:spcBef>
              <a:defRPr sz="2000">
                <a:solidFill>
                  <a:schemeClr val="bg1"/>
                </a:solidFill>
                <a:latin typeface="Arial" pitchFamily="34" charset="0"/>
                <a:cs typeface="Arial" pitchFamily="34" charset="0"/>
              </a:defRPr>
            </a:lvl2pPr>
            <a:lvl3pPr>
              <a:spcBef>
                <a:spcPts val="600"/>
              </a:spcBef>
              <a:buFont typeface="Arial" pitchFamily="34" charset="0"/>
              <a:buChar char="–"/>
              <a:defRPr sz="1800">
                <a:solidFill>
                  <a:schemeClr val="bg1"/>
                </a:solidFill>
                <a:latin typeface="Arial" pitchFamily="34" charset="0"/>
                <a:cs typeface="Arial" pitchFamily="34" charset="0"/>
              </a:defRPr>
            </a:lvl3pPr>
            <a:lvl4pPr>
              <a:spcBef>
                <a:spcPts val="600"/>
              </a:spcBef>
              <a:buFont typeface="Arial" pitchFamily="34" charset="0"/>
              <a:buChar char="•"/>
              <a:defRPr sz="1800">
                <a:solidFill>
                  <a:schemeClr val="bg1"/>
                </a:solidFill>
                <a:latin typeface="Arial" pitchFamily="34" charset="0"/>
                <a:cs typeface="Arial" pitchFamily="34" charset="0"/>
              </a:defRPr>
            </a:lvl4pPr>
            <a:lvl5pPr>
              <a:spcBef>
                <a:spcPts val="600"/>
              </a:spcBef>
              <a:buFont typeface="Arial" pitchFamily="34" charset="0"/>
              <a:buChar char="–"/>
              <a:defRPr sz="2100">
                <a:solidFill>
                  <a:schemeClr val="bg1"/>
                </a:solidFill>
                <a:latin typeface="Arial" pitchFamily="34" charset="0"/>
                <a:cs typeface="Arial" pitchFamily="34" charset="0"/>
              </a:defRPr>
            </a:lvl5pPr>
            <a:lvl6pPr marL="1141214" indent="-226974">
              <a:spcBef>
                <a:spcPts val="600"/>
              </a:spcBef>
              <a:defRPr sz="2100">
                <a:solidFill>
                  <a:schemeClr val="bg1"/>
                </a:solidFill>
                <a:latin typeface="Arial" pitchFamily="34" charset="0"/>
                <a:cs typeface="Arial" pitchFamily="34" charset="0"/>
              </a:defRPr>
            </a:lvl6pPr>
          </a:lstStyle>
          <a:p>
            <a:pPr lvl="0"/>
            <a:r>
              <a:rPr lang="en-US" dirty="0" smtClean="0"/>
              <a:t>Click to edit Master text styles</a:t>
            </a:r>
          </a:p>
        </p:txBody>
      </p:sp>
      <p:sp>
        <p:nvSpPr>
          <p:cNvPr id="3" name="Title 2"/>
          <p:cNvSpPr>
            <a:spLocks noGrp="1"/>
          </p:cNvSpPr>
          <p:nvPr>
            <p:ph type="title"/>
          </p:nvPr>
        </p:nvSpPr>
        <p:spPr>
          <a:xfrm>
            <a:off x="85748" y="1"/>
            <a:ext cx="9888986" cy="746975"/>
          </a:xfrm>
        </p:spPr>
        <p:txBody>
          <a:bodyPr/>
          <a:lstStyle>
            <a:lvl1pPr>
              <a:defRPr/>
            </a:lvl1p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351156961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er Spotlight">
    <p:spTree>
      <p:nvGrpSpPr>
        <p:cNvPr id="1" name=""/>
        <p:cNvGrpSpPr/>
        <p:nvPr/>
      </p:nvGrpSpPr>
      <p:grpSpPr>
        <a:xfrm>
          <a:off x="0" y="0"/>
          <a:ext cx="0" cy="0"/>
          <a:chOff x="0" y="0"/>
          <a:chExt cx="0" cy="0"/>
        </a:xfrm>
      </p:grpSpPr>
      <p:sp>
        <p:nvSpPr>
          <p:cNvPr id="7" name="Content Placeholder 2"/>
          <p:cNvSpPr>
            <a:spLocks noGrp="1"/>
          </p:cNvSpPr>
          <p:nvPr>
            <p:ph idx="1"/>
          </p:nvPr>
        </p:nvSpPr>
        <p:spPr>
          <a:xfrm>
            <a:off x="128591" y="836613"/>
            <a:ext cx="11941175" cy="5935663"/>
          </a:xfrm>
        </p:spPr>
        <p:txBody>
          <a:bodyPr/>
          <a:lstStyle>
            <a:lvl1pPr>
              <a:defRPr/>
            </a:lvl1pPr>
            <a:lvl2pPr>
              <a:spcBef>
                <a:spcPts val="600"/>
              </a:spcBef>
              <a:defRPr sz="2400">
                <a:solidFill>
                  <a:schemeClr val="tx1"/>
                </a:solidFill>
                <a:latin typeface="Salesforce Sans" panose="020B0505020202020203" pitchFamily="34" charset="0"/>
                <a:cs typeface="Arial" pitchFamily="34" charset="0"/>
              </a:defRPr>
            </a:lvl2pPr>
            <a:lvl3pPr>
              <a:spcBef>
                <a:spcPts val="600"/>
              </a:spcBef>
              <a:buFont typeface="Arial" pitchFamily="34" charset="0"/>
              <a:buChar char="–"/>
              <a:defRPr sz="2400">
                <a:solidFill>
                  <a:schemeClr val="tx1"/>
                </a:solidFill>
                <a:latin typeface="Salesforce Sans" panose="020B0505020202020203" pitchFamily="34" charset="0"/>
                <a:cs typeface="Arial" pitchFamily="34" charset="0"/>
              </a:defRPr>
            </a:lvl3pPr>
            <a:lvl4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4pPr>
            <a:lvl5pPr>
              <a:spcBef>
                <a:spcPts val="600"/>
              </a:spcBef>
              <a:buFont typeface="Arial" pitchFamily="34" charset="0"/>
              <a:buChar char="–"/>
              <a:defRPr sz="2100">
                <a:solidFill>
                  <a:schemeClr val="tx1"/>
                </a:solidFill>
                <a:latin typeface="Salesforce Sans" panose="020B0505020202020203" pitchFamily="34" charset="0"/>
                <a:cs typeface="Arial" pitchFamily="34" charset="0"/>
              </a:defRPr>
            </a:lvl5pPr>
            <a:lvl6pPr marL="1141214" indent="-226974">
              <a:spcBef>
                <a:spcPts val="600"/>
              </a:spcBef>
              <a:defRPr sz="2100">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userDrawn="1"/>
        </p:nvGrpSpPr>
        <p:grpSpPr>
          <a:xfrm>
            <a:off x="60722" y="1"/>
            <a:ext cx="311231" cy="417513"/>
            <a:chOff x="5554663" y="5183188"/>
            <a:chExt cx="311150" cy="417513"/>
          </a:xfrm>
        </p:grpSpPr>
        <p:sp>
          <p:nvSpPr>
            <p:cNvPr id="14" name="Freeform 19"/>
            <p:cNvSpPr>
              <a:spLocks/>
            </p:cNvSpPr>
            <p:nvPr userDrawn="1"/>
          </p:nvSpPr>
          <p:spPr bwMode="auto">
            <a:xfrm>
              <a:off x="5707063" y="5183188"/>
              <a:ext cx="33338" cy="179388"/>
            </a:xfrm>
            <a:custGeom>
              <a:avLst/>
              <a:gdLst>
                <a:gd name="T0" fmla="*/ 21 w 21"/>
                <a:gd name="T1" fmla="*/ 113 h 113"/>
                <a:gd name="T2" fmla="*/ 20 w 21"/>
                <a:gd name="T3" fmla="*/ 0 h 113"/>
                <a:gd name="T4" fmla="*/ 0 w 21"/>
                <a:gd name="T5" fmla="*/ 0 h 113"/>
                <a:gd name="T6" fmla="*/ 2 w 21"/>
                <a:gd name="T7" fmla="*/ 92 h 113"/>
                <a:gd name="T8" fmla="*/ 9 w 21"/>
                <a:gd name="T9" fmla="*/ 99 h 113"/>
                <a:gd name="T10" fmla="*/ 21 w 21"/>
                <a:gd name="T11" fmla="*/ 113 h 113"/>
              </a:gdLst>
              <a:ahLst/>
              <a:cxnLst>
                <a:cxn ang="0">
                  <a:pos x="T0" y="T1"/>
                </a:cxn>
                <a:cxn ang="0">
                  <a:pos x="T2" y="T3"/>
                </a:cxn>
                <a:cxn ang="0">
                  <a:pos x="T4" y="T5"/>
                </a:cxn>
                <a:cxn ang="0">
                  <a:pos x="T6" y="T7"/>
                </a:cxn>
                <a:cxn ang="0">
                  <a:pos x="T8" y="T9"/>
                </a:cxn>
                <a:cxn ang="0">
                  <a:pos x="T10" y="T11"/>
                </a:cxn>
              </a:cxnLst>
              <a:rect l="0" t="0" r="r" b="b"/>
              <a:pathLst>
                <a:path w="21" h="113">
                  <a:moveTo>
                    <a:pt x="21" y="113"/>
                  </a:moveTo>
                  <a:lnTo>
                    <a:pt x="20" y="0"/>
                  </a:lnTo>
                  <a:lnTo>
                    <a:pt x="0" y="0"/>
                  </a:lnTo>
                  <a:lnTo>
                    <a:pt x="2" y="92"/>
                  </a:lnTo>
                  <a:lnTo>
                    <a:pt x="9" y="99"/>
                  </a:lnTo>
                  <a:lnTo>
                    <a:pt x="2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20"/>
            <p:cNvSpPr>
              <a:spLocks/>
            </p:cNvSpPr>
            <p:nvPr userDrawn="1"/>
          </p:nvSpPr>
          <p:spPr bwMode="auto">
            <a:xfrm>
              <a:off x="5707063" y="5183188"/>
              <a:ext cx="33338" cy="179388"/>
            </a:xfrm>
            <a:custGeom>
              <a:avLst/>
              <a:gdLst>
                <a:gd name="T0" fmla="*/ 21 w 21"/>
                <a:gd name="T1" fmla="*/ 113 h 113"/>
                <a:gd name="T2" fmla="*/ 20 w 21"/>
                <a:gd name="T3" fmla="*/ 0 h 113"/>
                <a:gd name="T4" fmla="*/ 0 w 21"/>
                <a:gd name="T5" fmla="*/ 0 h 113"/>
                <a:gd name="T6" fmla="*/ 2 w 21"/>
                <a:gd name="T7" fmla="*/ 92 h 113"/>
                <a:gd name="T8" fmla="*/ 9 w 21"/>
                <a:gd name="T9" fmla="*/ 99 h 113"/>
                <a:gd name="T10" fmla="*/ 21 w 21"/>
                <a:gd name="T11" fmla="*/ 113 h 113"/>
              </a:gdLst>
              <a:ahLst/>
              <a:cxnLst>
                <a:cxn ang="0">
                  <a:pos x="T0" y="T1"/>
                </a:cxn>
                <a:cxn ang="0">
                  <a:pos x="T2" y="T3"/>
                </a:cxn>
                <a:cxn ang="0">
                  <a:pos x="T4" y="T5"/>
                </a:cxn>
                <a:cxn ang="0">
                  <a:pos x="T6" y="T7"/>
                </a:cxn>
                <a:cxn ang="0">
                  <a:pos x="T8" y="T9"/>
                </a:cxn>
                <a:cxn ang="0">
                  <a:pos x="T10" y="T11"/>
                </a:cxn>
              </a:cxnLst>
              <a:rect l="0" t="0" r="r" b="b"/>
              <a:pathLst>
                <a:path w="21" h="113">
                  <a:moveTo>
                    <a:pt x="21" y="113"/>
                  </a:moveTo>
                  <a:lnTo>
                    <a:pt x="20" y="0"/>
                  </a:lnTo>
                  <a:lnTo>
                    <a:pt x="0" y="0"/>
                  </a:lnTo>
                  <a:lnTo>
                    <a:pt x="2" y="92"/>
                  </a:lnTo>
                  <a:lnTo>
                    <a:pt x="9" y="99"/>
                  </a:lnTo>
                  <a:lnTo>
                    <a:pt x="21" y="1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21"/>
            <p:cNvSpPr>
              <a:spLocks/>
            </p:cNvSpPr>
            <p:nvPr userDrawn="1"/>
          </p:nvSpPr>
          <p:spPr bwMode="auto">
            <a:xfrm>
              <a:off x="5554663" y="5287963"/>
              <a:ext cx="222250" cy="219075"/>
            </a:xfrm>
            <a:custGeom>
              <a:avLst/>
              <a:gdLst>
                <a:gd name="T0" fmla="*/ 36 w 93"/>
                <a:gd name="T1" fmla="*/ 0 h 92"/>
                <a:gd name="T2" fmla="*/ 0 w 93"/>
                <a:gd name="T3" fmla="*/ 34 h 92"/>
                <a:gd name="T4" fmla="*/ 16 w 93"/>
                <a:gd name="T5" fmla="*/ 62 h 92"/>
                <a:gd name="T6" fmla="*/ 42 w 93"/>
                <a:gd name="T7" fmla="*/ 92 h 92"/>
                <a:gd name="T8" fmla="*/ 50 w 93"/>
                <a:gd name="T9" fmla="*/ 57 h 92"/>
                <a:gd name="T10" fmla="*/ 93 w 93"/>
                <a:gd name="T11" fmla="*/ 50 h 92"/>
                <a:gd name="T12" fmla="*/ 78 w 93"/>
                <a:gd name="T13" fmla="*/ 31 h 92"/>
                <a:gd name="T14" fmla="*/ 70 w 93"/>
                <a:gd name="T15" fmla="*/ 22 h 92"/>
                <a:gd name="T16" fmla="*/ 65 w 93"/>
                <a:gd name="T17" fmla="*/ 17 h 92"/>
                <a:gd name="T18" fmla="*/ 55 w 93"/>
                <a:gd name="T19" fmla="*/ 5 h 92"/>
                <a:gd name="T20" fmla="*/ 54 w 93"/>
                <a:gd name="T21" fmla="*/ 4 h 92"/>
                <a:gd name="T22" fmla="*/ 36 w 93"/>
                <a:gd name="T2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92">
                  <a:moveTo>
                    <a:pt x="36" y="0"/>
                  </a:moveTo>
                  <a:cubicBezTo>
                    <a:pt x="17" y="0"/>
                    <a:pt x="0" y="15"/>
                    <a:pt x="0" y="34"/>
                  </a:cubicBezTo>
                  <a:cubicBezTo>
                    <a:pt x="0" y="46"/>
                    <a:pt x="6" y="56"/>
                    <a:pt x="16" y="62"/>
                  </a:cubicBezTo>
                  <a:cubicBezTo>
                    <a:pt x="42" y="92"/>
                    <a:pt x="42" y="92"/>
                    <a:pt x="42" y="92"/>
                  </a:cubicBezTo>
                  <a:cubicBezTo>
                    <a:pt x="50" y="57"/>
                    <a:pt x="50" y="57"/>
                    <a:pt x="50" y="57"/>
                  </a:cubicBezTo>
                  <a:cubicBezTo>
                    <a:pt x="93" y="50"/>
                    <a:pt x="93" y="50"/>
                    <a:pt x="93" y="50"/>
                  </a:cubicBezTo>
                  <a:cubicBezTo>
                    <a:pt x="78" y="31"/>
                    <a:pt x="78" y="31"/>
                    <a:pt x="78" y="31"/>
                  </a:cubicBezTo>
                  <a:cubicBezTo>
                    <a:pt x="70" y="22"/>
                    <a:pt x="70" y="22"/>
                    <a:pt x="70" y="22"/>
                  </a:cubicBezTo>
                  <a:cubicBezTo>
                    <a:pt x="65" y="17"/>
                    <a:pt x="65" y="17"/>
                    <a:pt x="65" y="17"/>
                  </a:cubicBezTo>
                  <a:cubicBezTo>
                    <a:pt x="55" y="5"/>
                    <a:pt x="55" y="5"/>
                    <a:pt x="55" y="5"/>
                  </a:cubicBezTo>
                  <a:cubicBezTo>
                    <a:pt x="54" y="5"/>
                    <a:pt x="54" y="4"/>
                    <a:pt x="54" y="4"/>
                  </a:cubicBezTo>
                  <a:cubicBezTo>
                    <a:pt x="48" y="2"/>
                    <a:pt x="43" y="0"/>
                    <a:pt x="36" y="0"/>
                  </a:cubicBezTo>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 name="Freeform 22"/>
            <p:cNvSpPr>
              <a:spLocks/>
            </p:cNvSpPr>
            <p:nvPr userDrawn="1"/>
          </p:nvSpPr>
          <p:spPr bwMode="auto">
            <a:xfrm>
              <a:off x="5583238" y="5183188"/>
              <a:ext cx="33338" cy="242888"/>
            </a:xfrm>
            <a:custGeom>
              <a:avLst/>
              <a:gdLst>
                <a:gd name="T0" fmla="*/ 0 w 21"/>
                <a:gd name="T1" fmla="*/ 0 h 153"/>
                <a:gd name="T2" fmla="*/ 4 w 21"/>
                <a:gd name="T3" fmla="*/ 140 h 153"/>
                <a:gd name="T4" fmla="*/ 21 w 21"/>
                <a:gd name="T5" fmla="*/ 153 h 153"/>
                <a:gd name="T6" fmla="*/ 19 w 21"/>
                <a:gd name="T7" fmla="*/ 0 h 153"/>
                <a:gd name="T8" fmla="*/ 0 w 21"/>
                <a:gd name="T9" fmla="*/ 0 h 153"/>
              </a:gdLst>
              <a:ahLst/>
              <a:cxnLst>
                <a:cxn ang="0">
                  <a:pos x="T0" y="T1"/>
                </a:cxn>
                <a:cxn ang="0">
                  <a:pos x="T2" y="T3"/>
                </a:cxn>
                <a:cxn ang="0">
                  <a:pos x="T4" y="T5"/>
                </a:cxn>
                <a:cxn ang="0">
                  <a:pos x="T6" y="T7"/>
                </a:cxn>
                <a:cxn ang="0">
                  <a:pos x="T8" y="T9"/>
                </a:cxn>
              </a:cxnLst>
              <a:rect l="0" t="0" r="r" b="b"/>
              <a:pathLst>
                <a:path w="21" h="153">
                  <a:moveTo>
                    <a:pt x="0" y="0"/>
                  </a:moveTo>
                  <a:lnTo>
                    <a:pt x="4" y="140"/>
                  </a:lnTo>
                  <a:lnTo>
                    <a:pt x="21" y="153"/>
                  </a:lnTo>
                  <a:lnTo>
                    <a:pt x="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23"/>
            <p:cNvSpPr>
              <a:spLocks noEditPoints="1"/>
            </p:cNvSpPr>
            <p:nvPr userDrawn="1"/>
          </p:nvSpPr>
          <p:spPr bwMode="auto">
            <a:xfrm>
              <a:off x="5630863" y="5392738"/>
              <a:ext cx="234950" cy="207963"/>
            </a:xfrm>
            <a:custGeom>
              <a:avLst/>
              <a:gdLst>
                <a:gd name="T0" fmla="*/ 18 w 98"/>
                <a:gd name="T1" fmla="*/ 13 h 87"/>
                <a:gd name="T2" fmla="*/ 98 w 98"/>
                <a:gd name="T3" fmla="*/ 0 h 87"/>
                <a:gd name="T4" fmla="*/ 79 w 98"/>
                <a:gd name="T5" fmla="*/ 66 h 87"/>
                <a:gd name="T6" fmla="*/ 0 w 98"/>
                <a:gd name="T7" fmla="*/ 87 h 87"/>
                <a:gd name="T8" fmla="*/ 18 w 98"/>
                <a:gd name="T9" fmla="*/ 13 h 87"/>
                <a:gd name="T10" fmla="*/ 34 w 98"/>
                <a:gd name="T11" fmla="*/ 26 h 87"/>
                <a:gd name="T12" fmla="*/ 23 w 98"/>
                <a:gd name="T13" fmla="*/ 63 h 87"/>
                <a:gd name="T14" fmla="*/ 61 w 98"/>
                <a:gd name="T15" fmla="*/ 61 h 87"/>
                <a:gd name="T16" fmla="*/ 73 w 98"/>
                <a:gd name="T17" fmla="*/ 24 h 87"/>
                <a:gd name="T18" fmla="*/ 34 w 98"/>
                <a:gd name="T19"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87">
                  <a:moveTo>
                    <a:pt x="18" y="13"/>
                  </a:moveTo>
                  <a:cubicBezTo>
                    <a:pt x="98" y="0"/>
                    <a:pt x="98" y="0"/>
                    <a:pt x="98" y="0"/>
                  </a:cubicBezTo>
                  <a:cubicBezTo>
                    <a:pt x="79" y="66"/>
                    <a:pt x="79" y="66"/>
                    <a:pt x="79" y="66"/>
                  </a:cubicBezTo>
                  <a:cubicBezTo>
                    <a:pt x="0" y="87"/>
                    <a:pt x="0" y="87"/>
                    <a:pt x="0" y="87"/>
                  </a:cubicBezTo>
                  <a:cubicBezTo>
                    <a:pt x="18" y="13"/>
                    <a:pt x="18" y="13"/>
                    <a:pt x="18" y="13"/>
                  </a:cubicBezTo>
                  <a:moveTo>
                    <a:pt x="34" y="26"/>
                  </a:moveTo>
                  <a:cubicBezTo>
                    <a:pt x="21" y="37"/>
                    <a:pt x="15" y="53"/>
                    <a:pt x="23" y="63"/>
                  </a:cubicBezTo>
                  <a:cubicBezTo>
                    <a:pt x="30" y="72"/>
                    <a:pt x="48" y="71"/>
                    <a:pt x="61" y="61"/>
                  </a:cubicBezTo>
                  <a:cubicBezTo>
                    <a:pt x="75" y="50"/>
                    <a:pt x="80" y="33"/>
                    <a:pt x="73" y="24"/>
                  </a:cubicBezTo>
                  <a:cubicBezTo>
                    <a:pt x="65" y="14"/>
                    <a:pt x="48" y="15"/>
                    <a:pt x="34"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9" name="Freeform 47"/>
          <p:cNvSpPr>
            <a:spLocks/>
          </p:cNvSpPr>
          <p:nvPr userDrawn="1"/>
        </p:nvSpPr>
        <p:spPr bwMode="auto">
          <a:xfrm rot="905262">
            <a:off x="75785" y="336470"/>
            <a:ext cx="1179412" cy="970556"/>
          </a:xfrm>
          <a:custGeom>
            <a:avLst/>
            <a:gdLst>
              <a:gd name="T0" fmla="*/ 0 w 370"/>
              <a:gd name="T1" fmla="*/ 60 h 304"/>
              <a:gd name="T2" fmla="*/ 128 w 370"/>
              <a:gd name="T3" fmla="*/ 304 h 304"/>
              <a:gd name="T4" fmla="*/ 370 w 370"/>
              <a:gd name="T5" fmla="*/ 110 h 304"/>
              <a:gd name="T6" fmla="*/ 62 w 370"/>
              <a:gd name="T7" fmla="*/ 11 h 304"/>
              <a:gd name="T8" fmla="*/ 0 w 370"/>
              <a:gd name="T9" fmla="*/ 60 h 304"/>
            </a:gdLst>
            <a:ahLst/>
            <a:cxnLst>
              <a:cxn ang="0">
                <a:pos x="T0" y="T1"/>
              </a:cxn>
              <a:cxn ang="0">
                <a:pos x="T2" y="T3"/>
              </a:cxn>
              <a:cxn ang="0">
                <a:pos x="T4" y="T5"/>
              </a:cxn>
              <a:cxn ang="0">
                <a:pos x="T6" y="T7"/>
              </a:cxn>
              <a:cxn ang="0">
                <a:pos x="T8" y="T9"/>
              </a:cxn>
            </a:cxnLst>
            <a:rect l="0" t="0" r="r" b="b"/>
            <a:pathLst>
              <a:path w="370" h="304">
                <a:moveTo>
                  <a:pt x="0" y="60"/>
                </a:moveTo>
                <a:cubicBezTo>
                  <a:pt x="128" y="304"/>
                  <a:pt x="128" y="304"/>
                  <a:pt x="128" y="304"/>
                </a:cubicBezTo>
                <a:cubicBezTo>
                  <a:pt x="370" y="110"/>
                  <a:pt x="370" y="110"/>
                  <a:pt x="370" y="110"/>
                </a:cubicBezTo>
                <a:cubicBezTo>
                  <a:pt x="62" y="11"/>
                  <a:pt x="62" y="11"/>
                  <a:pt x="62" y="11"/>
                </a:cubicBezTo>
                <a:cubicBezTo>
                  <a:pt x="62" y="11"/>
                  <a:pt x="7" y="0"/>
                  <a:pt x="0" y="60"/>
                </a:cubicBezTo>
                <a:close/>
              </a:path>
            </a:pathLst>
          </a:custGeom>
          <a:gradFill flip="none" rotWithShape="1">
            <a:gsLst>
              <a:gs pos="0">
                <a:schemeClr val="bg1">
                  <a:alpha val="75000"/>
                </a:schemeClr>
              </a:gs>
              <a:gs pos="60000">
                <a:schemeClr val="bg1">
                  <a:shade val="100000"/>
                  <a:satMod val="115000"/>
                  <a:alpha val="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sz="1800"/>
          </a:p>
        </p:txBody>
      </p:sp>
      <p:sp>
        <p:nvSpPr>
          <p:cNvPr id="3" name="Title 2"/>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Slide Number Placeholder 3"/>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312450954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teraction">
    <p:spTree>
      <p:nvGrpSpPr>
        <p:cNvPr id="1" name=""/>
        <p:cNvGrpSpPr/>
        <p:nvPr/>
      </p:nvGrpSpPr>
      <p:grpSpPr>
        <a:xfrm>
          <a:off x="0" y="0"/>
          <a:ext cx="0" cy="0"/>
          <a:chOff x="0" y="0"/>
          <a:chExt cx="0" cy="0"/>
        </a:xfrm>
      </p:grpSpPr>
      <p:sp>
        <p:nvSpPr>
          <p:cNvPr id="5" name="Rectangle 4"/>
          <p:cNvSpPr/>
          <p:nvPr userDrawn="1"/>
        </p:nvSpPr>
        <p:spPr bwMode="auto">
          <a:xfrm>
            <a:off x="1" y="1"/>
            <a:ext cx="12192000" cy="758827"/>
          </a:xfrm>
          <a:prstGeom prst="rect">
            <a:avLst/>
          </a:prstGeom>
          <a:solidFill>
            <a:srgbClr val="FF00FF"/>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hasCustomPrompt="1"/>
          </p:nvPr>
        </p:nvSpPr>
        <p:spPr>
          <a:xfrm>
            <a:off x="141290" y="2"/>
            <a:ext cx="11928474" cy="758825"/>
          </a:xfrm>
          <a:prstGeom prst="rect">
            <a:avLst/>
          </a:prstGeom>
        </p:spPr>
        <p:txBody>
          <a:bodyPr/>
          <a:lstStyle>
            <a:lvl1pPr>
              <a:defRPr/>
            </a:lvl1pPr>
          </a:lstStyle>
          <a:p>
            <a:r>
              <a:rPr lang="en-US" dirty="0" smtClean="0"/>
              <a:t>Engage Interaction or Quiz</a:t>
            </a:r>
            <a:endParaRPr lang="en-US" dirty="0"/>
          </a:p>
        </p:txBody>
      </p:sp>
    </p:spTree>
    <p:custDataLst>
      <p:tags r:id="rId1"/>
    </p:custDataLst>
    <p:extLst>
      <p:ext uri="{BB962C8B-B14F-4D97-AF65-F5344CB8AC3E}">
        <p14:creationId xmlns:p14="http://schemas.microsoft.com/office/powerpoint/2010/main" val="298507435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or Simulation">
    <p:spTree>
      <p:nvGrpSpPr>
        <p:cNvPr id="1" name=""/>
        <p:cNvGrpSpPr/>
        <p:nvPr/>
      </p:nvGrpSpPr>
      <p:grpSpPr>
        <a:xfrm>
          <a:off x="0" y="0"/>
          <a:ext cx="0" cy="0"/>
          <a:chOff x="0" y="0"/>
          <a:chExt cx="0" cy="0"/>
        </a:xfrm>
      </p:grpSpPr>
      <p:sp>
        <p:nvSpPr>
          <p:cNvPr id="5" name="Rectangle 4"/>
          <p:cNvSpPr/>
          <p:nvPr userDrawn="1"/>
        </p:nvSpPr>
        <p:spPr bwMode="auto">
          <a:xfrm>
            <a:off x="1" y="1"/>
            <a:ext cx="12192000" cy="760491"/>
          </a:xfrm>
          <a:prstGeom prst="rect">
            <a:avLst/>
          </a:prstGeom>
          <a:solidFill>
            <a:schemeClr val="accent5"/>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hasCustomPrompt="1"/>
          </p:nvPr>
        </p:nvSpPr>
        <p:spPr>
          <a:xfrm>
            <a:off x="141290" y="1"/>
            <a:ext cx="11928474" cy="758824"/>
          </a:xfrm>
          <a:prstGeom prst="rect">
            <a:avLst/>
          </a:prstGeom>
        </p:spPr>
        <p:txBody>
          <a:bodyPr/>
          <a:lstStyle>
            <a:lvl1pPr>
              <a:defRPr baseline="0"/>
            </a:lvl1pPr>
          </a:lstStyle>
          <a:p>
            <a:r>
              <a:rPr lang="en-US" dirty="0" smtClean="0"/>
              <a:t>Demo or Simulation</a:t>
            </a:r>
            <a:endParaRPr lang="en-US" dirty="0"/>
          </a:p>
        </p:txBody>
      </p:sp>
    </p:spTree>
    <p:custDataLst>
      <p:tags r:id="rId1"/>
    </p:custDataLst>
    <p:extLst>
      <p:ext uri="{BB962C8B-B14F-4D97-AF65-F5344CB8AC3E}">
        <p14:creationId xmlns:p14="http://schemas.microsoft.com/office/powerpoint/2010/main" val="1964061979"/>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letely 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5235099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column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11941175" cy="5950440"/>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p:txBody>
          <a:bodyPr/>
          <a:lstStyle>
            <a:lvl1pPr>
              <a:defRPr/>
            </a:lvl1pPr>
          </a:lstStyle>
          <a:p>
            <a:r>
              <a:rPr lang="en-US" dirty="0" smtClean="0"/>
              <a:t>Click to edit Master title style</a:t>
            </a:r>
            <a:endParaRPr lang="en-US" dirty="0"/>
          </a:p>
        </p:txBody>
      </p:sp>
    </p:spTree>
    <p:custDataLst>
      <p:tags r:id="rId1"/>
    </p:custDataLst>
    <p:extLst>
      <p:ext uri="{BB962C8B-B14F-4D97-AF65-F5344CB8AC3E}">
        <p14:creationId xmlns:p14="http://schemas.microsoft.com/office/powerpoint/2010/main" val="26435068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A">
    <p:spTree>
      <p:nvGrpSpPr>
        <p:cNvPr id="1" name=""/>
        <p:cNvGrpSpPr/>
        <p:nvPr/>
      </p:nvGrpSpPr>
      <p:grpSpPr>
        <a:xfrm>
          <a:off x="0" y="0"/>
          <a:ext cx="0" cy="0"/>
          <a:chOff x="0" y="0"/>
          <a:chExt cx="0" cy="0"/>
        </a:xfrm>
      </p:grpSpPr>
      <p:sp>
        <p:nvSpPr>
          <p:cNvPr id="3" name="TextBox 2"/>
          <p:cNvSpPr txBox="1"/>
          <p:nvPr userDrawn="1"/>
        </p:nvSpPr>
        <p:spPr>
          <a:xfrm>
            <a:off x="3261225" y="3041037"/>
            <a:ext cx="2579232" cy="646331"/>
          </a:xfrm>
          <a:prstGeom prst="rect">
            <a:avLst/>
          </a:prstGeom>
          <a:noFill/>
        </p:spPr>
        <p:txBody>
          <a:bodyPr wrap="square" rtlCol="0">
            <a:spAutoFit/>
          </a:bodyPr>
          <a:lstStyle/>
          <a:p>
            <a:pPr>
              <a:spcBef>
                <a:spcPts val="300"/>
              </a:spcBef>
              <a:spcAft>
                <a:spcPts val="1000"/>
              </a:spcAft>
            </a:pPr>
            <a:r>
              <a:rPr lang="en-US" sz="3600" b="1" dirty="0" smtClean="0">
                <a:solidFill>
                  <a:schemeClr val="tx1"/>
                </a:solidFill>
                <a:latin typeface="Salesforce Sans Light" panose="020B0305020202020203" pitchFamily="34" charset="0"/>
                <a:cs typeface="Arial" panose="020B0604020202020204" pitchFamily="34" charset="0"/>
              </a:rPr>
              <a:t>Q+A</a:t>
            </a:r>
          </a:p>
        </p:txBody>
      </p:sp>
      <p:pic>
        <p:nvPicPr>
          <p:cNvPr id="4" name="Picture 3" descr="Salesforce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83517" y="2592568"/>
            <a:ext cx="2529182" cy="1769966"/>
          </a:xfrm>
          <a:prstGeom prst="rect">
            <a:avLst/>
          </a:prstGeom>
        </p:spPr>
      </p:pic>
    </p:spTree>
    <p:custDataLst>
      <p:tags r:id="rId1"/>
    </p:custDataLst>
    <p:extLst>
      <p:ext uri="{BB962C8B-B14F-4D97-AF65-F5344CB8AC3E}">
        <p14:creationId xmlns:p14="http://schemas.microsoft.com/office/powerpoint/2010/main" val="222365805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column layout w/out first level bullet">
    <p:spTree>
      <p:nvGrpSpPr>
        <p:cNvPr id="1" name=""/>
        <p:cNvGrpSpPr/>
        <p:nvPr/>
      </p:nvGrpSpPr>
      <p:grpSpPr>
        <a:xfrm>
          <a:off x="0" y="0"/>
          <a:ext cx="0" cy="0"/>
          <a:chOff x="0" y="0"/>
          <a:chExt cx="0" cy="0"/>
        </a:xfrm>
      </p:grpSpPr>
      <p:sp>
        <p:nvSpPr>
          <p:cNvPr id="5" name="Content Placeholder 2"/>
          <p:cNvSpPr>
            <a:spLocks noGrp="1"/>
          </p:cNvSpPr>
          <p:nvPr>
            <p:ph idx="1"/>
          </p:nvPr>
        </p:nvSpPr>
        <p:spPr>
          <a:xfrm>
            <a:off x="115711" y="843165"/>
            <a:ext cx="11941175" cy="5950440"/>
          </a:xfrm>
        </p:spPr>
        <p:txBody>
          <a:bodyPr/>
          <a:lstStyle>
            <a:lvl1pPr>
              <a:defRPr/>
            </a:lvl1pPr>
            <a:lvl2pPr marL="0" indent="0">
              <a:spcBef>
                <a:spcPts val="450"/>
              </a:spcBef>
              <a:buNone/>
              <a:defRPr sz="1800">
                <a:solidFill>
                  <a:schemeClr val="tx1"/>
                </a:solidFill>
                <a:latin typeface="Salesforce Sans" panose="020B0505020202020203" pitchFamily="34" charset="0"/>
                <a:cs typeface="Arial" pitchFamily="34" charset="0"/>
              </a:defRPr>
            </a:lvl2pPr>
            <a:lvl3pPr marL="177451" indent="-177451">
              <a:spcBef>
                <a:spcPts val="450"/>
              </a:spcBef>
              <a:buFont typeface="Wingdings" panose="05000000000000000000" pitchFamily="2" charset="2"/>
              <a:buChar char="§"/>
              <a:defRPr sz="1800">
                <a:solidFill>
                  <a:schemeClr val="tx1"/>
                </a:solidFill>
                <a:latin typeface="Salesforce Sans" panose="020B0505020202020203" pitchFamily="34" charset="0"/>
                <a:cs typeface="Arial" pitchFamily="34" charset="0"/>
              </a:defRPr>
            </a:lvl3pPr>
            <a:lvl4pPr marL="346565" indent="-170305">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marL="513297" indent="-170305" defTabSz="814605">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684792" indent="-169114">
              <a:spcBef>
                <a:spcPts val="450"/>
              </a:spcBef>
              <a:buFont typeface="Arial" panose="020B0604020202020204" pitchFamily="34" charset="0"/>
              <a:buChar char="‒"/>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Slide Number Placeholder 3"/>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150721160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7" name="Content Placeholder 2"/>
          <p:cNvSpPr>
            <a:spLocks noGrp="1"/>
          </p:cNvSpPr>
          <p:nvPr>
            <p:ph idx="1"/>
          </p:nvPr>
        </p:nvSpPr>
        <p:spPr>
          <a:xfrm>
            <a:off x="115709" y="843165"/>
            <a:ext cx="5924483" cy="5950440"/>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0"/>
          </p:nvPr>
        </p:nvSpPr>
        <p:spPr>
          <a:xfrm>
            <a:off x="6161833" y="843165"/>
            <a:ext cx="5924483" cy="5950440"/>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1"/>
          </p:nvPr>
        </p:nvSpPr>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
        <p:nvSpPr>
          <p:cNvPr id="4" name="Title 3"/>
          <p:cNvSpPr>
            <a:spLocks noGrp="1"/>
          </p:cNvSpPr>
          <p:nvPr>
            <p:ph type="title"/>
          </p:nvPr>
        </p:nvSpPr>
        <p:spPr/>
        <p:txBody>
          <a:bodyPr/>
          <a:lstStyle>
            <a:lvl1pPr>
              <a:defRPr/>
            </a:lvl1pPr>
          </a:lstStyle>
          <a:p>
            <a:r>
              <a:rPr lang="en-US" dirty="0" smtClean="0"/>
              <a:t>Click to edit Master title style</a:t>
            </a:r>
            <a:endParaRPr lang="en-US" dirty="0"/>
          </a:p>
        </p:txBody>
      </p:sp>
    </p:spTree>
    <p:custDataLst>
      <p:tags r:id="rId1"/>
    </p:custDataLst>
    <p:extLst>
      <p:ext uri="{BB962C8B-B14F-4D97-AF65-F5344CB8AC3E}">
        <p14:creationId xmlns:p14="http://schemas.microsoft.com/office/powerpoint/2010/main" val="359779332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11" name="Content Placeholder 2"/>
          <p:cNvSpPr>
            <a:spLocks noGrp="1"/>
          </p:cNvSpPr>
          <p:nvPr>
            <p:ph idx="1"/>
          </p:nvPr>
        </p:nvSpPr>
        <p:spPr>
          <a:xfrm>
            <a:off x="115710" y="843165"/>
            <a:ext cx="3928257" cy="5950440"/>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141841" y="843165"/>
            <a:ext cx="3928257" cy="5950440"/>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1"/>
          </p:nvPr>
        </p:nvSpPr>
        <p:spPr>
          <a:xfrm>
            <a:off x="8167970" y="843165"/>
            <a:ext cx="3928257" cy="5950440"/>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21039700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11" name="Content Placeholder 2"/>
          <p:cNvSpPr>
            <a:spLocks noGrp="1"/>
          </p:cNvSpPr>
          <p:nvPr>
            <p:ph idx="1"/>
          </p:nvPr>
        </p:nvSpPr>
        <p:spPr>
          <a:xfrm>
            <a:off x="115712" y="829311"/>
            <a:ext cx="2913801" cy="5950440"/>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3"/>
          </p:nvPr>
        </p:nvSpPr>
        <p:spPr>
          <a:xfrm>
            <a:off x="3132309" y="829311"/>
            <a:ext cx="2913801" cy="5950440"/>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4"/>
          </p:nvPr>
        </p:nvSpPr>
        <p:spPr>
          <a:xfrm>
            <a:off x="9165502" y="829311"/>
            <a:ext cx="2913801" cy="5950440"/>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5"/>
          </p:nvPr>
        </p:nvSpPr>
        <p:spPr>
          <a:xfrm>
            <a:off x="6148906" y="829311"/>
            <a:ext cx="2913801" cy="5950440"/>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16"/>
          </p:nvPr>
        </p:nvSpPr>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73548323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1692640377"/>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894320098"/>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sappearing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518710" y="301661"/>
            <a:ext cx="483911" cy="197963"/>
          </a:xfrm>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
        <p:nvSpPr>
          <p:cNvPr id="2" name="Title 1"/>
          <p:cNvSpPr>
            <a:spLocks noGrp="1"/>
          </p:cNvSpPr>
          <p:nvPr>
            <p:ph type="title"/>
          </p:nvPr>
        </p:nvSpPr>
        <p:spPr>
          <a:xfrm>
            <a:off x="0" y="0"/>
            <a:ext cx="12192000" cy="6858000"/>
          </a:xfrm>
          <a:solidFill>
            <a:schemeClr val="tx1">
              <a:alpha val="90000"/>
            </a:schemeClr>
          </a:solidFill>
        </p:spPr>
        <p:txBody>
          <a:bodyPr>
            <a:normAutofit/>
          </a:bodyPr>
          <a:lstStyle>
            <a:lvl1pPr algn="ctr">
              <a:defRPr sz="3001">
                <a:effectLst/>
              </a:defRPr>
            </a:lvl1pPr>
          </a:lstStyle>
          <a:p>
            <a:r>
              <a:rPr lang="en-US" dirty="0" smtClean="0"/>
              <a:t>Click to edit Master title style</a:t>
            </a:r>
            <a:endParaRPr lang="en-US" dirty="0"/>
          </a:p>
        </p:txBody>
      </p:sp>
    </p:spTree>
    <p:custDataLst>
      <p:tags r:id="rId1"/>
    </p:custDataLst>
    <p:extLst>
      <p:ext uri="{BB962C8B-B14F-4D97-AF65-F5344CB8AC3E}">
        <p14:creationId xmlns:p14="http://schemas.microsoft.com/office/powerpoint/2010/main" val="3195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8448" y="824250"/>
            <a:ext cx="8251315" cy="5948027"/>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2"/>
          <p:cNvSpPr>
            <a:spLocks noGrp="1"/>
          </p:cNvSpPr>
          <p:nvPr>
            <p:ph idx="10"/>
          </p:nvPr>
        </p:nvSpPr>
        <p:spPr>
          <a:xfrm>
            <a:off x="0" y="746975"/>
            <a:ext cx="3657600" cy="6111025"/>
          </a:xfrm>
          <a:solidFill>
            <a:schemeClr val="tx2"/>
          </a:solidFill>
        </p:spPr>
        <p:txBody>
          <a:bodyPr lIns="228560" tIns="91424" rIns="228560" bIns="91424"/>
          <a:lstStyle>
            <a:lvl1pPr>
              <a:defRPr/>
            </a:lvl1pPr>
            <a:lvl2pPr>
              <a:spcBef>
                <a:spcPts val="450"/>
              </a:spcBef>
              <a:defRPr sz="1800">
                <a:solidFill>
                  <a:schemeClr val="bg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bg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bg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bg1"/>
                </a:solidFill>
                <a:latin typeface="Salesforce Sans" panose="020B0505020202020203" pitchFamily="34" charset="0"/>
                <a:cs typeface="Arial" pitchFamily="34" charset="0"/>
              </a:defRPr>
            </a:lvl5pPr>
            <a:lvl6pPr marL="856139" indent="-170276">
              <a:spcBef>
                <a:spcPts val="450"/>
              </a:spcBef>
              <a:defRPr sz="1575">
                <a:solidFill>
                  <a:schemeClr val="bg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332884918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ight Block">
    <p:spTree>
      <p:nvGrpSpPr>
        <p:cNvPr id="1" name=""/>
        <p:cNvGrpSpPr/>
        <p:nvPr/>
      </p:nvGrpSpPr>
      <p:grpSpPr>
        <a:xfrm>
          <a:off x="0" y="0"/>
          <a:ext cx="0" cy="0"/>
          <a:chOff x="0" y="0"/>
          <a:chExt cx="0" cy="0"/>
        </a:xfrm>
      </p:grpSpPr>
      <p:sp>
        <p:nvSpPr>
          <p:cNvPr id="7" name="Content Placeholder 2"/>
          <p:cNvSpPr>
            <a:spLocks noGrp="1"/>
          </p:cNvSpPr>
          <p:nvPr>
            <p:ph idx="1"/>
          </p:nvPr>
        </p:nvSpPr>
        <p:spPr>
          <a:xfrm>
            <a:off x="135092" y="824250"/>
            <a:ext cx="8251315" cy="5948027"/>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8534400" y="746975"/>
            <a:ext cx="3657600" cy="6111025"/>
          </a:xfrm>
          <a:solidFill>
            <a:schemeClr val="tx2"/>
          </a:solidFill>
        </p:spPr>
        <p:txBody>
          <a:bodyPr lIns="228560" tIns="91424" rIns="228560" bIns="91424"/>
          <a:lstStyle>
            <a:lvl1pPr>
              <a:defRPr/>
            </a:lvl1pPr>
            <a:lvl2pPr>
              <a:spcBef>
                <a:spcPts val="450"/>
              </a:spcBef>
              <a:defRPr sz="1800">
                <a:solidFill>
                  <a:schemeClr val="bg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bg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bg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bg1"/>
                </a:solidFill>
                <a:latin typeface="Salesforce Sans" panose="020B0505020202020203" pitchFamily="34" charset="0"/>
                <a:cs typeface="Arial" pitchFamily="34" charset="0"/>
              </a:defRPr>
            </a:lvl5pPr>
            <a:lvl6pPr marL="856139" indent="-170276">
              <a:spcBef>
                <a:spcPts val="450"/>
              </a:spcBef>
              <a:defRPr sz="1575">
                <a:solidFill>
                  <a:schemeClr val="bg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11"/>
          </p:nvPr>
        </p:nvSpPr>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293997239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Block">
    <p:spTree>
      <p:nvGrpSpPr>
        <p:cNvPr id="1" name=""/>
        <p:cNvGrpSpPr/>
        <p:nvPr/>
      </p:nvGrpSpPr>
      <p:grpSpPr>
        <a:xfrm>
          <a:off x="0" y="0"/>
          <a:ext cx="0" cy="0"/>
          <a:chOff x="0" y="0"/>
          <a:chExt cx="0" cy="0"/>
        </a:xfrm>
      </p:grpSpPr>
      <p:sp>
        <p:nvSpPr>
          <p:cNvPr id="5" name="Content Placeholder 2"/>
          <p:cNvSpPr>
            <a:spLocks noGrp="1"/>
          </p:cNvSpPr>
          <p:nvPr>
            <p:ph idx="10"/>
          </p:nvPr>
        </p:nvSpPr>
        <p:spPr>
          <a:xfrm>
            <a:off x="0" y="741731"/>
            <a:ext cx="12192000" cy="1884348"/>
          </a:xfrm>
          <a:solidFill>
            <a:schemeClr val="tx2"/>
          </a:solidFill>
        </p:spPr>
        <p:txBody>
          <a:bodyPr lIns="228560" tIns="91424" rIns="228560" bIns="91424"/>
          <a:lstStyle>
            <a:lvl1pPr>
              <a:defRPr/>
            </a:lvl1pPr>
            <a:lvl2pPr>
              <a:spcBef>
                <a:spcPts val="450"/>
              </a:spcBef>
              <a:defRPr sz="1800">
                <a:solidFill>
                  <a:schemeClr val="bg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bg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bg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bg1"/>
                </a:solidFill>
                <a:latin typeface="Salesforce Sans" panose="020B0505020202020203" pitchFamily="34" charset="0"/>
                <a:cs typeface="Arial" pitchFamily="34" charset="0"/>
              </a:defRPr>
            </a:lvl5pPr>
            <a:lvl6pPr marL="856139" indent="-170276">
              <a:spcBef>
                <a:spcPts val="450"/>
              </a:spcBef>
              <a:defRPr sz="1575">
                <a:solidFill>
                  <a:schemeClr val="bg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
          </p:nvPr>
        </p:nvSpPr>
        <p:spPr>
          <a:xfrm>
            <a:off x="135092" y="2717445"/>
            <a:ext cx="11945291" cy="4054831"/>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11"/>
          </p:nvPr>
        </p:nvSpPr>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19379648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extBox 2"/>
          <p:cNvSpPr txBox="1"/>
          <p:nvPr userDrawn="1"/>
        </p:nvSpPr>
        <p:spPr>
          <a:xfrm>
            <a:off x="6307297" y="3041037"/>
            <a:ext cx="3212044" cy="646331"/>
          </a:xfrm>
          <a:prstGeom prst="rect">
            <a:avLst/>
          </a:prstGeom>
          <a:noFill/>
        </p:spPr>
        <p:txBody>
          <a:bodyPr wrap="square" rtlCol="0">
            <a:spAutoFit/>
          </a:bodyPr>
          <a:lstStyle/>
          <a:p>
            <a:pPr>
              <a:spcBef>
                <a:spcPts val="300"/>
              </a:spcBef>
              <a:spcAft>
                <a:spcPts val="1000"/>
              </a:spcAft>
            </a:pPr>
            <a:r>
              <a:rPr lang="en-US" sz="3600" b="1" cap="all" spc="300" baseline="0" dirty="0" smtClean="0">
                <a:solidFill>
                  <a:schemeClr val="tx1"/>
                </a:solidFill>
                <a:latin typeface="Salesforce Sans Light" panose="020B0305020202020203" pitchFamily="34" charset="0"/>
                <a:cs typeface="Arial" panose="020B0604020202020204" pitchFamily="34" charset="0"/>
              </a:rPr>
              <a:t>Thank You</a:t>
            </a:r>
          </a:p>
        </p:txBody>
      </p:sp>
      <p:pic>
        <p:nvPicPr>
          <p:cNvPr id="4" name="Picture 3" descr="Salesforce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68418" y="2592568"/>
            <a:ext cx="2529182" cy="1769966"/>
          </a:xfrm>
          <a:prstGeom prst="rect">
            <a:avLst/>
          </a:prstGeom>
        </p:spPr>
      </p:pic>
    </p:spTree>
    <p:custDataLst>
      <p:tags r:id="rId1"/>
    </p:custDataLst>
    <p:extLst>
      <p:ext uri="{BB962C8B-B14F-4D97-AF65-F5344CB8AC3E}">
        <p14:creationId xmlns:p14="http://schemas.microsoft.com/office/powerpoint/2010/main" val="319058429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Block">
    <p:spTree>
      <p:nvGrpSpPr>
        <p:cNvPr id="1" name=""/>
        <p:cNvGrpSpPr/>
        <p:nvPr/>
      </p:nvGrpSpPr>
      <p:grpSpPr>
        <a:xfrm>
          <a:off x="0" y="0"/>
          <a:ext cx="0" cy="0"/>
          <a:chOff x="0" y="0"/>
          <a:chExt cx="0" cy="0"/>
        </a:xfrm>
      </p:grpSpPr>
      <p:sp>
        <p:nvSpPr>
          <p:cNvPr id="5" name="Content Placeholder 2"/>
          <p:cNvSpPr>
            <a:spLocks noGrp="1"/>
          </p:cNvSpPr>
          <p:nvPr>
            <p:ph idx="10"/>
          </p:nvPr>
        </p:nvSpPr>
        <p:spPr>
          <a:xfrm>
            <a:off x="0" y="4973653"/>
            <a:ext cx="12192000" cy="1884348"/>
          </a:xfrm>
          <a:solidFill>
            <a:schemeClr val="tx2"/>
          </a:solidFill>
        </p:spPr>
        <p:txBody>
          <a:bodyPr lIns="228560" tIns="91424" rIns="228560" bIns="91424"/>
          <a:lstStyle>
            <a:lvl1pPr>
              <a:defRPr/>
            </a:lvl1pPr>
            <a:lvl2pPr>
              <a:spcBef>
                <a:spcPts val="450"/>
              </a:spcBef>
              <a:defRPr sz="1800">
                <a:solidFill>
                  <a:schemeClr val="bg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bg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bg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bg1"/>
                </a:solidFill>
                <a:latin typeface="Salesforce Sans" panose="020B0505020202020203" pitchFamily="34" charset="0"/>
                <a:cs typeface="Arial" pitchFamily="34" charset="0"/>
              </a:defRPr>
            </a:lvl5pPr>
            <a:lvl6pPr marL="856139" indent="-170276">
              <a:spcBef>
                <a:spcPts val="450"/>
              </a:spcBef>
              <a:defRPr sz="1575">
                <a:solidFill>
                  <a:schemeClr val="bg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
          </p:nvPr>
        </p:nvSpPr>
        <p:spPr>
          <a:xfrm>
            <a:off x="135092" y="824249"/>
            <a:ext cx="11919533" cy="4069724"/>
          </a:xfrm>
        </p:spPr>
        <p:txBody>
          <a:bodyPr/>
          <a:lstStyle>
            <a:lvl1pPr>
              <a:defRPr/>
            </a:lvl1pPr>
            <a:lvl2pPr>
              <a:spcBef>
                <a:spcPts val="450"/>
              </a:spcBef>
              <a:defRPr sz="1800">
                <a:solidFill>
                  <a:schemeClr val="tx1"/>
                </a:solidFill>
                <a:latin typeface="Salesforce Sans" panose="020B0505020202020203" pitchFamily="34" charset="0"/>
                <a:cs typeface="Arial" pitchFamily="34" charset="0"/>
              </a:defRPr>
            </a:lvl2pPr>
            <a:lvl3pPr>
              <a:spcBef>
                <a:spcPts val="450"/>
              </a:spcBef>
              <a:buFont typeface="Arial" pitchFamily="34" charset="0"/>
              <a:buChar char="–"/>
              <a:defRPr sz="1800">
                <a:solidFill>
                  <a:schemeClr val="tx1"/>
                </a:solidFill>
                <a:latin typeface="Salesforce Sans" panose="020B0505020202020203" pitchFamily="34" charset="0"/>
                <a:cs typeface="Arial" pitchFamily="34" charset="0"/>
              </a:defRPr>
            </a:lvl3pPr>
            <a:lvl4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4pPr>
            <a:lvl5pPr>
              <a:spcBef>
                <a:spcPts val="450"/>
              </a:spcBef>
              <a:buFont typeface="Arial" pitchFamily="34" charset="0"/>
              <a:buChar char="–"/>
              <a:defRPr sz="1575">
                <a:solidFill>
                  <a:schemeClr val="tx1"/>
                </a:solidFill>
                <a:latin typeface="Salesforce Sans" panose="020B0505020202020203" pitchFamily="34" charset="0"/>
                <a:cs typeface="Arial" pitchFamily="34" charset="0"/>
              </a:defRPr>
            </a:lvl5pPr>
            <a:lvl6pPr marL="856139" indent="-170276">
              <a:spcBef>
                <a:spcPts val="450"/>
              </a:spcBef>
              <a:defRPr sz="1575">
                <a:solidFill>
                  <a:schemeClr val="tx1"/>
                </a:solidFill>
                <a:latin typeface="Salesforce Sans" panose="020B0505020202020203" pitchFamily="34" charset="0"/>
                <a:cs typeface="Arial" pitchFamily="34" charset="0"/>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11"/>
          </p:nvPr>
        </p:nvSpPr>
        <p:spPr/>
        <p:txBody>
          <a:bodyPr/>
          <a:lstStyle>
            <a:lvl1pPr>
              <a:defRPr/>
            </a:lvl1pPr>
          </a:lstStyle>
          <a:p>
            <a:fld id="{812A5277-1DB9-460F-9A21-B857ABB32666}" type="slidenum">
              <a:rPr lang="en-US" smtClean="0">
                <a:solidFill>
                  <a:srgbClr val="FFFFFF"/>
                </a:solidFill>
              </a:rPr>
              <a:pPr/>
              <a:t>‹#›</a:t>
            </a:fld>
            <a:endParaRPr lang="en-US" dirty="0">
              <a:solidFill>
                <a:srgbClr val="FFFFFF"/>
              </a:solidFill>
            </a:endParaRPr>
          </a:p>
        </p:txBody>
      </p:sp>
    </p:spTree>
    <p:custDataLst>
      <p:tags r:id="rId1"/>
    </p:custDataLst>
    <p:extLst>
      <p:ext uri="{BB962C8B-B14F-4D97-AF65-F5344CB8AC3E}">
        <p14:creationId xmlns:p14="http://schemas.microsoft.com/office/powerpoint/2010/main" val="368967078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5" name="TextBox 4"/>
          <p:cNvSpPr txBox="1"/>
          <p:nvPr userDrawn="1"/>
        </p:nvSpPr>
        <p:spPr>
          <a:xfrm>
            <a:off x="143435" y="881104"/>
            <a:ext cx="11792431" cy="368832"/>
          </a:xfrm>
          <a:prstGeom prst="rect">
            <a:avLst/>
          </a:prstGeom>
          <a:noFill/>
        </p:spPr>
        <p:txBody>
          <a:bodyPr wrap="square" lIns="91424" tIns="45712" rIns="91424" bIns="45712" numCol="1" spcCol="609493" rtlCol="0">
            <a:noAutofit/>
          </a:bodyPr>
          <a:lstStyle/>
          <a:p>
            <a:pPr algn="l">
              <a:lnSpc>
                <a:spcPct val="110000"/>
              </a:lnSpc>
            </a:pPr>
            <a:r>
              <a:rPr lang="en-US" sz="1900" b="1" dirty="0" smtClean="0">
                <a:latin typeface="+mn-lt"/>
              </a:rPr>
              <a:t>Safe harbor statement under the Private Securities Litigation Reform Act of 1995:</a:t>
            </a:r>
          </a:p>
        </p:txBody>
      </p:sp>
      <p:sp>
        <p:nvSpPr>
          <p:cNvPr id="6" name="TextBox 5"/>
          <p:cNvSpPr txBox="1"/>
          <p:nvPr userDrawn="1"/>
        </p:nvSpPr>
        <p:spPr>
          <a:xfrm>
            <a:off x="143435" y="1239692"/>
            <a:ext cx="11792431" cy="5399315"/>
          </a:xfrm>
          <a:prstGeom prst="rect">
            <a:avLst/>
          </a:prstGeom>
          <a:noFill/>
        </p:spPr>
        <p:txBody>
          <a:bodyPr wrap="square" lIns="91424" tIns="45712" rIns="91424" bIns="45712" numCol="2" spcCol="487595" rtlCol="0">
            <a:noAutofit/>
          </a:bodyPr>
          <a:lstStyle/>
          <a:p>
            <a:pPr algn="l">
              <a:lnSpc>
                <a:spcPct val="90000"/>
              </a:lnSpc>
              <a:spcBef>
                <a:spcPts val="800"/>
              </a:spcBef>
            </a:pPr>
            <a:r>
              <a:rPr lang="en-US" sz="1400" spc="0" baseline="0" dirty="0" smtClean="0">
                <a:latin typeface="+mn-lt"/>
              </a:rPr>
              <a:t>This document and other items we publish, including through social media outlets, may contain forward-looking statements, the achievement or success of which involves risks, uncertainties, and assumptions. If any such risks or uncertainties materialize or if any of the assumptions proves incorrect, the results of salesforce.com, </a:t>
            </a:r>
            <a:r>
              <a:rPr lang="en-US" sz="1400" spc="0" baseline="0" dirty="0" err="1" smtClean="0">
                <a:latin typeface="+mn-lt"/>
              </a:rPr>
              <a:t>inc.</a:t>
            </a:r>
            <a:r>
              <a:rPr lang="en-US" sz="1400" spc="0" baseline="0" dirty="0" smtClean="0">
                <a:latin typeface="+mn-lt"/>
              </a:rPr>
              <a:t> could differ materially from the results expressed or implied by the forward-looking statements we make.</a:t>
            </a:r>
          </a:p>
          <a:p>
            <a:pPr algn="l">
              <a:lnSpc>
                <a:spcPct val="90000"/>
              </a:lnSpc>
              <a:spcBef>
                <a:spcPts val="800"/>
              </a:spcBef>
            </a:pPr>
            <a:r>
              <a:rPr lang="en-US" sz="1400" spc="0" baseline="0" dirty="0" smtClean="0">
                <a:latin typeface="+mn-lt"/>
              </a:rPr>
              <a:t>The risks and uncertainties referred to above include – but are not limited to – risks associated with possible fluctuations in our financial and operating results; our rate of growth and anticipated revenue run rate, including our ability to convert deferred revenue and unbilled deferred revenue into revenue and, as appropriate, cash flow, and our ability to grow deferred revenue and unbilled deferred revenue; errors, interruptions or delays in our service or Web hosting; breaches of our security measures; the financial impact of any previous and future acquisitions; the nature of our business model; our ability to continue to release, and gain customer acceptance of, new and improved versions of our service; successful customer deployment and utilization of our existing and future services; changes in our sales cycle; competition; various financial aspects of our subscription model; unexpected increases in attrition or decreases in new business; our ability to realize benefits from strategic partnerships; reliance on third-party computer hardware and software; the emerging markets in which we operate; unique aspects of entering or expanding in international markets; our ability to hire, retain and motivate employees and manage our growth; changes in our customer base; technological developments; regulatory developments; litigation related to intellectual property and other matters, and any related claims, negotiations and settlements; unanticipated changes in our effective tax rate; factors affecting our outstanding convertible notes and credit facility; fluctuations in the number of shares we have outstanding and the price of such shares; foreign currency exchange rates; collection of receivables; interest rates; factors affecting our deferred tax assets and ability to value and utilize them, including the timing of achieving profitability on a pre-tax basis; the potential negative impact of indirect tax exposure; the risks and expenses associated with our real estate and office facilities space; and general developments in the economy, financial markets, and credit markets.</a:t>
            </a:r>
          </a:p>
          <a:p>
            <a:pPr algn="l">
              <a:lnSpc>
                <a:spcPct val="90000"/>
              </a:lnSpc>
              <a:spcBef>
                <a:spcPts val="800"/>
              </a:spcBef>
            </a:pPr>
            <a:r>
              <a:rPr lang="en-US" sz="1400" spc="0" baseline="0" dirty="0" smtClean="0">
                <a:latin typeface="+mn-lt"/>
              </a:rPr>
              <a:t>Further information on these and other factors that could affect the financial results of salesforce.com, </a:t>
            </a:r>
            <a:r>
              <a:rPr lang="en-US" sz="1400" spc="0" baseline="0" dirty="0" err="1" smtClean="0">
                <a:latin typeface="+mn-lt"/>
              </a:rPr>
              <a:t>inc.</a:t>
            </a:r>
            <a:r>
              <a:rPr lang="en-US" sz="1400" spc="0" baseline="0" dirty="0" smtClean="0">
                <a:latin typeface="+mn-lt"/>
              </a:rPr>
              <a:t> is included in the reports on Forms 10-K, 10-Q and 8-K and in other filings we make with the Securities and Exchange Commission from time to time, including our most recent Form 10-K. These documents are available on the SEC Filings section of the Investor Information section of our website at www.salesforce.com/investor.</a:t>
            </a:r>
          </a:p>
          <a:p>
            <a:pPr algn="l">
              <a:lnSpc>
                <a:spcPct val="90000"/>
              </a:lnSpc>
              <a:spcBef>
                <a:spcPts val="800"/>
              </a:spcBef>
            </a:pPr>
            <a:r>
              <a:rPr lang="en-US" sz="1400" spc="0" baseline="0" dirty="0" smtClean="0">
                <a:latin typeface="+mn-lt"/>
              </a:rPr>
              <a:t>Any unreleased services or features referenced in this or other presentations, press releases or public statements are not currently available and may not be delivered on time or at all. Customers who purchase our services should make their purchase decisions based upon features that are currently available.</a:t>
            </a:r>
            <a:endParaRPr lang="en-US" sz="1400" spc="0" baseline="0" dirty="0">
              <a:latin typeface="+mn-lt"/>
            </a:endParaRPr>
          </a:p>
        </p:txBody>
      </p:sp>
      <p:sp>
        <p:nvSpPr>
          <p:cNvPr id="2" name="TextBox 1"/>
          <p:cNvSpPr txBox="1"/>
          <p:nvPr userDrawn="1"/>
        </p:nvSpPr>
        <p:spPr>
          <a:xfrm>
            <a:off x="189831" y="-1"/>
            <a:ext cx="10311251" cy="759125"/>
          </a:xfrm>
          <a:prstGeom prst="rect">
            <a:avLst/>
          </a:prstGeom>
          <a:noFill/>
          <a:ln>
            <a:noFill/>
          </a:ln>
        </p:spPr>
        <p:txBody>
          <a:bodyPr wrap="square" rtlCol="0" anchor="ctr">
            <a:noAutofit/>
          </a:bodyPr>
          <a:lstStyle/>
          <a:p>
            <a:pPr algn="l"/>
            <a:r>
              <a:rPr lang="en-US" sz="2800" b="1" cap="all" spc="300" baseline="0" dirty="0" smtClean="0">
                <a:solidFill>
                  <a:schemeClr val="bg1"/>
                </a:solidFill>
                <a:latin typeface="Salesforce Sans Light" panose="020B0305020202020203" pitchFamily="34" charset="0"/>
              </a:rPr>
              <a:t>Forward Looking Statements</a:t>
            </a:r>
            <a:endParaRPr lang="en-US" sz="2800" b="1" cap="all" spc="300" baseline="0" dirty="0" smtClean="0">
              <a:solidFill>
                <a:schemeClr val="bg1"/>
              </a:solidFill>
              <a:latin typeface="Salesforce Sans Light" panose="020B0305020202020203" pitchFamily="34" charset="0"/>
              <a:cs typeface="Arial" pitchFamily="34" charset="0"/>
            </a:endParaRPr>
          </a:p>
        </p:txBody>
      </p:sp>
      <p:sp>
        <p:nvSpPr>
          <p:cNvPr id="4" name="Slide Number Placeholder 3"/>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347134878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5" name="TextBox 4"/>
          <p:cNvSpPr txBox="1"/>
          <p:nvPr userDrawn="1"/>
        </p:nvSpPr>
        <p:spPr>
          <a:xfrm>
            <a:off x="206830" y="829057"/>
            <a:ext cx="7395022" cy="5821476"/>
          </a:xfrm>
          <a:prstGeom prst="rect">
            <a:avLst/>
          </a:prstGeom>
          <a:noFill/>
        </p:spPr>
        <p:txBody>
          <a:bodyPr wrap="square" lIns="91424" tIns="45712" rIns="91424" bIns="45712" rtlCol="0" anchor="t" anchorCtr="0">
            <a:noAutofit/>
          </a:bodyPr>
          <a:lstStyle/>
          <a:p>
            <a:pPr marL="0" marR="0" indent="0" algn="l" defTabSz="914240" rtl="0" eaLnBrk="1" fontAlgn="auto" latinLnBrk="0" hangingPunct="1">
              <a:lnSpc>
                <a:spcPct val="100000"/>
              </a:lnSpc>
              <a:spcBef>
                <a:spcPts val="1200"/>
              </a:spcBef>
              <a:spcAft>
                <a:spcPts val="0"/>
              </a:spcAft>
              <a:buClrTx/>
              <a:buSzTx/>
              <a:buFontTx/>
              <a:buNone/>
              <a:tabLst/>
              <a:defRPr/>
            </a:pPr>
            <a:r>
              <a:rPr lang="en-US" sz="1700" dirty="0" smtClean="0">
                <a:latin typeface="+mn-lt"/>
                <a:cs typeface="Arial" pitchFamily="34" charset="0"/>
              </a:rPr>
              <a:t>© Copyright 2000-2017 salesforce.com, </a:t>
            </a:r>
            <a:r>
              <a:rPr lang="en-US" sz="1700" dirty="0" err="1" smtClean="0">
                <a:latin typeface="+mn-lt"/>
                <a:cs typeface="Arial" pitchFamily="34" charset="0"/>
              </a:rPr>
              <a:t>inc.</a:t>
            </a:r>
            <a:r>
              <a:rPr lang="en-US" sz="1700" dirty="0" smtClean="0">
                <a:latin typeface="+mn-lt"/>
                <a:cs typeface="Arial" pitchFamily="34" charset="0"/>
              </a:rPr>
              <a:t> All rights reserved. Various trademarks held by their respective owners.</a:t>
            </a:r>
          </a:p>
          <a:p>
            <a:pPr marL="0" marR="0" indent="0" algn="l" defTabSz="914240" rtl="0" eaLnBrk="1" fontAlgn="auto" latinLnBrk="0" hangingPunct="1">
              <a:lnSpc>
                <a:spcPct val="100000"/>
              </a:lnSpc>
              <a:spcBef>
                <a:spcPts val="1200"/>
              </a:spcBef>
              <a:spcAft>
                <a:spcPts val="0"/>
              </a:spcAft>
              <a:buClrTx/>
              <a:buSzTx/>
              <a:buFontTx/>
              <a:buNone/>
              <a:tabLst/>
              <a:defRPr/>
            </a:pPr>
            <a:r>
              <a:rPr lang="en-US" sz="1700" dirty="0" smtClean="0">
                <a:latin typeface="+mn-lt"/>
                <a:cs typeface="Arial" pitchFamily="34" charset="0"/>
              </a:rPr>
              <a:t>This document contains proprietary information of salesforce.com, </a:t>
            </a:r>
            <a:r>
              <a:rPr lang="en-US" sz="1700" dirty="0" err="1" smtClean="0">
                <a:latin typeface="+mn-lt"/>
                <a:cs typeface="Arial" pitchFamily="34" charset="0"/>
              </a:rPr>
              <a:t>inc.</a:t>
            </a:r>
            <a:r>
              <a:rPr lang="en-US" sz="1700" dirty="0" smtClean="0">
                <a:latin typeface="+mn-lt"/>
                <a:cs typeface="Arial" pitchFamily="34" charset="0"/>
              </a:rPr>
              <a:t>, it is provided under a license agreement containing restrictions on use, duplication and disclosure and is also protected by copyright law.  Permission is granted to customers of salesforce.com, </a:t>
            </a:r>
            <a:r>
              <a:rPr lang="en-US" sz="1700" dirty="0" err="1" smtClean="0">
                <a:latin typeface="+mn-lt"/>
                <a:cs typeface="Arial" pitchFamily="34" charset="0"/>
              </a:rPr>
              <a:t>inc.</a:t>
            </a:r>
            <a:r>
              <a:rPr lang="en-US" sz="1700" dirty="0" smtClean="0">
                <a:latin typeface="+mn-lt"/>
                <a:cs typeface="Arial" pitchFamily="34" charset="0"/>
              </a:rPr>
              <a:t> to use and modify this document for their internal business purposes only. Resale of this document or its contents is prohibited.</a:t>
            </a:r>
          </a:p>
          <a:p>
            <a:pPr marL="0" marR="0" indent="0" algn="l" defTabSz="914240" rtl="0" eaLnBrk="1" fontAlgn="auto" latinLnBrk="0" hangingPunct="1">
              <a:lnSpc>
                <a:spcPct val="100000"/>
              </a:lnSpc>
              <a:spcBef>
                <a:spcPts val="1200"/>
              </a:spcBef>
              <a:spcAft>
                <a:spcPts val="0"/>
              </a:spcAft>
              <a:buClrTx/>
              <a:buSzTx/>
              <a:buFontTx/>
              <a:buNone/>
              <a:tabLst/>
              <a:defRPr/>
            </a:pPr>
            <a:r>
              <a:rPr lang="en-US" sz="1700" dirty="0" smtClean="0">
                <a:latin typeface="+mn-lt"/>
                <a:cs typeface="Arial" pitchFamily="34" charset="0"/>
              </a:rPr>
              <a:t>The information in this document is subject to change without notice. Should you find any problems or errors, please log a case from the Support link on the Salesforce home page. Salesforce.com, </a:t>
            </a:r>
            <a:r>
              <a:rPr lang="en-US" sz="1700" dirty="0" err="1" smtClean="0">
                <a:latin typeface="+mn-lt"/>
                <a:cs typeface="Arial" pitchFamily="34" charset="0"/>
              </a:rPr>
              <a:t>inc.</a:t>
            </a:r>
            <a:r>
              <a:rPr lang="en-US" sz="1700" dirty="0" smtClean="0">
                <a:latin typeface="+mn-lt"/>
                <a:cs typeface="Arial" pitchFamily="34" charset="0"/>
              </a:rPr>
              <a:t> does not warrant that this document is error-free.</a:t>
            </a:r>
          </a:p>
        </p:txBody>
      </p:sp>
      <p:sp>
        <p:nvSpPr>
          <p:cNvPr id="6" name="TextBox 5"/>
          <p:cNvSpPr txBox="1"/>
          <p:nvPr userDrawn="1"/>
        </p:nvSpPr>
        <p:spPr>
          <a:xfrm>
            <a:off x="189831" y="-1"/>
            <a:ext cx="10311251" cy="759125"/>
          </a:xfrm>
          <a:prstGeom prst="rect">
            <a:avLst/>
          </a:prstGeom>
          <a:noFill/>
          <a:ln>
            <a:noFill/>
          </a:ln>
        </p:spPr>
        <p:txBody>
          <a:bodyPr wrap="square" rtlCol="0" anchor="ctr">
            <a:noAutofit/>
          </a:bodyPr>
          <a:lstStyle/>
          <a:p>
            <a:pPr algn="l"/>
            <a:r>
              <a:rPr lang="en-US" sz="2800" b="1" cap="all" spc="300" baseline="0" dirty="0" smtClean="0">
                <a:solidFill>
                  <a:schemeClr val="bg1"/>
                </a:solidFill>
                <a:latin typeface="Salesforce Sans Light" panose="020B0305020202020203" pitchFamily="34" charset="0"/>
              </a:rPr>
              <a:t>Copyright</a:t>
            </a:r>
            <a:endParaRPr lang="en-US" sz="2800" b="1" cap="all" spc="300" baseline="0" dirty="0" smtClean="0">
              <a:solidFill>
                <a:schemeClr val="bg1"/>
              </a:solidFill>
              <a:latin typeface="Salesforce Sans Light" panose="020B0305020202020203" pitchFamily="34" charset="0"/>
              <a:cs typeface="Arial" pitchFamily="34" charset="0"/>
            </a:endParaRPr>
          </a:p>
        </p:txBody>
      </p:sp>
      <p:sp>
        <p:nvSpPr>
          <p:cNvPr id="2" name="Slide Number Placeholder 1"/>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Tree>
    <p:custDataLst>
      <p:tags r:id="rId1"/>
    </p:custDataLst>
    <p:extLst>
      <p:ext uri="{BB962C8B-B14F-4D97-AF65-F5344CB8AC3E}">
        <p14:creationId xmlns:p14="http://schemas.microsoft.com/office/powerpoint/2010/main" val="13714439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ductio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812A5277-1DB9-460F-9A21-B857ABB32666}" type="slidenum">
              <a:rPr lang="en-US" smtClean="0"/>
              <a:pPr/>
              <a:t>‹#›</a:t>
            </a:fld>
            <a:endParaRPr lang="en-US" dirty="0"/>
          </a:p>
        </p:txBody>
      </p:sp>
      <p:sp>
        <p:nvSpPr>
          <p:cNvPr id="7" name="Freeform 6"/>
          <p:cNvSpPr/>
          <p:nvPr/>
        </p:nvSpPr>
        <p:spPr>
          <a:xfrm>
            <a:off x="2726216" y="4759717"/>
            <a:ext cx="6789266" cy="1637835"/>
          </a:xfrm>
          <a:custGeom>
            <a:avLst/>
            <a:gdLst>
              <a:gd name="connsiteX0" fmla="*/ 0 w 7575391"/>
              <a:gd name="connsiteY0" fmla="*/ 163784 h 1637835"/>
              <a:gd name="connsiteX1" fmla="*/ 47971 w 7575391"/>
              <a:gd name="connsiteY1" fmla="*/ 47971 h 1637835"/>
              <a:gd name="connsiteX2" fmla="*/ 163784 w 7575391"/>
              <a:gd name="connsiteY2" fmla="*/ 0 h 1637835"/>
              <a:gd name="connsiteX3" fmla="*/ 7411607 w 7575391"/>
              <a:gd name="connsiteY3" fmla="*/ 0 h 1637835"/>
              <a:gd name="connsiteX4" fmla="*/ 7527420 w 7575391"/>
              <a:gd name="connsiteY4" fmla="*/ 47971 h 1637835"/>
              <a:gd name="connsiteX5" fmla="*/ 7575391 w 7575391"/>
              <a:gd name="connsiteY5" fmla="*/ 163784 h 1637835"/>
              <a:gd name="connsiteX6" fmla="*/ 7575391 w 7575391"/>
              <a:gd name="connsiteY6" fmla="*/ 1474051 h 1637835"/>
              <a:gd name="connsiteX7" fmla="*/ 7527420 w 7575391"/>
              <a:gd name="connsiteY7" fmla="*/ 1589864 h 1637835"/>
              <a:gd name="connsiteX8" fmla="*/ 7411607 w 7575391"/>
              <a:gd name="connsiteY8" fmla="*/ 1637835 h 1637835"/>
              <a:gd name="connsiteX9" fmla="*/ 163784 w 7575391"/>
              <a:gd name="connsiteY9" fmla="*/ 1637835 h 1637835"/>
              <a:gd name="connsiteX10" fmla="*/ 47971 w 7575391"/>
              <a:gd name="connsiteY10" fmla="*/ 1589864 h 1637835"/>
              <a:gd name="connsiteX11" fmla="*/ 0 w 7575391"/>
              <a:gd name="connsiteY11" fmla="*/ 1474051 h 1637835"/>
              <a:gd name="connsiteX12" fmla="*/ 0 w 7575391"/>
              <a:gd name="connsiteY12" fmla="*/ 163784 h 163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5391" h="1637835">
                <a:moveTo>
                  <a:pt x="0" y="163784"/>
                </a:moveTo>
                <a:cubicBezTo>
                  <a:pt x="0" y="120346"/>
                  <a:pt x="17256" y="78687"/>
                  <a:pt x="47971" y="47971"/>
                </a:cubicBezTo>
                <a:cubicBezTo>
                  <a:pt x="78687" y="17256"/>
                  <a:pt x="120346" y="0"/>
                  <a:pt x="163784" y="0"/>
                </a:cubicBezTo>
                <a:lnTo>
                  <a:pt x="7411607" y="0"/>
                </a:lnTo>
                <a:cubicBezTo>
                  <a:pt x="7455045" y="0"/>
                  <a:pt x="7496704" y="17256"/>
                  <a:pt x="7527420" y="47971"/>
                </a:cubicBezTo>
                <a:cubicBezTo>
                  <a:pt x="7558135" y="78687"/>
                  <a:pt x="7575391" y="120346"/>
                  <a:pt x="7575391" y="163784"/>
                </a:cubicBezTo>
                <a:lnTo>
                  <a:pt x="7575391" y="1474051"/>
                </a:lnTo>
                <a:cubicBezTo>
                  <a:pt x="7575391" y="1517489"/>
                  <a:pt x="7558135" y="1559148"/>
                  <a:pt x="7527420" y="1589864"/>
                </a:cubicBezTo>
                <a:cubicBezTo>
                  <a:pt x="7496705" y="1620579"/>
                  <a:pt x="7455045" y="1637835"/>
                  <a:pt x="7411607" y="1637835"/>
                </a:cubicBezTo>
                <a:lnTo>
                  <a:pt x="163784" y="1637835"/>
                </a:lnTo>
                <a:cubicBezTo>
                  <a:pt x="120346" y="1637835"/>
                  <a:pt x="78687" y="1620579"/>
                  <a:pt x="47971" y="1589864"/>
                </a:cubicBezTo>
                <a:cubicBezTo>
                  <a:pt x="17256" y="1559149"/>
                  <a:pt x="0" y="1517489"/>
                  <a:pt x="0" y="1474051"/>
                </a:cubicBezTo>
                <a:lnTo>
                  <a:pt x="0" y="163784"/>
                </a:lnTo>
                <a:close/>
              </a:path>
            </a:pathLst>
          </a:custGeom>
          <a:solidFill>
            <a:srgbClr val="92D050"/>
          </a:solidFill>
          <a:ln>
            <a:solidFill>
              <a:srgbClr val="FFFFF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3">
              <a:hueOff val="-3581523"/>
              <a:satOff val="15511"/>
              <a:lumOff val="11175"/>
              <a:alphaOff val="0"/>
            </a:schemeClr>
          </a:fillRef>
          <a:effectRef idx="0">
            <a:schemeClr val="accent3">
              <a:hueOff val="-3581523"/>
              <a:satOff val="15511"/>
              <a:lumOff val="11175"/>
              <a:alphaOff val="0"/>
            </a:schemeClr>
          </a:effectRef>
          <a:fontRef idx="minor">
            <a:schemeClr val="lt1"/>
          </a:fontRef>
        </p:style>
        <p:txBody>
          <a:bodyPr spcFirstLastPara="0" vert="horz" wrap="square" lIns="1828800" tIns="125730" rIns="125731" bIns="125730" numCol="1" spcCol="1270" anchor="ctr" anchorCtr="0">
            <a:noAutofit/>
          </a:bodyPr>
          <a:lstStyle/>
          <a:p>
            <a:pPr algn="l" defTabSz="1466594">
              <a:lnSpc>
                <a:spcPct val="90000"/>
              </a:lnSpc>
              <a:spcAft>
                <a:spcPct val="35000"/>
              </a:spcAft>
            </a:pPr>
            <a:r>
              <a:rPr lang="en-US" sz="2800" dirty="0">
                <a:effectLst>
                  <a:outerShdw blurRad="38100" dist="38100" dir="2700000" algn="tl">
                    <a:srgbClr val="000000">
                      <a:alpha val="43137"/>
                    </a:srgbClr>
                  </a:outerShdw>
                </a:effectLst>
              </a:rPr>
              <a:t>Your Fellow Students</a:t>
            </a:r>
          </a:p>
          <a:p>
            <a:pPr marL="228560" lvl="1" indent="-228560" algn="l" defTabSz="1155498">
              <a:lnSpc>
                <a:spcPct val="90000"/>
              </a:lnSpc>
              <a:spcAft>
                <a:spcPct val="15000"/>
              </a:spcAft>
              <a:buFont typeface="Wingdings" pitchFamily="2" charset="2"/>
              <a:buChar char="§"/>
            </a:pPr>
            <a:r>
              <a:rPr lang="en-US" sz="2000" dirty="0">
                <a:solidFill>
                  <a:srgbClr val="FFFFFF"/>
                </a:solidFill>
                <a:effectLst>
                  <a:outerShdw blurRad="38100" dist="38100" dir="2700000" algn="tl">
                    <a:srgbClr val="000000">
                      <a:alpha val="43137"/>
                    </a:srgbClr>
                  </a:outerShdw>
                </a:effectLst>
              </a:rPr>
              <a:t>Your name</a:t>
            </a:r>
          </a:p>
          <a:p>
            <a:pPr marL="228560" lvl="1" indent="-228560" algn="l" defTabSz="1155498">
              <a:lnSpc>
                <a:spcPct val="90000"/>
              </a:lnSpc>
              <a:spcAft>
                <a:spcPct val="15000"/>
              </a:spcAft>
              <a:buFont typeface="Wingdings" pitchFamily="2" charset="2"/>
              <a:buChar char="§"/>
            </a:pPr>
            <a:r>
              <a:rPr lang="en-US" sz="2000" dirty="0">
                <a:solidFill>
                  <a:srgbClr val="FFFFFF"/>
                </a:solidFill>
                <a:effectLst>
                  <a:outerShdw blurRad="38100" dist="38100" dir="2700000" algn="tl">
                    <a:srgbClr val="000000">
                      <a:alpha val="43137"/>
                    </a:srgbClr>
                  </a:outerShdw>
                </a:effectLst>
              </a:rPr>
              <a:t>Goals for your time in this class</a:t>
            </a:r>
          </a:p>
        </p:txBody>
      </p:sp>
      <p:grpSp>
        <p:nvGrpSpPr>
          <p:cNvPr id="9" name="Group 30"/>
          <p:cNvGrpSpPr/>
          <p:nvPr/>
        </p:nvGrpSpPr>
        <p:grpSpPr>
          <a:xfrm>
            <a:off x="3002852" y="5021390"/>
            <a:ext cx="1114488" cy="1114487"/>
            <a:chOff x="9576389" y="5142614"/>
            <a:chExt cx="1414131" cy="1414131"/>
          </a:xfrm>
        </p:grpSpPr>
        <p:grpSp>
          <p:nvGrpSpPr>
            <p:cNvPr id="16" name="Group 22"/>
            <p:cNvGrpSpPr/>
            <p:nvPr/>
          </p:nvGrpSpPr>
          <p:grpSpPr>
            <a:xfrm>
              <a:off x="9909584" y="5323810"/>
              <a:ext cx="760413" cy="969963"/>
              <a:chOff x="9250363" y="4781550"/>
              <a:chExt cx="760413" cy="969963"/>
            </a:xfrm>
          </p:grpSpPr>
          <p:sp>
            <p:nvSpPr>
              <p:cNvPr id="18" name="Freeform 5"/>
              <p:cNvSpPr>
                <a:spLocks/>
              </p:cNvSpPr>
              <p:nvPr/>
            </p:nvSpPr>
            <p:spPr bwMode="auto">
              <a:xfrm>
                <a:off x="9250363" y="5246688"/>
                <a:ext cx="760413" cy="504825"/>
              </a:xfrm>
              <a:custGeom>
                <a:avLst/>
                <a:gdLst>
                  <a:gd name="T0" fmla="*/ 146 w 201"/>
                  <a:gd name="T1" fmla="*/ 12 h 134"/>
                  <a:gd name="T2" fmla="*/ 128 w 201"/>
                  <a:gd name="T3" fmla="*/ 0 h 134"/>
                  <a:gd name="T4" fmla="*/ 69 w 201"/>
                  <a:gd name="T5" fmla="*/ 0 h 134"/>
                  <a:gd name="T6" fmla="*/ 31 w 201"/>
                  <a:gd name="T7" fmla="*/ 20 h 134"/>
                  <a:gd name="T8" fmla="*/ 17 w 201"/>
                  <a:gd name="T9" fmla="*/ 29 h 134"/>
                  <a:gd name="T10" fmla="*/ 0 w 201"/>
                  <a:gd name="T11" fmla="*/ 102 h 134"/>
                  <a:gd name="T12" fmla="*/ 5 w 201"/>
                  <a:gd name="T13" fmla="*/ 114 h 134"/>
                  <a:gd name="T14" fmla="*/ 94 w 201"/>
                  <a:gd name="T15" fmla="*/ 132 h 134"/>
                  <a:gd name="T16" fmla="*/ 191 w 201"/>
                  <a:gd name="T17" fmla="*/ 116 h 134"/>
                  <a:gd name="T18" fmla="*/ 197 w 201"/>
                  <a:gd name="T19" fmla="*/ 110 h 134"/>
                  <a:gd name="T20" fmla="*/ 183 w 201"/>
                  <a:gd name="T21" fmla="*/ 34 h 134"/>
                  <a:gd name="T22" fmla="*/ 146 w 201"/>
                  <a:gd name="T23" fmla="*/ 1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134">
                    <a:moveTo>
                      <a:pt x="146" y="12"/>
                    </a:moveTo>
                    <a:cubicBezTo>
                      <a:pt x="128" y="6"/>
                      <a:pt x="128" y="0"/>
                      <a:pt x="128" y="0"/>
                    </a:cubicBezTo>
                    <a:cubicBezTo>
                      <a:pt x="94" y="67"/>
                      <a:pt x="69" y="0"/>
                      <a:pt x="69" y="0"/>
                    </a:cubicBezTo>
                    <a:cubicBezTo>
                      <a:pt x="66" y="9"/>
                      <a:pt x="31" y="20"/>
                      <a:pt x="31" y="20"/>
                    </a:cubicBezTo>
                    <a:cubicBezTo>
                      <a:pt x="21" y="23"/>
                      <a:pt x="17" y="29"/>
                      <a:pt x="17" y="29"/>
                    </a:cubicBezTo>
                    <a:cubicBezTo>
                      <a:pt x="2" y="52"/>
                      <a:pt x="0" y="102"/>
                      <a:pt x="0" y="102"/>
                    </a:cubicBezTo>
                    <a:cubicBezTo>
                      <a:pt x="0" y="113"/>
                      <a:pt x="5" y="114"/>
                      <a:pt x="5" y="114"/>
                    </a:cubicBezTo>
                    <a:cubicBezTo>
                      <a:pt x="40" y="130"/>
                      <a:pt x="94" y="132"/>
                      <a:pt x="94" y="132"/>
                    </a:cubicBezTo>
                    <a:cubicBezTo>
                      <a:pt x="150" y="134"/>
                      <a:pt x="191" y="116"/>
                      <a:pt x="191" y="116"/>
                    </a:cubicBezTo>
                    <a:cubicBezTo>
                      <a:pt x="197" y="113"/>
                      <a:pt x="197" y="110"/>
                      <a:pt x="197" y="110"/>
                    </a:cubicBezTo>
                    <a:cubicBezTo>
                      <a:pt x="201" y="74"/>
                      <a:pt x="183" y="34"/>
                      <a:pt x="183" y="34"/>
                    </a:cubicBezTo>
                    <a:cubicBezTo>
                      <a:pt x="178" y="22"/>
                      <a:pt x="146" y="12"/>
                      <a:pt x="14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a:endParaRPr lang="en-US" sz="1800" dirty="0"/>
              </a:p>
            </p:txBody>
          </p:sp>
          <p:sp>
            <p:nvSpPr>
              <p:cNvPr id="19" name="Freeform 6"/>
              <p:cNvSpPr>
                <a:spLocks noEditPoints="1"/>
              </p:cNvSpPr>
              <p:nvPr/>
            </p:nvSpPr>
            <p:spPr bwMode="auto">
              <a:xfrm>
                <a:off x="9447213" y="4781550"/>
                <a:ext cx="366713" cy="495300"/>
              </a:xfrm>
              <a:custGeom>
                <a:avLst/>
                <a:gdLst>
                  <a:gd name="T0" fmla="*/ 8 w 97"/>
                  <a:gd name="T1" fmla="*/ 88 h 132"/>
                  <a:gd name="T2" fmla="*/ 46 w 97"/>
                  <a:gd name="T3" fmla="*/ 132 h 132"/>
                  <a:gd name="T4" fmla="*/ 86 w 97"/>
                  <a:gd name="T5" fmla="*/ 88 h 132"/>
                  <a:gd name="T6" fmla="*/ 90 w 97"/>
                  <a:gd name="T7" fmla="*/ 82 h 132"/>
                  <a:gd name="T8" fmla="*/ 89 w 97"/>
                  <a:gd name="T9" fmla="*/ 68 h 132"/>
                  <a:gd name="T10" fmla="*/ 85 w 97"/>
                  <a:gd name="T11" fmla="*/ 27 h 132"/>
                  <a:gd name="T12" fmla="*/ 65 w 97"/>
                  <a:gd name="T13" fmla="*/ 15 h 132"/>
                  <a:gd name="T14" fmla="*/ 63 w 97"/>
                  <a:gd name="T15" fmla="*/ 14 h 132"/>
                  <a:gd name="T16" fmla="*/ 64 w 97"/>
                  <a:gd name="T17" fmla="*/ 15 h 132"/>
                  <a:gd name="T18" fmla="*/ 62 w 97"/>
                  <a:gd name="T19" fmla="*/ 14 h 132"/>
                  <a:gd name="T20" fmla="*/ 59 w 97"/>
                  <a:gd name="T21" fmla="*/ 11 h 132"/>
                  <a:gd name="T22" fmla="*/ 61 w 97"/>
                  <a:gd name="T23" fmla="*/ 14 h 132"/>
                  <a:gd name="T24" fmla="*/ 60 w 97"/>
                  <a:gd name="T25" fmla="*/ 14 h 132"/>
                  <a:gd name="T26" fmla="*/ 57 w 97"/>
                  <a:gd name="T27" fmla="*/ 11 h 132"/>
                  <a:gd name="T28" fmla="*/ 58 w 97"/>
                  <a:gd name="T29" fmla="*/ 13 h 132"/>
                  <a:gd name="T30" fmla="*/ 51 w 97"/>
                  <a:gd name="T31" fmla="*/ 1 h 132"/>
                  <a:gd name="T32" fmla="*/ 46 w 97"/>
                  <a:gd name="T33" fmla="*/ 6 h 132"/>
                  <a:gd name="T34" fmla="*/ 50 w 97"/>
                  <a:gd name="T35" fmla="*/ 0 h 132"/>
                  <a:gd name="T36" fmla="*/ 46 w 97"/>
                  <a:gd name="T37" fmla="*/ 3 h 132"/>
                  <a:gd name="T38" fmla="*/ 39 w 97"/>
                  <a:gd name="T39" fmla="*/ 10 h 132"/>
                  <a:gd name="T40" fmla="*/ 38 w 97"/>
                  <a:gd name="T41" fmla="*/ 10 h 132"/>
                  <a:gd name="T42" fmla="*/ 41 w 97"/>
                  <a:gd name="T43" fmla="*/ 6 h 132"/>
                  <a:gd name="T44" fmla="*/ 38 w 97"/>
                  <a:gd name="T45" fmla="*/ 10 h 132"/>
                  <a:gd name="T46" fmla="*/ 36 w 97"/>
                  <a:gd name="T47" fmla="*/ 9 h 132"/>
                  <a:gd name="T48" fmla="*/ 38 w 97"/>
                  <a:gd name="T49" fmla="*/ 5 h 132"/>
                  <a:gd name="T50" fmla="*/ 36 w 97"/>
                  <a:gd name="T51" fmla="*/ 7 h 132"/>
                  <a:gd name="T52" fmla="*/ 32 w 97"/>
                  <a:gd name="T53" fmla="*/ 9 h 132"/>
                  <a:gd name="T54" fmla="*/ 5 w 97"/>
                  <a:gd name="T55" fmla="*/ 36 h 132"/>
                  <a:gd name="T56" fmla="*/ 7 w 97"/>
                  <a:gd name="T57" fmla="*/ 69 h 132"/>
                  <a:gd name="T58" fmla="*/ 4 w 97"/>
                  <a:gd name="T59" fmla="*/ 82 h 132"/>
                  <a:gd name="T60" fmla="*/ 8 w 97"/>
                  <a:gd name="T61" fmla="*/ 88 h 132"/>
                  <a:gd name="T62" fmla="*/ 45 w 97"/>
                  <a:gd name="T63" fmla="*/ 4 h 132"/>
                  <a:gd name="T64" fmla="*/ 43 w 97"/>
                  <a:gd name="T65" fmla="*/ 9 h 132"/>
                  <a:gd name="T66" fmla="*/ 42 w 97"/>
                  <a:gd name="T67" fmla="*/ 9 h 132"/>
                  <a:gd name="T68" fmla="*/ 45 w 97"/>
                  <a:gd name="T69" fmla="*/ 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132">
                    <a:moveTo>
                      <a:pt x="8" y="88"/>
                    </a:moveTo>
                    <a:cubicBezTo>
                      <a:pt x="11" y="110"/>
                      <a:pt x="29" y="132"/>
                      <a:pt x="46" y="132"/>
                    </a:cubicBezTo>
                    <a:cubicBezTo>
                      <a:pt x="65" y="132"/>
                      <a:pt x="84" y="109"/>
                      <a:pt x="86" y="88"/>
                    </a:cubicBezTo>
                    <a:cubicBezTo>
                      <a:pt x="87" y="88"/>
                      <a:pt x="89" y="86"/>
                      <a:pt x="90" y="82"/>
                    </a:cubicBezTo>
                    <a:cubicBezTo>
                      <a:pt x="90" y="82"/>
                      <a:pt x="94" y="67"/>
                      <a:pt x="89" y="68"/>
                    </a:cubicBezTo>
                    <a:cubicBezTo>
                      <a:pt x="90" y="63"/>
                      <a:pt x="97" y="41"/>
                      <a:pt x="85" y="27"/>
                    </a:cubicBezTo>
                    <a:cubicBezTo>
                      <a:pt x="85" y="27"/>
                      <a:pt x="79" y="19"/>
                      <a:pt x="65" y="15"/>
                    </a:cubicBezTo>
                    <a:cubicBezTo>
                      <a:pt x="64" y="14"/>
                      <a:pt x="64" y="14"/>
                      <a:pt x="63" y="14"/>
                    </a:cubicBezTo>
                    <a:cubicBezTo>
                      <a:pt x="63" y="14"/>
                      <a:pt x="64" y="14"/>
                      <a:pt x="64" y="15"/>
                    </a:cubicBezTo>
                    <a:cubicBezTo>
                      <a:pt x="63" y="14"/>
                      <a:pt x="62" y="14"/>
                      <a:pt x="62" y="14"/>
                    </a:cubicBezTo>
                    <a:cubicBezTo>
                      <a:pt x="61" y="13"/>
                      <a:pt x="60" y="12"/>
                      <a:pt x="59" y="11"/>
                    </a:cubicBezTo>
                    <a:cubicBezTo>
                      <a:pt x="59" y="11"/>
                      <a:pt x="60" y="12"/>
                      <a:pt x="61" y="14"/>
                    </a:cubicBezTo>
                    <a:cubicBezTo>
                      <a:pt x="61" y="14"/>
                      <a:pt x="60" y="14"/>
                      <a:pt x="60" y="14"/>
                    </a:cubicBezTo>
                    <a:cubicBezTo>
                      <a:pt x="59" y="13"/>
                      <a:pt x="58" y="12"/>
                      <a:pt x="57" y="11"/>
                    </a:cubicBezTo>
                    <a:cubicBezTo>
                      <a:pt x="57" y="11"/>
                      <a:pt x="58" y="11"/>
                      <a:pt x="58" y="13"/>
                    </a:cubicBezTo>
                    <a:cubicBezTo>
                      <a:pt x="56" y="11"/>
                      <a:pt x="51" y="6"/>
                      <a:pt x="51" y="1"/>
                    </a:cubicBezTo>
                    <a:cubicBezTo>
                      <a:pt x="51" y="1"/>
                      <a:pt x="47" y="3"/>
                      <a:pt x="46" y="6"/>
                    </a:cubicBezTo>
                    <a:cubicBezTo>
                      <a:pt x="46" y="3"/>
                      <a:pt x="48" y="1"/>
                      <a:pt x="50" y="0"/>
                    </a:cubicBezTo>
                    <a:cubicBezTo>
                      <a:pt x="50" y="0"/>
                      <a:pt x="47" y="1"/>
                      <a:pt x="46" y="3"/>
                    </a:cubicBezTo>
                    <a:cubicBezTo>
                      <a:pt x="44" y="4"/>
                      <a:pt x="41" y="6"/>
                      <a:pt x="39" y="10"/>
                    </a:cubicBezTo>
                    <a:cubicBezTo>
                      <a:pt x="38" y="10"/>
                      <a:pt x="38" y="10"/>
                      <a:pt x="38" y="10"/>
                    </a:cubicBezTo>
                    <a:cubicBezTo>
                      <a:pt x="39" y="9"/>
                      <a:pt x="40" y="7"/>
                      <a:pt x="41" y="6"/>
                    </a:cubicBezTo>
                    <a:cubicBezTo>
                      <a:pt x="41" y="6"/>
                      <a:pt x="39" y="8"/>
                      <a:pt x="38" y="10"/>
                    </a:cubicBezTo>
                    <a:cubicBezTo>
                      <a:pt x="36" y="9"/>
                      <a:pt x="36" y="9"/>
                      <a:pt x="36" y="9"/>
                    </a:cubicBezTo>
                    <a:cubicBezTo>
                      <a:pt x="36" y="7"/>
                      <a:pt x="37" y="6"/>
                      <a:pt x="38" y="5"/>
                    </a:cubicBezTo>
                    <a:cubicBezTo>
                      <a:pt x="38" y="5"/>
                      <a:pt x="37" y="6"/>
                      <a:pt x="36" y="7"/>
                    </a:cubicBezTo>
                    <a:cubicBezTo>
                      <a:pt x="36" y="6"/>
                      <a:pt x="36" y="4"/>
                      <a:pt x="32" y="9"/>
                    </a:cubicBezTo>
                    <a:cubicBezTo>
                      <a:pt x="32" y="9"/>
                      <a:pt x="11" y="18"/>
                      <a:pt x="5" y="36"/>
                    </a:cubicBezTo>
                    <a:cubicBezTo>
                      <a:pt x="5" y="36"/>
                      <a:pt x="2" y="44"/>
                      <a:pt x="7" y="69"/>
                    </a:cubicBezTo>
                    <a:cubicBezTo>
                      <a:pt x="0" y="66"/>
                      <a:pt x="4" y="82"/>
                      <a:pt x="4" y="82"/>
                    </a:cubicBezTo>
                    <a:cubicBezTo>
                      <a:pt x="5" y="86"/>
                      <a:pt x="7" y="88"/>
                      <a:pt x="8" y="88"/>
                    </a:cubicBezTo>
                    <a:close/>
                    <a:moveTo>
                      <a:pt x="45" y="4"/>
                    </a:moveTo>
                    <a:cubicBezTo>
                      <a:pt x="44" y="5"/>
                      <a:pt x="43" y="7"/>
                      <a:pt x="43" y="9"/>
                    </a:cubicBezTo>
                    <a:cubicBezTo>
                      <a:pt x="42" y="9"/>
                      <a:pt x="42" y="9"/>
                      <a:pt x="42" y="9"/>
                    </a:cubicBezTo>
                    <a:cubicBezTo>
                      <a:pt x="42" y="7"/>
                      <a:pt x="43" y="5"/>
                      <a:pt x="4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a:endParaRPr lang="en-US" sz="1800" dirty="0"/>
              </a:p>
            </p:txBody>
          </p:sp>
        </p:grpSp>
        <p:sp>
          <p:nvSpPr>
            <p:cNvPr id="17" name="Oval 16"/>
            <p:cNvSpPr/>
            <p:nvPr/>
          </p:nvSpPr>
          <p:spPr bwMode="auto">
            <a:xfrm>
              <a:off x="9576389" y="5142614"/>
              <a:ext cx="1414131" cy="1414131"/>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914240"/>
              <a:endParaRPr lang="en-US" sz="1800" dirty="0"/>
            </a:p>
          </p:txBody>
        </p:sp>
      </p:grpSp>
      <p:sp>
        <p:nvSpPr>
          <p:cNvPr id="5" name="Freeform 4"/>
          <p:cNvSpPr/>
          <p:nvPr userDrawn="1"/>
        </p:nvSpPr>
        <p:spPr>
          <a:xfrm>
            <a:off x="2726216" y="1156480"/>
            <a:ext cx="6751167" cy="1637835"/>
          </a:xfrm>
          <a:custGeom>
            <a:avLst/>
            <a:gdLst>
              <a:gd name="connsiteX0" fmla="*/ 0 w 7575391"/>
              <a:gd name="connsiteY0" fmla="*/ 163784 h 1637835"/>
              <a:gd name="connsiteX1" fmla="*/ 47971 w 7575391"/>
              <a:gd name="connsiteY1" fmla="*/ 47971 h 1637835"/>
              <a:gd name="connsiteX2" fmla="*/ 163784 w 7575391"/>
              <a:gd name="connsiteY2" fmla="*/ 0 h 1637835"/>
              <a:gd name="connsiteX3" fmla="*/ 7411607 w 7575391"/>
              <a:gd name="connsiteY3" fmla="*/ 0 h 1637835"/>
              <a:gd name="connsiteX4" fmla="*/ 7527420 w 7575391"/>
              <a:gd name="connsiteY4" fmla="*/ 47971 h 1637835"/>
              <a:gd name="connsiteX5" fmla="*/ 7575391 w 7575391"/>
              <a:gd name="connsiteY5" fmla="*/ 163784 h 1637835"/>
              <a:gd name="connsiteX6" fmla="*/ 7575391 w 7575391"/>
              <a:gd name="connsiteY6" fmla="*/ 1474051 h 1637835"/>
              <a:gd name="connsiteX7" fmla="*/ 7527420 w 7575391"/>
              <a:gd name="connsiteY7" fmla="*/ 1589864 h 1637835"/>
              <a:gd name="connsiteX8" fmla="*/ 7411607 w 7575391"/>
              <a:gd name="connsiteY8" fmla="*/ 1637835 h 1637835"/>
              <a:gd name="connsiteX9" fmla="*/ 163784 w 7575391"/>
              <a:gd name="connsiteY9" fmla="*/ 1637835 h 1637835"/>
              <a:gd name="connsiteX10" fmla="*/ 47971 w 7575391"/>
              <a:gd name="connsiteY10" fmla="*/ 1589864 h 1637835"/>
              <a:gd name="connsiteX11" fmla="*/ 0 w 7575391"/>
              <a:gd name="connsiteY11" fmla="*/ 1474051 h 1637835"/>
              <a:gd name="connsiteX12" fmla="*/ 0 w 7575391"/>
              <a:gd name="connsiteY12" fmla="*/ 163784 h 163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5391" h="1637835">
                <a:moveTo>
                  <a:pt x="0" y="163784"/>
                </a:moveTo>
                <a:cubicBezTo>
                  <a:pt x="0" y="120346"/>
                  <a:pt x="17256" y="78687"/>
                  <a:pt x="47971" y="47971"/>
                </a:cubicBezTo>
                <a:cubicBezTo>
                  <a:pt x="78687" y="17256"/>
                  <a:pt x="120346" y="0"/>
                  <a:pt x="163784" y="0"/>
                </a:cubicBezTo>
                <a:lnTo>
                  <a:pt x="7411607" y="0"/>
                </a:lnTo>
                <a:cubicBezTo>
                  <a:pt x="7455045" y="0"/>
                  <a:pt x="7496704" y="17256"/>
                  <a:pt x="7527420" y="47971"/>
                </a:cubicBezTo>
                <a:cubicBezTo>
                  <a:pt x="7558135" y="78687"/>
                  <a:pt x="7575391" y="120346"/>
                  <a:pt x="7575391" y="163784"/>
                </a:cubicBezTo>
                <a:lnTo>
                  <a:pt x="7575391" y="1474051"/>
                </a:lnTo>
                <a:cubicBezTo>
                  <a:pt x="7575391" y="1517489"/>
                  <a:pt x="7558135" y="1559148"/>
                  <a:pt x="7527420" y="1589864"/>
                </a:cubicBezTo>
                <a:cubicBezTo>
                  <a:pt x="7496705" y="1620579"/>
                  <a:pt x="7455045" y="1637835"/>
                  <a:pt x="7411607" y="1637835"/>
                </a:cubicBezTo>
                <a:lnTo>
                  <a:pt x="163784" y="1637835"/>
                </a:lnTo>
                <a:cubicBezTo>
                  <a:pt x="120346" y="1637835"/>
                  <a:pt x="78687" y="1620579"/>
                  <a:pt x="47971" y="1589864"/>
                </a:cubicBezTo>
                <a:cubicBezTo>
                  <a:pt x="17256" y="1559149"/>
                  <a:pt x="0" y="1517489"/>
                  <a:pt x="0" y="1474051"/>
                </a:cubicBezTo>
                <a:lnTo>
                  <a:pt x="0" y="163784"/>
                </a:lnTo>
                <a:close/>
              </a:path>
            </a:pathLst>
          </a:custGeom>
          <a:ln>
            <a:solidFill>
              <a:srgbClr val="FFFFF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0" tIns="125730" rIns="125731" bIns="125730" numCol="1" spcCol="1270" anchor="ctr" anchorCtr="0">
            <a:noAutofit/>
          </a:bodyPr>
          <a:lstStyle/>
          <a:p>
            <a:pPr algn="l" defTabSz="1466594">
              <a:lnSpc>
                <a:spcPct val="90000"/>
              </a:lnSpc>
              <a:spcAft>
                <a:spcPct val="35000"/>
              </a:spcAft>
            </a:pPr>
            <a:r>
              <a:rPr lang="en-US" sz="2800" dirty="0">
                <a:solidFill>
                  <a:srgbClr val="FFFFFF"/>
                </a:solidFill>
                <a:effectLst>
                  <a:outerShdw blurRad="38100" dist="38100" dir="2700000" algn="tl">
                    <a:srgbClr val="000000">
                      <a:alpha val="43137"/>
                    </a:srgbClr>
                  </a:outerShdw>
                </a:effectLst>
              </a:rPr>
              <a:t>Logistics</a:t>
            </a:r>
            <a:endParaRPr lang="en-US" sz="2800" dirty="0">
              <a:effectLst>
                <a:outerShdw blurRad="38100" dist="38100" dir="2700000" algn="tl">
                  <a:srgbClr val="000000">
                    <a:alpha val="43137"/>
                  </a:srgbClr>
                </a:outerShdw>
              </a:effectLst>
            </a:endParaRPr>
          </a:p>
          <a:p>
            <a:pPr marL="228560" lvl="1" indent="-228560" algn="l" defTabSz="1155498">
              <a:lnSpc>
                <a:spcPct val="90000"/>
              </a:lnSpc>
              <a:spcAft>
                <a:spcPct val="15000"/>
              </a:spcAft>
              <a:buFont typeface="Wingdings" pitchFamily="2" charset="2"/>
              <a:buChar char="§"/>
            </a:pPr>
            <a:r>
              <a:rPr lang="en-US" sz="2000" dirty="0">
                <a:solidFill>
                  <a:srgbClr val="FFFFFF"/>
                </a:solidFill>
                <a:effectLst>
                  <a:outerShdw blurRad="38100" dist="38100" dir="2700000" algn="tl">
                    <a:srgbClr val="000000">
                      <a:alpha val="43137"/>
                    </a:srgbClr>
                  </a:outerShdw>
                </a:effectLst>
              </a:rPr>
              <a:t>Class etiquette and participation</a:t>
            </a:r>
          </a:p>
          <a:p>
            <a:pPr marL="228560" lvl="1" indent="-228560" algn="l" defTabSz="1155498">
              <a:lnSpc>
                <a:spcPct val="90000"/>
              </a:lnSpc>
              <a:spcAft>
                <a:spcPct val="15000"/>
              </a:spcAft>
              <a:buFont typeface="Wingdings" pitchFamily="2" charset="2"/>
              <a:buChar char="§"/>
            </a:pPr>
            <a:r>
              <a:rPr lang="en-US" sz="2000" dirty="0">
                <a:solidFill>
                  <a:srgbClr val="FFFFFF"/>
                </a:solidFill>
                <a:effectLst>
                  <a:outerShdw blurRad="38100" dist="38100" dir="2700000" algn="tl">
                    <a:srgbClr val="000000">
                      <a:alpha val="43137"/>
                    </a:srgbClr>
                  </a:outerShdw>
                </a:effectLst>
              </a:rPr>
              <a:t>Breaks</a:t>
            </a:r>
          </a:p>
        </p:txBody>
      </p:sp>
      <p:grpSp>
        <p:nvGrpSpPr>
          <p:cNvPr id="10" name="Group 9"/>
          <p:cNvGrpSpPr/>
          <p:nvPr userDrawn="1"/>
        </p:nvGrpSpPr>
        <p:grpSpPr>
          <a:xfrm>
            <a:off x="3002852" y="1418155"/>
            <a:ext cx="1114488" cy="1114487"/>
            <a:chOff x="716845" y="1322899"/>
            <a:chExt cx="1114488" cy="1114486"/>
          </a:xfrm>
        </p:grpSpPr>
        <p:sp>
          <p:nvSpPr>
            <p:cNvPr id="11" name="Oval 10"/>
            <p:cNvSpPr/>
            <p:nvPr/>
          </p:nvSpPr>
          <p:spPr bwMode="auto">
            <a:xfrm>
              <a:off x="716845" y="1322899"/>
              <a:ext cx="1114488" cy="1114486"/>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914240"/>
              <a:endParaRPr lang="en-US" sz="1800" dirty="0"/>
            </a:p>
          </p:txBody>
        </p:sp>
        <p:grpSp>
          <p:nvGrpSpPr>
            <p:cNvPr id="12" name="Group 11"/>
            <p:cNvGrpSpPr/>
            <p:nvPr/>
          </p:nvGrpSpPr>
          <p:grpSpPr>
            <a:xfrm>
              <a:off x="931863" y="1544638"/>
              <a:ext cx="647700" cy="642938"/>
              <a:chOff x="931863" y="1544638"/>
              <a:chExt cx="647700" cy="642938"/>
            </a:xfrm>
          </p:grpSpPr>
          <p:sp>
            <p:nvSpPr>
              <p:cNvPr id="13" name="Freeform 5"/>
              <p:cNvSpPr>
                <a:spLocks/>
              </p:cNvSpPr>
              <p:nvPr/>
            </p:nvSpPr>
            <p:spPr bwMode="auto">
              <a:xfrm>
                <a:off x="1273175" y="1697038"/>
                <a:ext cx="306388" cy="490538"/>
              </a:xfrm>
              <a:custGeom>
                <a:avLst/>
                <a:gdLst>
                  <a:gd name="T0" fmla="*/ 0 w 193"/>
                  <a:gd name="T1" fmla="*/ 78 h 309"/>
                  <a:gd name="T2" fmla="*/ 0 w 193"/>
                  <a:gd name="T3" fmla="*/ 309 h 309"/>
                  <a:gd name="T4" fmla="*/ 193 w 193"/>
                  <a:gd name="T5" fmla="*/ 232 h 309"/>
                  <a:gd name="T6" fmla="*/ 193 w 193"/>
                  <a:gd name="T7" fmla="*/ 0 h 309"/>
                  <a:gd name="T8" fmla="*/ 0 w 193"/>
                  <a:gd name="T9" fmla="*/ 78 h 309"/>
                </a:gdLst>
                <a:ahLst/>
                <a:cxnLst>
                  <a:cxn ang="0">
                    <a:pos x="T0" y="T1"/>
                  </a:cxn>
                  <a:cxn ang="0">
                    <a:pos x="T2" y="T3"/>
                  </a:cxn>
                  <a:cxn ang="0">
                    <a:pos x="T4" y="T5"/>
                  </a:cxn>
                  <a:cxn ang="0">
                    <a:pos x="T6" y="T7"/>
                  </a:cxn>
                  <a:cxn ang="0">
                    <a:pos x="T8" y="T9"/>
                  </a:cxn>
                </a:cxnLst>
                <a:rect l="0" t="0" r="r" b="b"/>
                <a:pathLst>
                  <a:path w="193" h="309">
                    <a:moveTo>
                      <a:pt x="0" y="78"/>
                    </a:moveTo>
                    <a:lnTo>
                      <a:pt x="0" y="309"/>
                    </a:lnTo>
                    <a:lnTo>
                      <a:pt x="193" y="232"/>
                    </a:lnTo>
                    <a:lnTo>
                      <a:pt x="193" y="0"/>
                    </a:lnTo>
                    <a:lnTo>
                      <a:pt x="0" y="78"/>
                    </a:ln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pPr algn="l"/>
                <a:endParaRPr lang="en-US" sz="1800"/>
              </a:p>
            </p:txBody>
          </p:sp>
          <p:sp>
            <p:nvSpPr>
              <p:cNvPr id="14" name="Freeform 6"/>
              <p:cNvSpPr>
                <a:spLocks/>
              </p:cNvSpPr>
              <p:nvPr/>
            </p:nvSpPr>
            <p:spPr bwMode="auto">
              <a:xfrm>
                <a:off x="931863" y="1697038"/>
                <a:ext cx="306388" cy="490538"/>
              </a:xfrm>
              <a:custGeom>
                <a:avLst/>
                <a:gdLst>
                  <a:gd name="T0" fmla="*/ 0 w 193"/>
                  <a:gd name="T1" fmla="*/ 232 h 309"/>
                  <a:gd name="T2" fmla="*/ 193 w 193"/>
                  <a:gd name="T3" fmla="*/ 309 h 309"/>
                  <a:gd name="T4" fmla="*/ 193 w 193"/>
                  <a:gd name="T5" fmla="*/ 78 h 309"/>
                  <a:gd name="T6" fmla="*/ 0 w 193"/>
                  <a:gd name="T7" fmla="*/ 0 h 309"/>
                  <a:gd name="T8" fmla="*/ 0 w 193"/>
                  <a:gd name="T9" fmla="*/ 232 h 309"/>
                </a:gdLst>
                <a:ahLst/>
                <a:cxnLst>
                  <a:cxn ang="0">
                    <a:pos x="T0" y="T1"/>
                  </a:cxn>
                  <a:cxn ang="0">
                    <a:pos x="T2" y="T3"/>
                  </a:cxn>
                  <a:cxn ang="0">
                    <a:pos x="T4" y="T5"/>
                  </a:cxn>
                  <a:cxn ang="0">
                    <a:pos x="T6" y="T7"/>
                  </a:cxn>
                  <a:cxn ang="0">
                    <a:pos x="T8" y="T9"/>
                  </a:cxn>
                </a:cxnLst>
                <a:rect l="0" t="0" r="r" b="b"/>
                <a:pathLst>
                  <a:path w="193" h="309">
                    <a:moveTo>
                      <a:pt x="0" y="232"/>
                    </a:moveTo>
                    <a:lnTo>
                      <a:pt x="193" y="309"/>
                    </a:lnTo>
                    <a:lnTo>
                      <a:pt x="193" y="78"/>
                    </a:lnTo>
                    <a:lnTo>
                      <a:pt x="0" y="0"/>
                    </a:lnTo>
                    <a:lnTo>
                      <a:pt x="0"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a:endParaRPr lang="en-US" sz="1800"/>
              </a:p>
            </p:txBody>
          </p:sp>
          <p:sp>
            <p:nvSpPr>
              <p:cNvPr id="15" name="Freeform 7"/>
              <p:cNvSpPr>
                <a:spLocks/>
              </p:cNvSpPr>
              <p:nvPr/>
            </p:nvSpPr>
            <p:spPr bwMode="auto">
              <a:xfrm>
                <a:off x="949325" y="1544638"/>
                <a:ext cx="620713" cy="244475"/>
              </a:xfrm>
              <a:custGeom>
                <a:avLst/>
                <a:gdLst>
                  <a:gd name="T0" fmla="*/ 194 w 391"/>
                  <a:gd name="T1" fmla="*/ 0 h 154"/>
                  <a:gd name="T2" fmla="*/ 0 w 391"/>
                  <a:gd name="T3" fmla="*/ 77 h 154"/>
                  <a:gd name="T4" fmla="*/ 191 w 391"/>
                  <a:gd name="T5" fmla="*/ 154 h 154"/>
                  <a:gd name="T6" fmla="*/ 391 w 391"/>
                  <a:gd name="T7" fmla="*/ 77 h 154"/>
                  <a:gd name="T8" fmla="*/ 194 w 391"/>
                  <a:gd name="T9" fmla="*/ 0 h 154"/>
                </a:gdLst>
                <a:ahLst/>
                <a:cxnLst>
                  <a:cxn ang="0">
                    <a:pos x="T0" y="T1"/>
                  </a:cxn>
                  <a:cxn ang="0">
                    <a:pos x="T2" y="T3"/>
                  </a:cxn>
                  <a:cxn ang="0">
                    <a:pos x="T4" y="T5"/>
                  </a:cxn>
                  <a:cxn ang="0">
                    <a:pos x="T6" y="T7"/>
                  </a:cxn>
                  <a:cxn ang="0">
                    <a:pos x="T8" y="T9"/>
                  </a:cxn>
                </a:cxnLst>
                <a:rect l="0" t="0" r="r" b="b"/>
                <a:pathLst>
                  <a:path w="391" h="154">
                    <a:moveTo>
                      <a:pt x="194" y="0"/>
                    </a:moveTo>
                    <a:lnTo>
                      <a:pt x="0" y="77"/>
                    </a:lnTo>
                    <a:lnTo>
                      <a:pt x="191" y="154"/>
                    </a:lnTo>
                    <a:lnTo>
                      <a:pt x="391" y="77"/>
                    </a:lnTo>
                    <a:lnTo>
                      <a:pt x="1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a:endParaRPr lang="en-US" sz="1800"/>
              </a:p>
            </p:txBody>
          </p:sp>
        </p:grpSp>
      </p:grpSp>
      <p:sp>
        <p:nvSpPr>
          <p:cNvPr id="6" name="Freeform 5"/>
          <p:cNvSpPr/>
          <p:nvPr userDrawn="1"/>
        </p:nvSpPr>
        <p:spPr>
          <a:xfrm>
            <a:off x="2726216" y="2958099"/>
            <a:ext cx="6760693" cy="1637835"/>
          </a:xfrm>
          <a:custGeom>
            <a:avLst/>
            <a:gdLst>
              <a:gd name="connsiteX0" fmla="*/ 0 w 7575391"/>
              <a:gd name="connsiteY0" fmla="*/ 163784 h 1637835"/>
              <a:gd name="connsiteX1" fmla="*/ 47971 w 7575391"/>
              <a:gd name="connsiteY1" fmla="*/ 47971 h 1637835"/>
              <a:gd name="connsiteX2" fmla="*/ 163784 w 7575391"/>
              <a:gd name="connsiteY2" fmla="*/ 0 h 1637835"/>
              <a:gd name="connsiteX3" fmla="*/ 7411607 w 7575391"/>
              <a:gd name="connsiteY3" fmla="*/ 0 h 1637835"/>
              <a:gd name="connsiteX4" fmla="*/ 7527420 w 7575391"/>
              <a:gd name="connsiteY4" fmla="*/ 47971 h 1637835"/>
              <a:gd name="connsiteX5" fmla="*/ 7575391 w 7575391"/>
              <a:gd name="connsiteY5" fmla="*/ 163784 h 1637835"/>
              <a:gd name="connsiteX6" fmla="*/ 7575391 w 7575391"/>
              <a:gd name="connsiteY6" fmla="*/ 1474051 h 1637835"/>
              <a:gd name="connsiteX7" fmla="*/ 7527420 w 7575391"/>
              <a:gd name="connsiteY7" fmla="*/ 1589864 h 1637835"/>
              <a:gd name="connsiteX8" fmla="*/ 7411607 w 7575391"/>
              <a:gd name="connsiteY8" fmla="*/ 1637835 h 1637835"/>
              <a:gd name="connsiteX9" fmla="*/ 163784 w 7575391"/>
              <a:gd name="connsiteY9" fmla="*/ 1637835 h 1637835"/>
              <a:gd name="connsiteX10" fmla="*/ 47971 w 7575391"/>
              <a:gd name="connsiteY10" fmla="*/ 1589864 h 1637835"/>
              <a:gd name="connsiteX11" fmla="*/ 0 w 7575391"/>
              <a:gd name="connsiteY11" fmla="*/ 1474051 h 1637835"/>
              <a:gd name="connsiteX12" fmla="*/ 0 w 7575391"/>
              <a:gd name="connsiteY12" fmla="*/ 163784 h 163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5391" h="1637835">
                <a:moveTo>
                  <a:pt x="0" y="163784"/>
                </a:moveTo>
                <a:cubicBezTo>
                  <a:pt x="0" y="120346"/>
                  <a:pt x="17256" y="78687"/>
                  <a:pt x="47971" y="47971"/>
                </a:cubicBezTo>
                <a:cubicBezTo>
                  <a:pt x="78687" y="17256"/>
                  <a:pt x="120346" y="0"/>
                  <a:pt x="163784" y="0"/>
                </a:cubicBezTo>
                <a:lnTo>
                  <a:pt x="7411607" y="0"/>
                </a:lnTo>
                <a:cubicBezTo>
                  <a:pt x="7455045" y="0"/>
                  <a:pt x="7496704" y="17256"/>
                  <a:pt x="7527420" y="47971"/>
                </a:cubicBezTo>
                <a:cubicBezTo>
                  <a:pt x="7558135" y="78687"/>
                  <a:pt x="7575391" y="120346"/>
                  <a:pt x="7575391" y="163784"/>
                </a:cubicBezTo>
                <a:lnTo>
                  <a:pt x="7575391" y="1474051"/>
                </a:lnTo>
                <a:cubicBezTo>
                  <a:pt x="7575391" y="1517489"/>
                  <a:pt x="7558135" y="1559148"/>
                  <a:pt x="7527420" y="1589864"/>
                </a:cubicBezTo>
                <a:cubicBezTo>
                  <a:pt x="7496705" y="1620579"/>
                  <a:pt x="7455045" y="1637835"/>
                  <a:pt x="7411607" y="1637835"/>
                </a:cubicBezTo>
                <a:lnTo>
                  <a:pt x="163784" y="1637835"/>
                </a:lnTo>
                <a:cubicBezTo>
                  <a:pt x="120346" y="1637835"/>
                  <a:pt x="78687" y="1620579"/>
                  <a:pt x="47971" y="1589864"/>
                </a:cubicBezTo>
                <a:cubicBezTo>
                  <a:pt x="17256" y="1559149"/>
                  <a:pt x="0" y="1517489"/>
                  <a:pt x="0" y="1474051"/>
                </a:cubicBezTo>
                <a:lnTo>
                  <a:pt x="0" y="163784"/>
                </a:lnTo>
                <a:close/>
              </a:path>
            </a:pathLst>
          </a:custGeom>
          <a:solidFill>
            <a:srgbClr val="00B050"/>
          </a:solidFill>
          <a:ln>
            <a:solidFill>
              <a:srgbClr val="FFFFF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3">
              <a:hueOff val="-1790761"/>
              <a:satOff val="7756"/>
              <a:lumOff val="5587"/>
              <a:alphaOff val="0"/>
            </a:schemeClr>
          </a:fillRef>
          <a:effectRef idx="0">
            <a:schemeClr val="accent3">
              <a:hueOff val="-1790761"/>
              <a:satOff val="7756"/>
              <a:lumOff val="5587"/>
              <a:alphaOff val="0"/>
            </a:schemeClr>
          </a:effectRef>
          <a:fontRef idx="minor">
            <a:schemeClr val="lt1"/>
          </a:fontRef>
        </p:style>
        <p:txBody>
          <a:bodyPr spcFirstLastPara="0" vert="horz" wrap="square" lIns="1828800" tIns="125730" rIns="125731" bIns="125730" numCol="1" spcCol="1270" anchor="ctr" anchorCtr="0">
            <a:noAutofit/>
          </a:bodyPr>
          <a:lstStyle/>
          <a:p>
            <a:pPr algn="l" defTabSz="1466594">
              <a:lnSpc>
                <a:spcPct val="90000"/>
              </a:lnSpc>
              <a:spcAft>
                <a:spcPct val="35000"/>
              </a:spcAft>
            </a:pPr>
            <a:r>
              <a:rPr lang="en-US" sz="2800" dirty="0">
                <a:effectLst>
                  <a:outerShdw blurRad="38100" dist="38100" dir="2700000" algn="tl">
                    <a:srgbClr val="000000">
                      <a:alpha val="43137"/>
                    </a:srgbClr>
                  </a:outerShdw>
                </a:effectLst>
              </a:rPr>
              <a:t>Courseware and Agenda</a:t>
            </a:r>
          </a:p>
          <a:p>
            <a:pPr marL="228560" lvl="1" indent="-228560" algn="l" defTabSz="1155498">
              <a:lnSpc>
                <a:spcPct val="90000"/>
              </a:lnSpc>
              <a:spcAft>
                <a:spcPct val="15000"/>
              </a:spcAft>
              <a:buFont typeface="Wingdings" pitchFamily="2" charset="2"/>
              <a:buChar char="§"/>
            </a:pPr>
            <a:r>
              <a:rPr lang="en-US" sz="2000" dirty="0">
                <a:effectLst>
                  <a:outerShdw blurRad="38100" dist="38100" dir="2700000" algn="tl">
                    <a:srgbClr val="000000">
                      <a:alpha val="43137"/>
                    </a:srgbClr>
                  </a:outerShdw>
                </a:effectLst>
              </a:rPr>
              <a:t>Agenda for this class</a:t>
            </a:r>
          </a:p>
          <a:p>
            <a:pPr marL="228560" lvl="1" indent="-228560" algn="l" defTabSz="1155498">
              <a:lnSpc>
                <a:spcPct val="90000"/>
              </a:lnSpc>
              <a:spcAft>
                <a:spcPct val="15000"/>
              </a:spcAft>
              <a:buFont typeface="Wingdings" pitchFamily="2" charset="2"/>
              <a:buChar char="§"/>
            </a:pPr>
            <a:r>
              <a:rPr lang="en-US" sz="2000" dirty="0">
                <a:effectLst>
                  <a:outerShdw blurRad="38100" dist="38100" dir="2700000" algn="tl">
                    <a:srgbClr val="000000">
                      <a:alpha val="43137"/>
                    </a:srgbClr>
                  </a:outerShdw>
                </a:effectLst>
              </a:rPr>
              <a:t>Layout of the manual and exercises</a:t>
            </a:r>
          </a:p>
        </p:txBody>
      </p:sp>
      <p:grpSp>
        <p:nvGrpSpPr>
          <p:cNvPr id="2" name="Group 1"/>
          <p:cNvGrpSpPr/>
          <p:nvPr userDrawn="1"/>
        </p:nvGrpSpPr>
        <p:grpSpPr>
          <a:xfrm>
            <a:off x="3002852" y="3219771"/>
            <a:ext cx="1114488" cy="1114487"/>
            <a:chOff x="2252139" y="2414828"/>
            <a:chExt cx="835866" cy="835865"/>
          </a:xfrm>
        </p:grpSpPr>
        <p:sp>
          <p:nvSpPr>
            <p:cNvPr id="21" name="Oval 20"/>
            <p:cNvSpPr/>
            <p:nvPr/>
          </p:nvSpPr>
          <p:spPr bwMode="auto">
            <a:xfrm>
              <a:off x="2252139" y="2414828"/>
              <a:ext cx="835866" cy="835865"/>
            </a:xfrm>
            <a:prstGeom prst="ellipse">
              <a:avLst/>
            </a:prstGeom>
            <a:no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914240"/>
              <a:endParaRPr lang="en-US" sz="1800" dirty="0"/>
            </a:p>
          </p:txBody>
        </p:sp>
        <p:pic>
          <p:nvPicPr>
            <p:cNvPr id="27" name="Picture 26"/>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2395769" y="2543887"/>
              <a:ext cx="554900" cy="555884"/>
            </a:xfrm>
            <a:prstGeom prst="rect">
              <a:avLst/>
            </a:prstGeom>
          </p:spPr>
        </p:pic>
      </p:grpSp>
      <p:sp>
        <p:nvSpPr>
          <p:cNvPr id="22" name="TextBox 21"/>
          <p:cNvSpPr txBox="1"/>
          <p:nvPr userDrawn="1"/>
        </p:nvSpPr>
        <p:spPr>
          <a:xfrm>
            <a:off x="189831" y="-1"/>
            <a:ext cx="10311251" cy="759125"/>
          </a:xfrm>
          <a:prstGeom prst="rect">
            <a:avLst/>
          </a:prstGeom>
          <a:noFill/>
          <a:ln>
            <a:noFill/>
          </a:ln>
        </p:spPr>
        <p:txBody>
          <a:bodyPr wrap="square" rtlCol="0" anchor="ctr">
            <a:noAutofit/>
          </a:bodyPr>
          <a:lstStyle/>
          <a:p>
            <a:pPr algn="l"/>
            <a:r>
              <a:rPr lang="en-US" sz="2800" b="1" cap="all" spc="300" baseline="0" dirty="0" smtClean="0">
                <a:solidFill>
                  <a:schemeClr val="bg1"/>
                </a:solidFill>
                <a:latin typeface="Salesforce Sans Light" panose="020B0305020202020203" pitchFamily="34" charset="0"/>
              </a:rPr>
              <a:t>introductions</a:t>
            </a:r>
            <a:endParaRPr lang="en-US" sz="2800" b="1" cap="all" spc="300" baseline="0" dirty="0" smtClean="0">
              <a:solidFill>
                <a:schemeClr val="bg1"/>
              </a:solidFill>
              <a:latin typeface="Salesforce Sans Light" panose="020B0305020202020203" pitchFamily="34" charset="0"/>
              <a:cs typeface="Arial" pitchFamily="34" charset="0"/>
            </a:endParaRPr>
          </a:p>
        </p:txBody>
      </p:sp>
    </p:spTree>
    <p:custDataLst>
      <p:tags r:id="rId1"/>
    </p:custDataLst>
    <p:extLst>
      <p:ext uri="{BB962C8B-B14F-4D97-AF65-F5344CB8AC3E}">
        <p14:creationId xmlns:p14="http://schemas.microsoft.com/office/powerpoint/2010/main" val="4687065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ags" Target="../tags/tag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9.xml"/><Relationship Id="rId7" Type="http://schemas.openxmlformats.org/officeDocument/2006/relationships/tags" Target="../tags/tag10.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9.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ags" Target="../tags/tag30.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5.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9.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47.xml"/><Relationship Id="rId3" Type="http://schemas.openxmlformats.org/officeDocument/2006/relationships/slideLayout" Target="../slideLayouts/slideLayout42.xml"/><Relationship Id="rId7"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9"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5" Type="http://schemas.openxmlformats.org/officeDocument/2006/relationships/image" Target="../media/image9.png"/><Relationship Id="rId4" Type="http://schemas.openxmlformats.org/officeDocument/2006/relationships/tags" Target="../tags/tag54.xml"/></Relationships>
</file>

<file path=ppt/slideMasters/_rels/slideMaster8.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heme" Target="../theme/theme8.xml"/><Relationship Id="rId1" Type="http://schemas.openxmlformats.org/officeDocument/2006/relationships/slideLayout" Target="../slideLayouts/slideLayout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9.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9.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ags" Target="../tags/tag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ustDataLst>
      <p:tags r:id="rId6"/>
    </p:custDataLst>
    <p:extLst>
      <p:ext uri="{BB962C8B-B14F-4D97-AF65-F5344CB8AC3E}">
        <p14:creationId xmlns:p14="http://schemas.microsoft.com/office/powerpoint/2010/main" val="2558914802"/>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51" r:id="rId3"/>
    <p:sldLayoutId id="2147483852" r:id="rId4"/>
  </p:sldLayoutIdLst>
  <p:timing>
    <p:tnLst>
      <p:par>
        <p:cTn id="1" dur="indefinite" restart="never" nodeType="tmRoot"/>
      </p:par>
    </p:tnLst>
  </p:timing>
  <p:hf hdr="0" ftr="0" dt="0"/>
  <p:txStyles>
    <p:titleStyle>
      <a:lvl1pPr marL="0" marR="0" indent="0" algn="l" defTabSz="914240" rtl="0" eaLnBrk="1" fontAlgn="auto" latinLnBrk="0" hangingPunct="1">
        <a:lnSpc>
          <a:spcPct val="85000"/>
        </a:lnSpc>
        <a:spcBef>
          <a:spcPct val="0"/>
        </a:spcBef>
        <a:spcAft>
          <a:spcPts val="0"/>
        </a:spcAft>
        <a:buClrTx/>
        <a:buSzTx/>
        <a:buFontTx/>
        <a:buNone/>
        <a:tabLst/>
        <a:defRPr sz="4400" b="1" kern="1200">
          <a:solidFill>
            <a:srgbClr val="7C868D"/>
          </a:solidFill>
          <a:latin typeface="Arial" panose="020B0604020202020204" pitchFamily="34" charset="0"/>
          <a:ea typeface="+mj-ea"/>
          <a:cs typeface="Arial" panose="020B0604020202020204" pitchFamily="34" charset="0"/>
        </a:defRPr>
      </a:lvl1pPr>
    </p:titleStyle>
    <p:bodyStyle>
      <a:lvl1pPr marL="342840" indent="-342840" algn="l" defTabSz="91424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1" indent="-285701" algn="l" defTabSz="9142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0" indent="-228560" algn="l" defTabSz="9142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ustDataLst>
      <p:tags r:id="rId4"/>
    </p:custDataLst>
    <p:extLst>
      <p:ext uri="{BB962C8B-B14F-4D97-AF65-F5344CB8AC3E}">
        <p14:creationId xmlns:p14="http://schemas.microsoft.com/office/powerpoint/2010/main" val="3159304956"/>
      </p:ext>
    </p:extLst>
  </p:cSld>
  <p:clrMap bg1="lt1" tx1="dk1" bg2="lt2" tx2="dk2" accent1="accent1" accent2="accent2" accent3="accent3" accent4="accent4" accent5="accent5" accent6="accent6" hlink="hlink" folHlink="folHlink"/>
  <p:sldLayoutIdLst>
    <p:sldLayoutId id="2147483860" r:id="rId1"/>
    <p:sldLayoutId id="2147483861" r:id="rId2"/>
  </p:sldLayoutIdLst>
  <p:timing>
    <p:tnLst>
      <p:par>
        <p:cTn id="1" dur="indefinite" restart="never" nodeType="tmRoot"/>
      </p:par>
    </p:tnLst>
  </p:timing>
  <p:hf hdr="0" ftr="0" dt="0"/>
  <p:txStyles>
    <p:titleStyle>
      <a:lvl1pPr marL="0" marR="0" indent="0" algn="l" defTabSz="914240" rtl="0" eaLnBrk="1" fontAlgn="auto" latinLnBrk="0" hangingPunct="1">
        <a:lnSpc>
          <a:spcPct val="85000"/>
        </a:lnSpc>
        <a:spcBef>
          <a:spcPct val="0"/>
        </a:spcBef>
        <a:spcAft>
          <a:spcPts val="0"/>
        </a:spcAft>
        <a:buClrTx/>
        <a:buSzTx/>
        <a:buFontTx/>
        <a:buNone/>
        <a:tabLst/>
        <a:defRPr sz="4400" b="1" kern="1200">
          <a:solidFill>
            <a:srgbClr val="7C868D"/>
          </a:solidFill>
          <a:latin typeface="Arial" panose="020B0604020202020204" pitchFamily="34" charset="0"/>
          <a:ea typeface="+mj-ea"/>
          <a:cs typeface="Arial" panose="020B0604020202020204" pitchFamily="34" charset="0"/>
        </a:defRPr>
      </a:lvl1pPr>
    </p:titleStyle>
    <p:bodyStyle>
      <a:lvl1pPr marL="342840" indent="-342840" algn="l" defTabSz="91424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1" indent="-285701" algn="l" defTabSz="9142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0" indent="-228560" algn="l" defTabSz="9142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12192000"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91424" tIns="45712" rIns="91424" bIns="45712" numCol="1" spcCol="0"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7" name="Rectangle 3"/>
          <p:cNvSpPr>
            <a:spLocks noGrp="1" noChangeArrowheads="1"/>
          </p:cNvSpPr>
          <p:nvPr>
            <p:ph type="body" idx="1"/>
          </p:nvPr>
        </p:nvSpPr>
        <p:spPr bwMode="auto">
          <a:xfrm>
            <a:off x="121444" y="821736"/>
            <a:ext cx="11950315" cy="597187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Title Placeholder 1"/>
          <p:cNvSpPr>
            <a:spLocks noGrp="1"/>
          </p:cNvSpPr>
          <p:nvPr>
            <p:ph type="title"/>
          </p:nvPr>
        </p:nvSpPr>
        <p:spPr bwMode="white">
          <a:xfrm>
            <a:off x="128586" y="1"/>
            <a:ext cx="9854775" cy="746975"/>
          </a:xfrm>
          <a:prstGeom prst="rect">
            <a:avLst/>
          </a:prstGeom>
        </p:spPr>
        <p:txBody>
          <a:bodyPr vert="horz" lIns="91424" tIns="137160" rIns="91424" bIns="45712" rtlCol="0" anchor="ctr">
            <a:noAutofit/>
          </a:bodyPr>
          <a:lstStyle/>
          <a:p>
            <a:r>
              <a:rPr lang="en-US" dirty="0" smtClean="0"/>
              <a:t>Click to edit Master title style</a:t>
            </a:r>
            <a:endParaRPr lang="en-US" dirty="0"/>
          </a:p>
        </p:txBody>
      </p:sp>
      <p:sp>
        <p:nvSpPr>
          <p:cNvPr id="10" name="Slide Number Placeholder 2"/>
          <p:cNvSpPr>
            <a:spLocks noGrp="1"/>
          </p:cNvSpPr>
          <p:nvPr>
            <p:ph type="sldNum" sz="quarter" idx="4"/>
          </p:nvPr>
        </p:nvSpPr>
        <p:spPr bwMode="white">
          <a:xfrm>
            <a:off x="9982807" y="301660"/>
            <a:ext cx="483911"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5198" y="114036"/>
            <a:ext cx="1613560" cy="538055"/>
          </a:xfrm>
          <a:prstGeom prst="rect">
            <a:avLst/>
          </a:prstGeom>
        </p:spPr>
      </p:pic>
    </p:spTree>
    <p:custDataLst>
      <p:tags r:id="rId7"/>
    </p:custDataLst>
    <p:extLst>
      <p:ext uri="{BB962C8B-B14F-4D97-AF65-F5344CB8AC3E}">
        <p14:creationId xmlns:p14="http://schemas.microsoft.com/office/powerpoint/2010/main" val="231871088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2800" b="1" cap="all" spc="300" normalizeH="0" baseline="0">
          <a:solidFill>
            <a:schemeClr val="bg1"/>
          </a:solidFill>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12192000"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91424" tIns="45712" rIns="91424" bIns="45712" numCol="1" spcCol="0"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7" name="Rectangle 3"/>
          <p:cNvSpPr>
            <a:spLocks noGrp="1" noChangeArrowheads="1"/>
          </p:cNvSpPr>
          <p:nvPr>
            <p:ph type="body" idx="1"/>
          </p:nvPr>
        </p:nvSpPr>
        <p:spPr bwMode="auto">
          <a:xfrm>
            <a:off x="121444" y="821736"/>
            <a:ext cx="11950315" cy="597187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Title Placeholder 1"/>
          <p:cNvSpPr>
            <a:spLocks noGrp="1"/>
          </p:cNvSpPr>
          <p:nvPr>
            <p:ph type="title"/>
          </p:nvPr>
        </p:nvSpPr>
        <p:spPr bwMode="white">
          <a:xfrm>
            <a:off x="128588" y="1"/>
            <a:ext cx="9854774" cy="746975"/>
          </a:xfrm>
          <a:prstGeom prst="rect">
            <a:avLst/>
          </a:prstGeom>
        </p:spPr>
        <p:txBody>
          <a:bodyPr vert="horz" lIns="91424" tIns="137160" rIns="91424" bIns="45712" rtlCol="0" anchor="ctr">
            <a:noAutofit/>
          </a:bodyPr>
          <a:lstStyle/>
          <a:p>
            <a:r>
              <a:rPr lang="en-US" dirty="0" smtClean="0"/>
              <a:t>Click to edit Master title style</a:t>
            </a:r>
            <a:endParaRPr lang="en-US" dirty="0"/>
          </a:p>
        </p:txBody>
      </p:sp>
      <p:sp>
        <p:nvSpPr>
          <p:cNvPr id="7" name="Slide Number Placeholder 2"/>
          <p:cNvSpPr>
            <a:spLocks noGrp="1"/>
          </p:cNvSpPr>
          <p:nvPr>
            <p:ph type="sldNum" sz="quarter" idx="4"/>
          </p:nvPr>
        </p:nvSpPr>
        <p:spPr bwMode="white">
          <a:xfrm>
            <a:off x="9982807" y="301660"/>
            <a:ext cx="483911"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75198" y="114036"/>
            <a:ext cx="1613560" cy="538055"/>
          </a:xfrm>
          <a:prstGeom prst="rect">
            <a:avLst/>
          </a:prstGeom>
        </p:spPr>
      </p:pic>
    </p:spTree>
    <p:custDataLst>
      <p:tags r:id="rId14"/>
    </p:custDataLst>
    <p:extLst>
      <p:ext uri="{BB962C8B-B14F-4D97-AF65-F5344CB8AC3E}">
        <p14:creationId xmlns:p14="http://schemas.microsoft.com/office/powerpoint/2010/main" val="264178737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2800" b="1" cap="all" spc="300" baseline="0">
          <a:solidFill>
            <a:schemeClr val="bg1"/>
          </a:solidFill>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1" y="0"/>
            <a:ext cx="12192000"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91424" tIns="45712" rIns="91424" bIns="45712" numCol="1" spcCol="0"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7" name="Rectangle 3"/>
          <p:cNvSpPr>
            <a:spLocks noGrp="1" noChangeArrowheads="1"/>
          </p:cNvSpPr>
          <p:nvPr>
            <p:ph type="body" idx="1"/>
          </p:nvPr>
        </p:nvSpPr>
        <p:spPr bwMode="auto">
          <a:xfrm>
            <a:off x="121445" y="862887"/>
            <a:ext cx="11948319" cy="5887959"/>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Title Placeholder 1"/>
          <p:cNvSpPr>
            <a:spLocks noGrp="1"/>
          </p:cNvSpPr>
          <p:nvPr>
            <p:ph type="title"/>
          </p:nvPr>
        </p:nvSpPr>
        <p:spPr bwMode="white">
          <a:xfrm>
            <a:off x="798492" y="1"/>
            <a:ext cx="9184870" cy="746975"/>
          </a:xfrm>
          <a:prstGeom prst="rect">
            <a:avLst/>
          </a:prstGeom>
        </p:spPr>
        <p:txBody>
          <a:bodyPr vert="horz" lIns="91424" tIns="137160" rIns="91424" bIns="45712" rtlCol="0" anchor="ctr">
            <a:noAutofit/>
          </a:bodyPr>
          <a:lstStyle/>
          <a:p>
            <a:r>
              <a:rPr lang="en-US" dirty="0" smtClean="0"/>
              <a:t>Click to edit Master title style</a:t>
            </a:r>
            <a:endParaRPr lang="en-US" dirty="0"/>
          </a:p>
        </p:txBody>
      </p:sp>
      <p:sp>
        <p:nvSpPr>
          <p:cNvPr id="7" name="Slide Number Placeholder 2"/>
          <p:cNvSpPr>
            <a:spLocks noGrp="1"/>
          </p:cNvSpPr>
          <p:nvPr>
            <p:ph type="sldNum" sz="quarter" idx="4"/>
          </p:nvPr>
        </p:nvSpPr>
        <p:spPr bwMode="white">
          <a:xfrm>
            <a:off x="9982807" y="301660"/>
            <a:ext cx="483911"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pic>
        <p:nvPicPr>
          <p:cNvPr id="11" name="Picture 1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75198" y="114036"/>
            <a:ext cx="1613560" cy="538055"/>
          </a:xfrm>
          <a:prstGeom prst="rect">
            <a:avLst/>
          </a:prstGeom>
        </p:spPr>
      </p:pic>
    </p:spTree>
    <p:custDataLst>
      <p:tags r:id="rId18"/>
    </p:custDataLst>
    <p:extLst>
      <p:ext uri="{BB962C8B-B14F-4D97-AF65-F5344CB8AC3E}">
        <p14:creationId xmlns:p14="http://schemas.microsoft.com/office/powerpoint/2010/main" val="2051592629"/>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tabLst>
          <a:tab pos="1141214" algn="l"/>
        </a:tabLst>
        <a:defRPr sz="2800" b="1" cap="all" spc="300" baseline="0">
          <a:solidFill>
            <a:schemeClr val="bg1"/>
          </a:solidFill>
          <a:effectLst/>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1" y="0"/>
            <a:ext cx="12192000"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91424" tIns="45712" rIns="91424" bIns="45712" numCol="1" spcCol="0"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7" name="Rectangle 3"/>
          <p:cNvSpPr>
            <a:spLocks noGrp="1" noChangeArrowheads="1"/>
          </p:cNvSpPr>
          <p:nvPr>
            <p:ph type="body" idx="1"/>
          </p:nvPr>
        </p:nvSpPr>
        <p:spPr bwMode="auto">
          <a:xfrm>
            <a:off x="121445" y="862887"/>
            <a:ext cx="11948319" cy="5887959"/>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Title Placeholder 1"/>
          <p:cNvSpPr>
            <a:spLocks noGrp="1"/>
          </p:cNvSpPr>
          <p:nvPr>
            <p:ph type="title"/>
          </p:nvPr>
        </p:nvSpPr>
        <p:spPr bwMode="white">
          <a:xfrm>
            <a:off x="707550" y="1"/>
            <a:ext cx="9267183" cy="746975"/>
          </a:xfrm>
          <a:prstGeom prst="rect">
            <a:avLst/>
          </a:prstGeom>
        </p:spPr>
        <p:txBody>
          <a:bodyPr vert="horz" lIns="91424" tIns="137160" rIns="91424" bIns="45712" rtlCol="0" anchor="ctr">
            <a:noAutofit/>
          </a:bodyPr>
          <a:lstStyle/>
          <a:p>
            <a:r>
              <a:rPr lang="en-US" dirty="0" smtClean="0"/>
              <a:t>Click to edit Master title style</a:t>
            </a:r>
            <a:endParaRPr lang="en-US" dirty="0"/>
          </a:p>
        </p:txBody>
      </p:sp>
      <p:sp>
        <p:nvSpPr>
          <p:cNvPr id="7" name="Slide Number Placeholder 2"/>
          <p:cNvSpPr>
            <a:spLocks noGrp="1"/>
          </p:cNvSpPr>
          <p:nvPr>
            <p:ph type="sldNum" sz="quarter" idx="4"/>
          </p:nvPr>
        </p:nvSpPr>
        <p:spPr bwMode="white">
          <a:xfrm>
            <a:off x="9982807" y="301660"/>
            <a:ext cx="483911"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5198" y="114036"/>
            <a:ext cx="1613560" cy="538055"/>
          </a:xfrm>
          <a:prstGeom prst="rect">
            <a:avLst/>
          </a:prstGeom>
        </p:spPr>
      </p:pic>
    </p:spTree>
    <p:custDataLst>
      <p:tags r:id="rId8"/>
    </p:custDataLst>
    <p:extLst>
      <p:ext uri="{BB962C8B-B14F-4D97-AF65-F5344CB8AC3E}">
        <p14:creationId xmlns:p14="http://schemas.microsoft.com/office/powerpoint/2010/main" val="553895404"/>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tabLst>
          <a:tab pos="1141214" algn="l"/>
        </a:tabLst>
        <a:defRPr sz="2800" b="1" cap="all" spc="300" baseline="0">
          <a:solidFill>
            <a:schemeClr val="bg1"/>
          </a:solidFill>
          <a:effectLst/>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3048" y="0"/>
            <a:ext cx="12188952"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91424" tIns="45712" rIns="91424" bIns="45712" numCol="1" spcCol="0" rtlCol="0" anchor="t" anchorCtr="0" compatLnSpc="1">
            <a:prstTxWarp prst="textNoShape">
              <a:avLst/>
            </a:prstTxWarp>
          </a:bodyPr>
          <a:lstStyle/>
          <a:p>
            <a:pPr marL="0" marR="0" indent="0" algn="ctr" defTabSz="91424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7" name="Rectangle 3"/>
          <p:cNvSpPr>
            <a:spLocks noGrp="1" noChangeArrowheads="1"/>
          </p:cNvSpPr>
          <p:nvPr>
            <p:ph type="body" idx="1"/>
          </p:nvPr>
        </p:nvSpPr>
        <p:spPr bwMode="auto">
          <a:xfrm>
            <a:off x="121445" y="862887"/>
            <a:ext cx="11948319" cy="5887959"/>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Title Placeholder 1"/>
          <p:cNvSpPr>
            <a:spLocks noGrp="1"/>
          </p:cNvSpPr>
          <p:nvPr>
            <p:ph type="title"/>
          </p:nvPr>
        </p:nvSpPr>
        <p:spPr bwMode="white">
          <a:xfrm>
            <a:off x="124725" y="1"/>
            <a:ext cx="9850009" cy="746975"/>
          </a:xfrm>
          <a:prstGeom prst="rect">
            <a:avLst/>
          </a:prstGeom>
        </p:spPr>
        <p:txBody>
          <a:bodyPr vert="horz" lIns="91424" tIns="137160" rIns="91424" bIns="45712" rtlCol="0" anchor="ctr">
            <a:noAutofit/>
          </a:bodyPr>
          <a:lstStyle/>
          <a:p>
            <a:r>
              <a:rPr lang="en-US" dirty="0" smtClean="0"/>
              <a:t>Click to edit Master title style</a:t>
            </a:r>
            <a:endParaRPr lang="en-US" dirty="0"/>
          </a:p>
        </p:txBody>
      </p:sp>
      <p:sp>
        <p:nvSpPr>
          <p:cNvPr id="15" name="Slide Number Placeholder 2"/>
          <p:cNvSpPr>
            <a:spLocks noGrp="1"/>
          </p:cNvSpPr>
          <p:nvPr>
            <p:ph type="sldNum" sz="quarter" idx="4"/>
          </p:nvPr>
        </p:nvSpPr>
        <p:spPr bwMode="white">
          <a:xfrm>
            <a:off x="9982807" y="301660"/>
            <a:ext cx="483911" cy="197963"/>
          </a:xfrm>
          <a:prstGeom prst="rect">
            <a:avLst/>
          </a:prstGeom>
        </p:spPr>
        <p:txBody>
          <a:bodyPr vert="horz" lIns="91424" tIns="0" rIns="91424" bIns="0" rtlCol="0" anchor="ctr"/>
          <a:lstStyle>
            <a:lvl1pPr algn="r">
              <a:defRPr sz="1100">
                <a:solidFill>
                  <a:schemeClr val="bg1"/>
                </a:solidFill>
                <a:latin typeface="Salesforce Sans" panose="020B0505020202020203" pitchFamily="34" charset="0"/>
                <a:cs typeface="Arial" pitchFamily="34" charset="0"/>
              </a:defRPr>
            </a:lvl1pPr>
          </a:lstStyle>
          <a:p>
            <a:fld id="{812A5277-1DB9-460F-9A21-B857ABB32666}" type="slidenum">
              <a:rPr lang="en-US" smtClean="0"/>
              <a:pPr/>
              <a:t>‹#›</a:t>
            </a:fld>
            <a:endParaRPr lang="en-US" dirty="0"/>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5198" y="114036"/>
            <a:ext cx="1613560" cy="538055"/>
          </a:xfrm>
          <a:prstGeom prst="rect">
            <a:avLst/>
          </a:prstGeom>
        </p:spPr>
      </p:pic>
    </p:spTree>
    <p:custDataLst>
      <p:tags r:id="rId4"/>
    </p:custDataLst>
    <p:extLst>
      <p:ext uri="{BB962C8B-B14F-4D97-AF65-F5344CB8AC3E}">
        <p14:creationId xmlns:p14="http://schemas.microsoft.com/office/powerpoint/2010/main" val="4041093653"/>
      </p:ext>
    </p:extLst>
  </p:cSld>
  <p:clrMap bg1="lt1" tx1="dk1" bg2="lt2" tx2="dk2" accent1="accent1" accent2="accent2" accent3="accent3" accent4="accent4" accent5="accent5" accent6="accent6" hlink="hlink" folHlink="folHlink"/>
  <p:sldLayoutIdLst>
    <p:sldLayoutId id="2147483923" r:id="rId1"/>
    <p:sldLayoutId id="2147483924" r:id="rId2"/>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tabLst>
          <a:tab pos="1141214" algn="l"/>
        </a:tabLst>
        <a:defRPr sz="2800" b="1" cap="all" spc="300" baseline="0">
          <a:solidFill>
            <a:schemeClr val="bg1"/>
          </a:solidFill>
          <a:effectLst/>
          <a:latin typeface="Salesforce Sans Light" panose="020B03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3"/>
    </p:custDataLst>
    <p:extLst>
      <p:ext uri="{BB962C8B-B14F-4D97-AF65-F5344CB8AC3E}">
        <p14:creationId xmlns:p14="http://schemas.microsoft.com/office/powerpoint/2010/main" val="2525461402"/>
      </p:ext>
    </p:extLst>
  </p:cSld>
  <p:clrMap bg1="lt1" tx1="dk1" bg2="lt2" tx2="dk2" accent1="accent1" accent2="accent2" accent3="accent3" accent4="accent4" accent5="accent5" accent6="accent6" hlink="hlink" folHlink="folHlink"/>
  <p:sldLayoutIdLst>
    <p:sldLayoutId id="2147483926" r:id="rId1"/>
  </p:sldLayoutIdLst>
  <p:timing>
    <p:tnLst>
      <p:par>
        <p:cTn id="1" dur="indefinite" restart="never" nodeType="tmRoot"/>
      </p:par>
    </p:tnLst>
  </p:timing>
  <p:hf hdr="0" ftr="0" dt="0"/>
  <p:txStyles>
    <p:titleStyle>
      <a:lvl1pPr algn="ctr" defTabSz="914240" rtl="0" eaLnBrk="1" latinLnBrk="0" hangingPunct="1">
        <a:spcBef>
          <a:spcPct val="0"/>
        </a:spcBef>
        <a:buNone/>
        <a:defRPr sz="4400" kern="1200">
          <a:solidFill>
            <a:schemeClr val="tx1"/>
          </a:solidFill>
          <a:latin typeface="+mj-lt"/>
          <a:ea typeface="+mj-ea"/>
          <a:cs typeface="+mj-cs"/>
        </a:defRPr>
      </a:lvl1pPr>
    </p:titleStyle>
    <p:bodyStyle>
      <a:lvl1pPr marL="342840" indent="-342840" algn="l" defTabSz="91424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1" indent="-285701" algn="l" defTabSz="9142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0" indent="-228560" algn="l" defTabSz="9142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758952"/>
          </a:xfrm>
          <a:prstGeom prst="rect">
            <a:avLst/>
          </a:prstGeom>
          <a:solidFill>
            <a:schemeClr val="bg2">
              <a:lumMod val="50000"/>
            </a:schemeClr>
          </a:solidFill>
          <a:ln w="38100" cap="flat" cmpd="sng" algn="ctr">
            <a:noFill/>
            <a:prstDash val="solid"/>
            <a:round/>
            <a:headEnd type="none" w="med" len="med"/>
            <a:tailEnd type="none" w="med" len="med"/>
          </a:ln>
          <a:effectLst/>
        </p:spPr>
        <p:txBody>
          <a:bodyPr vert="horz" wrap="square" lIns="68586" tIns="34293" rIns="68586" bIns="34293" numCol="1" spcCol="0" rtlCol="0" anchor="t" anchorCtr="0" compatLnSpc="1">
            <a:prstTxWarp prst="textNoShape">
              <a:avLst/>
            </a:prstTxWarp>
          </a:bodyPr>
          <a:lstStyle/>
          <a:p>
            <a:pPr algn="ctr" defTabSz="685863" fontAlgn="base">
              <a:spcBef>
                <a:spcPct val="0"/>
              </a:spcBef>
              <a:spcAft>
                <a:spcPct val="0"/>
              </a:spcAft>
            </a:pPr>
            <a:endParaRPr lang="en-US" smtClean="0">
              <a:solidFill>
                <a:srgbClr val="262626"/>
              </a:solidFill>
              <a:latin typeface="Times New Roman" pitchFamily="18" charset="0"/>
            </a:endParaRPr>
          </a:p>
        </p:txBody>
      </p:sp>
      <p:sp>
        <p:nvSpPr>
          <p:cNvPr id="1027" name="Rectangle 3"/>
          <p:cNvSpPr>
            <a:spLocks noGrp="1" noChangeArrowheads="1"/>
          </p:cNvSpPr>
          <p:nvPr>
            <p:ph type="body" idx="1"/>
          </p:nvPr>
        </p:nvSpPr>
        <p:spPr bwMode="auto">
          <a:xfrm>
            <a:off x="121444" y="821737"/>
            <a:ext cx="11950315" cy="5971871"/>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Title Placeholder 1"/>
          <p:cNvSpPr>
            <a:spLocks noGrp="1"/>
          </p:cNvSpPr>
          <p:nvPr>
            <p:ph type="title"/>
          </p:nvPr>
        </p:nvSpPr>
        <p:spPr bwMode="white">
          <a:xfrm>
            <a:off x="128587" y="2"/>
            <a:ext cx="9854775" cy="746975"/>
          </a:xfrm>
          <a:prstGeom prst="rect">
            <a:avLst/>
          </a:prstGeom>
        </p:spPr>
        <p:txBody>
          <a:bodyPr vert="horz" lIns="91424" tIns="137160" rIns="91424" bIns="45712" rtlCol="0" anchor="ctr">
            <a:noAutofit/>
          </a:bodyPr>
          <a:lstStyle/>
          <a:p>
            <a:r>
              <a:rPr lang="en-US" dirty="0" smtClean="0"/>
              <a:t>Click to edit Master title style</a:t>
            </a:r>
            <a:endParaRPr lang="en-US" dirty="0"/>
          </a:p>
        </p:txBody>
      </p:sp>
      <p:sp>
        <p:nvSpPr>
          <p:cNvPr id="7" name="Slide Number Placeholder 2"/>
          <p:cNvSpPr>
            <a:spLocks noGrp="1"/>
          </p:cNvSpPr>
          <p:nvPr>
            <p:ph type="sldNum" sz="quarter" idx="4"/>
          </p:nvPr>
        </p:nvSpPr>
        <p:spPr bwMode="white">
          <a:xfrm>
            <a:off x="9982809" y="301661"/>
            <a:ext cx="483911" cy="197963"/>
          </a:xfrm>
          <a:prstGeom prst="rect">
            <a:avLst/>
          </a:prstGeom>
        </p:spPr>
        <p:txBody>
          <a:bodyPr vert="horz" lIns="91424" tIns="0" rIns="91424" bIns="0" rtlCol="0" anchor="ctr"/>
          <a:lstStyle>
            <a:lvl1pPr algn="r">
              <a:defRPr sz="825">
                <a:solidFill>
                  <a:schemeClr val="bg1"/>
                </a:solidFill>
                <a:latin typeface="Salesforce Sans" panose="020B0505020202020203" pitchFamily="34" charset="0"/>
                <a:cs typeface="Arial" pitchFamily="34" charset="0"/>
              </a:defRPr>
            </a:lvl1pPr>
          </a:lstStyle>
          <a:p>
            <a:fld id="{812A5277-1DB9-460F-9A21-B857ABB32666}" type="slidenum">
              <a:rPr lang="en-US" smtClean="0">
                <a:solidFill>
                  <a:srgbClr val="FFFFFF"/>
                </a:solidFill>
              </a:rPr>
              <a:pPr/>
              <a:t>‹#›</a:t>
            </a:fld>
            <a:endParaRPr lang="en-US" dirty="0">
              <a:solidFill>
                <a:srgbClr val="FFFFFF"/>
              </a:solidFill>
            </a:endParaRPr>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75199" y="114037"/>
            <a:ext cx="1613560" cy="538055"/>
          </a:xfrm>
          <a:prstGeom prst="rect">
            <a:avLst/>
          </a:prstGeom>
        </p:spPr>
      </p:pic>
    </p:spTree>
    <p:custDataLst>
      <p:tags r:id="rId14"/>
    </p:custDataLst>
    <p:extLst>
      <p:ext uri="{BB962C8B-B14F-4D97-AF65-F5344CB8AC3E}">
        <p14:creationId xmlns:p14="http://schemas.microsoft.com/office/powerpoint/2010/main" val="3438560118"/>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Lst>
  <p:timing>
    <p:tnLst>
      <p:par>
        <p:cTn id="1" dur="indefinite" restart="never" nodeType="tmRoot"/>
      </p:par>
    </p:tnLst>
  </p:timing>
  <p:hf hdr="0" ftr="0" dt="0"/>
  <p:txStyles>
    <p:titleStyle>
      <a:lvl1pPr algn="l" rtl="0" eaLnBrk="1" fontAlgn="base" hangingPunct="1">
        <a:lnSpc>
          <a:spcPct val="80000"/>
        </a:lnSpc>
        <a:spcBef>
          <a:spcPct val="0"/>
        </a:spcBef>
        <a:spcAft>
          <a:spcPct val="0"/>
        </a:spcAft>
        <a:defRPr sz="2101" b="0" cap="all" spc="225" baseline="0">
          <a:solidFill>
            <a:schemeClr val="bg1"/>
          </a:solidFill>
          <a:latin typeface="Salesforce Sans Thin" panose="020B0205020202020203" pitchFamily="34" charset="0"/>
          <a:ea typeface="+mj-ea"/>
          <a:cs typeface="Arial" panose="020B0604020202020204" pitchFamily="34" charset="0"/>
        </a:defRPr>
      </a:lvl1pPr>
      <a:lvl2pPr algn="l" rtl="0" eaLnBrk="1" fontAlgn="base" hangingPunct="1">
        <a:spcBef>
          <a:spcPct val="0"/>
        </a:spcBef>
        <a:spcAft>
          <a:spcPct val="0"/>
        </a:spcAft>
        <a:defRPr sz="1500" b="1">
          <a:solidFill>
            <a:schemeClr val="bg1"/>
          </a:solidFill>
          <a:latin typeface="Myriad Pro" pitchFamily="34" charset="0"/>
        </a:defRPr>
      </a:lvl2pPr>
      <a:lvl3pPr algn="l" rtl="0" eaLnBrk="1" fontAlgn="base" hangingPunct="1">
        <a:spcBef>
          <a:spcPct val="0"/>
        </a:spcBef>
        <a:spcAft>
          <a:spcPct val="0"/>
        </a:spcAft>
        <a:defRPr sz="1500" b="1">
          <a:solidFill>
            <a:schemeClr val="bg1"/>
          </a:solidFill>
          <a:latin typeface="Myriad Pro" pitchFamily="34" charset="0"/>
        </a:defRPr>
      </a:lvl3pPr>
      <a:lvl4pPr algn="l" rtl="0" eaLnBrk="1" fontAlgn="base" hangingPunct="1">
        <a:spcBef>
          <a:spcPct val="0"/>
        </a:spcBef>
        <a:spcAft>
          <a:spcPct val="0"/>
        </a:spcAft>
        <a:defRPr sz="1500" b="1">
          <a:solidFill>
            <a:schemeClr val="bg1"/>
          </a:solidFill>
          <a:latin typeface="Myriad Pro" pitchFamily="34" charset="0"/>
        </a:defRPr>
      </a:lvl4pPr>
      <a:lvl5pPr algn="l" rtl="0" eaLnBrk="1" fontAlgn="base" hangingPunct="1">
        <a:spcBef>
          <a:spcPct val="0"/>
        </a:spcBef>
        <a:spcAft>
          <a:spcPct val="0"/>
        </a:spcAft>
        <a:defRPr sz="1500" b="1">
          <a:solidFill>
            <a:schemeClr val="bg1"/>
          </a:solidFill>
          <a:latin typeface="Myriad Pro" pitchFamily="34" charset="0"/>
        </a:defRPr>
      </a:lvl5pPr>
      <a:lvl6pPr marL="342931" algn="l" rtl="0" eaLnBrk="1" fontAlgn="base" hangingPunct="1">
        <a:spcBef>
          <a:spcPct val="0"/>
        </a:spcBef>
        <a:spcAft>
          <a:spcPct val="0"/>
        </a:spcAft>
        <a:defRPr sz="1500" b="1">
          <a:solidFill>
            <a:schemeClr val="bg1"/>
          </a:solidFill>
          <a:latin typeface="Myriad Pro" pitchFamily="34" charset="0"/>
        </a:defRPr>
      </a:lvl6pPr>
      <a:lvl7pPr marL="685863" algn="l" rtl="0" eaLnBrk="1" fontAlgn="base" hangingPunct="1">
        <a:spcBef>
          <a:spcPct val="0"/>
        </a:spcBef>
        <a:spcAft>
          <a:spcPct val="0"/>
        </a:spcAft>
        <a:defRPr sz="1500" b="1">
          <a:solidFill>
            <a:schemeClr val="bg1"/>
          </a:solidFill>
          <a:latin typeface="Myriad Pro" pitchFamily="34" charset="0"/>
        </a:defRPr>
      </a:lvl7pPr>
      <a:lvl8pPr marL="1028794" algn="l" rtl="0" eaLnBrk="1" fontAlgn="base" hangingPunct="1">
        <a:spcBef>
          <a:spcPct val="0"/>
        </a:spcBef>
        <a:spcAft>
          <a:spcPct val="0"/>
        </a:spcAft>
        <a:defRPr sz="1500" b="1">
          <a:solidFill>
            <a:schemeClr val="bg1"/>
          </a:solidFill>
          <a:latin typeface="Myriad Pro" pitchFamily="34" charset="0"/>
        </a:defRPr>
      </a:lvl8pPr>
      <a:lvl9pPr marL="1371726" algn="l" rtl="0" eaLnBrk="1" fontAlgn="base" hangingPunct="1">
        <a:spcBef>
          <a:spcPct val="0"/>
        </a:spcBef>
        <a:spcAft>
          <a:spcPct val="0"/>
        </a:spcAft>
        <a:defRPr sz="1500" b="1">
          <a:solidFill>
            <a:schemeClr val="bg1"/>
          </a:solidFill>
          <a:latin typeface="Myriad Pro" pitchFamily="34" charset="0"/>
        </a:defRPr>
      </a:lvl9pPr>
    </p:titleStyle>
    <p:bodyStyle>
      <a:lvl1pPr algn="l" rtl="0" eaLnBrk="1" fontAlgn="base" hangingPunct="1">
        <a:spcBef>
          <a:spcPts val="450"/>
        </a:spcBef>
        <a:spcAft>
          <a:spcPct val="0"/>
        </a:spcAft>
        <a:defRPr sz="1800">
          <a:solidFill>
            <a:schemeClr val="tx1"/>
          </a:solidFill>
          <a:latin typeface="Salesforce Sans" panose="020B0505020202020203" pitchFamily="34" charset="0"/>
          <a:ea typeface="+mn-ea"/>
          <a:cs typeface="Arial" pitchFamily="34" charset="0"/>
        </a:defRPr>
      </a:lvl1pPr>
      <a:lvl2pPr marL="169085" indent="-169085" algn="l" rtl="0" eaLnBrk="1" fontAlgn="base" hangingPunct="1">
        <a:spcBef>
          <a:spcPts val="450"/>
        </a:spcBef>
        <a:spcAft>
          <a:spcPct val="0"/>
        </a:spcAft>
        <a:buFont typeface="Wingdings" pitchFamily="2" charset="2"/>
        <a:buChar char="§"/>
        <a:defRPr sz="1800">
          <a:solidFill>
            <a:schemeClr val="tx1"/>
          </a:solidFill>
          <a:latin typeface="Salesforce Sans" panose="020B0505020202020203" pitchFamily="34" charset="0"/>
          <a:cs typeface="Arial" pitchFamily="34" charset="0"/>
        </a:defRPr>
      </a:lvl2pPr>
      <a:lvl3pPr marL="340550" indent="-171466" algn="l" rtl="0" eaLnBrk="1" fontAlgn="base" hangingPunct="1">
        <a:spcBef>
          <a:spcPts val="450"/>
        </a:spcBef>
        <a:spcAft>
          <a:spcPct val="0"/>
        </a:spcAft>
        <a:buFont typeface="Arial" pitchFamily="34" charset="0"/>
        <a:buChar char="–"/>
        <a:defRPr sz="1575">
          <a:solidFill>
            <a:schemeClr val="tx1"/>
          </a:solidFill>
          <a:latin typeface="Salesforce Sans" panose="020B0505020202020203" pitchFamily="34" charset="0"/>
          <a:cs typeface="Arial" pitchFamily="34" charset="0"/>
        </a:defRPr>
      </a:lvl3pPr>
      <a:lvl4pPr marL="512016" indent="-171466" algn="l" rtl="0" eaLnBrk="1" fontAlgn="base" hangingPunct="1">
        <a:spcBef>
          <a:spcPts val="450"/>
        </a:spcBef>
        <a:spcAft>
          <a:spcPct val="0"/>
        </a:spcAft>
        <a:buFont typeface="Arial" pitchFamily="34" charset="0"/>
        <a:buChar char="•"/>
        <a:defRPr sz="1575">
          <a:solidFill>
            <a:schemeClr val="tx1"/>
          </a:solidFill>
          <a:latin typeface="Salesforce Sans" panose="020B0505020202020203" pitchFamily="34" charset="0"/>
          <a:cs typeface="Arial" pitchFamily="34" charset="0"/>
        </a:defRPr>
      </a:lvl4pPr>
      <a:lvl5pPr marL="683482" indent="-171466" algn="l" rtl="0" eaLnBrk="1" fontAlgn="base" hangingPunct="1">
        <a:spcBef>
          <a:spcPts val="450"/>
        </a:spcBef>
        <a:spcAft>
          <a:spcPct val="0"/>
        </a:spcAft>
        <a:buFont typeface="Arial" pitchFamily="34" charset="0"/>
        <a:buChar char="–"/>
        <a:defRPr sz="1575">
          <a:solidFill>
            <a:schemeClr val="tx1"/>
          </a:solidFill>
          <a:latin typeface="Salesforce Sans" panose="020B0505020202020203" pitchFamily="34" charset="0"/>
          <a:cs typeface="Arial" pitchFamily="34" charset="0"/>
        </a:defRPr>
      </a:lvl5pPr>
      <a:lvl6pPr marL="1369345" indent="-171466" algn="l" rtl="0" eaLnBrk="1" fontAlgn="base" hangingPunct="1">
        <a:spcBef>
          <a:spcPct val="20000"/>
        </a:spcBef>
        <a:spcAft>
          <a:spcPct val="0"/>
        </a:spcAft>
        <a:buChar char="»"/>
        <a:defRPr>
          <a:solidFill>
            <a:srgbClr val="636363"/>
          </a:solidFill>
          <a:latin typeface="+mn-lt"/>
        </a:defRPr>
      </a:lvl6pPr>
      <a:lvl7pPr marL="1712276" indent="-171466" algn="l" rtl="0" eaLnBrk="1" fontAlgn="base" hangingPunct="1">
        <a:spcBef>
          <a:spcPct val="20000"/>
        </a:spcBef>
        <a:spcAft>
          <a:spcPct val="0"/>
        </a:spcAft>
        <a:buChar char="»"/>
        <a:defRPr>
          <a:solidFill>
            <a:srgbClr val="636363"/>
          </a:solidFill>
          <a:latin typeface="+mn-lt"/>
        </a:defRPr>
      </a:lvl7pPr>
      <a:lvl8pPr marL="2055207" indent="-171466" algn="l" rtl="0" eaLnBrk="1" fontAlgn="base" hangingPunct="1">
        <a:spcBef>
          <a:spcPct val="20000"/>
        </a:spcBef>
        <a:spcAft>
          <a:spcPct val="0"/>
        </a:spcAft>
        <a:buChar char="»"/>
        <a:defRPr>
          <a:solidFill>
            <a:srgbClr val="636363"/>
          </a:solidFill>
          <a:latin typeface="+mn-lt"/>
        </a:defRPr>
      </a:lvl8pPr>
      <a:lvl9pPr marL="2398139" indent="-171466"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685863" rtl="0" eaLnBrk="1" latinLnBrk="0" hangingPunct="1">
        <a:defRPr sz="1425" kern="1200">
          <a:solidFill>
            <a:schemeClr val="tx1"/>
          </a:solidFill>
          <a:latin typeface="+mn-lt"/>
          <a:ea typeface="+mn-ea"/>
          <a:cs typeface="+mn-cs"/>
        </a:defRPr>
      </a:lvl1pPr>
      <a:lvl2pPr marL="342931" algn="l" defTabSz="685863" rtl="0" eaLnBrk="1" latinLnBrk="0" hangingPunct="1">
        <a:defRPr sz="1425" kern="1200">
          <a:solidFill>
            <a:schemeClr val="tx1"/>
          </a:solidFill>
          <a:latin typeface="+mn-lt"/>
          <a:ea typeface="+mn-ea"/>
          <a:cs typeface="+mn-cs"/>
        </a:defRPr>
      </a:lvl2pPr>
      <a:lvl3pPr marL="685863" algn="l" defTabSz="685863" rtl="0" eaLnBrk="1" latinLnBrk="0" hangingPunct="1">
        <a:defRPr sz="1425" kern="1200">
          <a:solidFill>
            <a:schemeClr val="tx1"/>
          </a:solidFill>
          <a:latin typeface="+mn-lt"/>
          <a:ea typeface="+mn-ea"/>
          <a:cs typeface="+mn-cs"/>
        </a:defRPr>
      </a:lvl3pPr>
      <a:lvl4pPr marL="1028794" algn="l" defTabSz="685863" rtl="0" eaLnBrk="1" latinLnBrk="0" hangingPunct="1">
        <a:defRPr sz="1425" kern="1200">
          <a:solidFill>
            <a:schemeClr val="tx1"/>
          </a:solidFill>
          <a:latin typeface="+mn-lt"/>
          <a:ea typeface="+mn-ea"/>
          <a:cs typeface="+mn-cs"/>
        </a:defRPr>
      </a:lvl4pPr>
      <a:lvl5pPr marL="1371726" algn="l" defTabSz="685863" rtl="0" eaLnBrk="1" latinLnBrk="0" hangingPunct="1">
        <a:defRPr sz="1425" kern="1200">
          <a:solidFill>
            <a:schemeClr val="tx1"/>
          </a:solidFill>
          <a:latin typeface="+mn-lt"/>
          <a:ea typeface="+mn-ea"/>
          <a:cs typeface="+mn-cs"/>
        </a:defRPr>
      </a:lvl5pPr>
      <a:lvl6pPr marL="1714657" algn="l" defTabSz="685863" rtl="0" eaLnBrk="1" latinLnBrk="0" hangingPunct="1">
        <a:defRPr sz="1425" kern="1200">
          <a:solidFill>
            <a:schemeClr val="tx1"/>
          </a:solidFill>
          <a:latin typeface="+mn-lt"/>
          <a:ea typeface="+mn-ea"/>
          <a:cs typeface="+mn-cs"/>
        </a:defRPr>
      </a:lvl6pPr>
      <a:lvl7pPr marL="2057589" algn="l" defTabSz="685863" rtl="0" eaLnBrk="1" latinLnBrk="0" hangingPunct="1">
        <a:defRPr sz="1425" kern="1200">
          <a:solidFill>
            <a:schemeClr val="tx1"/>
          </a:solidFill>
          <a:latin typeface="+mn-lt"/>
          <a:ea typeface="+mn-ea"/>
          <a:cs typeface="+mn-cs"/>
        </a:defRPr>
      </a:lvl7pPr>
      <a:lvl8pPr marL="2400520" algn="l" defTabSz="685863" rtl="0" eaLnBrk="1" latinLnBrk="0" hangingPunct="1">
        <a:defRPr sz="1425" kern="1200">
          <a:solidFill>
            <a:schemeClr val="tx1"/>
          </a:solidFill>
          <a:latin typeface="+mn-lt"/>
          <a:ea typeface="+mn-ea"/>
          <a:cs typeface="+mn-cs"/>
        </a:defRPr>
      </a:lvl8pPr>
      <a:lvl9pPr marL="2743451" algn="l" defTabSz="685863" rtl="0" eaLnBrk="1" latinLnBrk="0" hangingPunct="1">
        <a:defRPr sz="14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3.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8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tags" Target="../tags/tag83.xml"/><Relationship Id="rId6" Type="http://schemas.openxmlformats.org/officeDocument/2006/relationships/image" Target="../media/image27.png"/><Relationship Id="rId5" Type="http://schemas.microsoft.com/office/2007/relationships/hdphoto" Target="../media/hdphoto3.wdp"/><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29.wmf"/><Relationship Id="rId5" Type="http://schemas.openxmlformats.org/officeDocument/2006/relationships/image" Target="../media/image28.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tags" Target="../tags/tag8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8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4.png"/><Relationship Id="rId2" Type="http://schemas.openxmlformats.org/officeDocument/2006/relationships/slideLayout" Target="../slideLayouts/slideLayout12.xml"/><Relationship Id="rId1" Type="http://schemas.openxmlformats.org/officeDocument/2006/relationships/tags" Target="../tags/tag8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89.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9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91.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9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93.xml"/><Relationship Id="rId5" Type="http://schemas.openxmlformats.org/officeDocument/2006/relationships/image" Target="../media/image39.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9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95.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9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97.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9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tags" Target="../tags/tag100.xml"/><Relationship Id="rId6" Type="http://schemas.openxmlformats.org/officeDocument/2006/relationships/image" Target="../media/image47.png"/><Relationship Id="rId5" Type="http://schemas.microsoft.com/office/2007/relationships/hdphoto" Target="../media/hdphoto4.wdp"/><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10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104.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ags" Target="../tags/tag105.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10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107.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tags" Target="../tags/tag10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3.png"/><Relationship Id="rId2" Type="http://schemas.openxmlformats.org/officeDocument/2006/relationships/slideLayout" Target="../slideLayouts/slideLayout12.xml"/><Relationship Id="rId1" Type="http://schemas.openxmlformats.org/officeDocument/2006/relationships/tags" Target="../tags/tag10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tags" Target="../tags/tag110.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111.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tags" Target="../tags/tag11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xml"/><Relationship Id="rId1" Type="http://schemas.openxmlformats.org/officeDocument/2006/relationships/tags" Target="../tags/tag1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7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114.xml"/><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116.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7.xml"/><Relationship Id="rId1" Type="http://schemas.openxmlformats.org/officeDocument/2006/relationships/tags" Target="../tags/tag117.xml"/><Relationship Id="rId6" Type="http://schemas.openxmlformats.org/officeDocument/2006/relationships/image" Target="../media/image27.png"/><Relationship Id="rId5" Type="http://schemas.microsoft.com/office/2007/relationships/hdphoto" Target="../media/hdphoto5.wdp"/><Relationship Id="rId4" Type="http://schemas.openxmlformats.org/officeDocument/2006/relationships/image" Target="../media/image6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7.xml"/><Relationship Id="rId1" Type="http://schemas.openxmlformats.org/officeDocument/2006/relationships/tags" Target="../tags/tag11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7.xml"/><Relationship Id="rId1" Type="http://schemas.openxmlformats.org/officeDocument/2006/relationships/tags" Target="../tags/tag119.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12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ags" Target="../tags/tag121.xml"/><Relationship Id="rId5" Type="http://schemas.openxmlformats.org/officeDocument/2006/relationships/image" Target="../media/image53.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124.xml"/><Relationship Id="rId7" Type="http://schemas.openxmlformats.org/officeDocument/2006/relationships/image" Target="../media/image53.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68.png"/><Relationship Id="rId5" Type="http://schemas.openxmlformats.org/officeDocument/2006/relationships/notesSlide" Target="../notesSlides/notesSlide44.xml"/><Relationship Id="rId4"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7.xml"/><Relationship Id="rId1" Type="http://schemas.openxmlformats.org/officeDocument/2006/relationships/tags" Target="../tags/tag125.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tags" Target="../tags/tag7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2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tags" Target="../tags/tag12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7.xml"/><Relationship Id="rId1" Type="http://schemas.openxmlformats.org/officeDocument/2006/relationships/tags" Target="../tags/tag128.xml"/><Relationship Id="rId5" Type="http://schemas.openxmlformats.org/officeDocument/2006/relationships/image" Target="../media/image27.png"/><Relationship Id="rId4" Type="http://schemas.openxmlformats.org/officeDocument/2006/relationships/image" Target="../media/image70.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7.xml"/><Relationship Id="rId1" Type="http://schemas.openxmlformats.org/officeDocument/2006/relationships/tags" Target="../tags/tag129.xml"/><Relationship Id="rId4" Type="http://schemas.openxmlformats.org/officeDocument/2006/relationships/image" Target="../media/image71.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ags" Target="../tags/tag130.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13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tags" Target="../tags/tag13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ags" Target="../tags/tag133.xml"/><Relationship Id="rId5" Type="http://schemas.openxmlformats.org/officeDocument/2006/relationships/image" Target="../media/image73.png"/><Relationship Id="rId4" Type="http://schemas.openxmlformats.org/officeDocument/2006/relationships/hyperlink" Target="https://sfdc.co/I0ihz"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tags" Target="../tags/tag13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ags" Target="../tags/tag135.xml"/></Relationships>
</file>

<file path=ppt/slides/_rels/slide6.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notesSlide" Target="../notesSlides/notesSlide3.xml"/><Relationship Id="rId7" Type="http://schemas.openxmlformats.org/officeDocument/2006/relationships/slide" Target="slide11.xml"/><Relationship Id="rId2" Type="http://schemas.openxmlformats.org/officeDocument/2006/relationships/slideLayout" Target="../slideLayouts/slideLayout25.xml"/><Relationship Id="rId1" Type="http://schemas.openxmlformats.org/officeDocument/2006/relationships/tags" Target="../tags/tag78.xml"/><Relationship Id="rId6" Type="http://schemas.openxmlformats.org/officeDocument/2006/relationships/slide" Target="slide41.xml"/><Relationship Id="rId11" Type="http://schemas.openxmlformats.org/officeDocument/2006/relationships/slide" Target="slide92.xml"/><Relationship Id="rId5" Type="http://schemas.openxmlformats.org/officeDocument/2006/relationships/slide" Target="slide25.xml"/><Relationship Id="rId10" Type="http://schemas.openxmlformats.org/officeDocument/2006/relationships/slide" Target="slide78.xml"/><Relationship Id="rId4" Type="http://schemas.openxmlformats.org/officeDocument/2006/relationships/slide" Target="slide9.xml"/><Relationship Id="rId9" Type="http://schemas.openxmlformats.org/officeDocument/2006/relationships/slide" Target="slide6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tags" Target="../tags/tag136.xml"/><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37.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58.xml"/><Relationship Id="rId7" Type="http://schemas.openxmlformats.org/officeDocument/2006/relationships/image" Target="../media/image83.png"/><Relationship Id="rId2" Type="http://schemas.openxmlformats.org/officeDocument/2006/relationships/slideLayout" Target="../slideLayouts/slideLayout17.xml"/><Relationship Id="rId1" Type="http://schemas.openxmlformats.org/officeDocument/2006/relationships/tags" Target="../tags/tag13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13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tags" Target="../tags/tag140.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7.xml"/><Relationship Id="rId1" Type="http://schemas.openxmlformats.org/officeDocument/2006/relationships/tags" Target="../tags/tag14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7.xml"/><Relationship Id="rId1" Type="http://schemas.openxmlformats.org/officeDocument/2006/relationships/tags" Target="../tags/tag14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tags" Target="../tags/tag144.xml"/><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7.xml"/><Relationship Id="rId1" Type="http://schemas.openxmlformats.org/officeDocument/2006/relationships/tags" Target="../tags/tag145.xml"/><Relationship Id="rId5" Type="http://schemas.openxmlformats.org/officeDocument/2006/relationships/image" Target="../media/image27.png"/><Relationship Id="rId4" Type="http://schemas.openxmlformats.org/officeDocument/2006/relationships/image" Target="../media/image87.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79.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7.xml"/><Relationship Id="rId1" Type="http://schemas.openxmlformats.org/officeDocument/2006/relationships/tags" Target="../tags/tag14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tags" Target="../tags/tag14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7.xml"/><Relationship Id="rId1" Type="http://schemas.openxmlformats.org/officeDocument/2006/relationships/tags" Target="../tags/tag148.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8" Type="http://schemas.openxmlformats.org/officeDocument/2006/relationships/hyperlink" Target="https://itunes.apple.com/us/app/salesforce-touch/id557044822?mt=8" TargetMode="External"/><Relationship Id="rId3" Type="http://schemas.openxmlformats.org/officeDocument/2006/relationships/notesSlide" Target="../notesSlides/notesSlide68.xml"/><Relationship Id="rId7" Type="http://schemas.openxmlformats.org/officeDocument/2006/relationships/image" Target="../media/image95.png"/><Relationship Id="rId2" Type="http://schemas.openxmlformats.org/officeDocument/2006/relationships/slideLayout" Target="../slideLayouts/slideLayout17.xml"/><Relationship Id="rId1" Type="http://schemas.openxmlformats.org/officeDocument/2006/relationships/tags" Target="../tags/tag149.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jpeg"/><Relationship Id="rId9" Type="http://schemas.openxmlformats.org/officeDocument/2006/relationships/image" Target="../media/image96.png"/></Relationships>
</file>

<file path=ppt/slides/_rels/slide7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69.xml"/><Relationship Id="rId7" Type="http://schemas.openxmlformats.org/officeDocument/2006/relationships/image" Target="../media/image102.png"/><Relationship Id="rId2" Type="http://schemas.openxmlformats.org/officeDocument/2006/relationships/slideLayout" Target="../slideLayouts/slideLayout12.xml"/><Relationship Id="rId1" Type="http://schemas.openxmlformats.org/officeDocument/2006/relationships/tags" Target="../tags/tag150.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7.xml"/><Relationship Id="rId1" Type="http://schemas.openxmlformats.org/officeDocument/2006/relationships/tags" Target="../tags/tag15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7.xml"/><Relationship Id="rId1" Type="http://schemas.openxmlformats.org/officeDocument/2006/relationships/tags" Target="../tags/tag15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7.xml"/><Relationship Id="rId1" Type="http://schemas.openxmlformats.org/officeDocument/2006/relationships/tags" Target="../tags/tag15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154.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2.xml"/><Relationship Id="rId1" Type="http://schemas.openxmlformats.org/officeDocument/2006/relationships/tags" Target="../tags/tag15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80.xml"/><Relationship Id="rId4" Type="http://schemas.openxmlformats.org/officeDocument/2006/relationships/hyperlink" Target="https://login.salesforce.com/" TargetMode="Externa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7.xml"/><Relationship Id="rId1" Type="http://schemas.openxmlformats.org/officeDocument/2006/relationships/tags" Target="../tags/tag156.xml"/><Relationship Id="rId6" Type="http://schemas.openxmlformats.org/officeDocument/2006/relationships/image" Target="../media/image105.png"/><Relationship Id="rId5" Type="http://schemas.microsoft.com/office/2007/relationships/hdphoto" Target="../media/hdphoto6.wdp"/><Relationship Id="rId4" Type="http://schemas.openxmlformats.org/officeDocument/2006/relationships/image" Target="../media/image104.jpe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7.xml"/><Relationship Id="rId1" Type="http://schemas.openxmlformats.org/officeDocument/2006/relationships/tags" Target="../tags/tag15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7.xml"/><Relationship Id="rId1" Type="http://schemas.openxmlformats.org/officeDocument/2006/relationships/tags" Target="../tags/tag15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2.xml"/><Relationship Id="rId1" Type="http://schemas.openxmlformats.org/officeDocument/2006/relationships/tags" Target="../tags/tag159.xml"/><Relationship Id="rId4" Type="http://schemas.openxmlformats.org/officeDocument/2006/relationships/image" Target="../media/image10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07.png"/><Relationship Id="rId5" Type="http://schemas.openxmlformats.org/officeDocument/2006/relationships/image" Target="../media/image29.wmf"/><Relationship Id="rId4"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7.xml"/><Relationship Id="rId1" Type="http://schemas.openxmlformats.org/officeDocument/2006/relationships/tags" Target="../tags/tag16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7.xml"/><Relationship Id="rId1" Type="http://schemas.openxmlformats.org/officeDocument/2006/relationships/tags" Target="../tags/tag16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7.xml"/><Relationship Id="rId1" Type="http://schemas.openxmlformats.org/officeDocument/2006/relationships/tags" Target="../tags/tag164.xml"/><Relationship Id="rId5" Type="http://schemas.openxmlformats.org/officeDocument/2006/relationships/image" Target="../media/image27.png"/><Relationship Id="rId4" Type="http://schemas.openxmlformats.org/officeDocument/2006/relationships/image" Target="../media/image108.jpeg"/></Relationships>
</file>

<file path=ppt/slides/_rels/slide8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82.xml"/><Relationship Id="rId7" Type="http://schemas.openxmlformats.org/officeDocument/2006/relationships/image" Target="../media/image112.png"/><Relationship Id="rId2" Type="http://schemas.openxmlformats.org/officeDocument/2006/relationships/slideLayout" Target="../slideLayouts/slideLayout17.xml"/><Relationship Id="rId1" Type="http://schemas.openxmlformats.org/officeDocument/2006/relationships/tags" Target="../tags/tag165.xml"/><Relationship Id="rId6" Type="http://schemas.openxmlformats.org/officeDocument/2006/relationships/image" Target="../media/image111.jpeg"/><Relationship Id="rId5" Type="http://schemas.openxmlformats.org/officeDocument/2006/relationships/image" Target="../media/image110.png"/><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7.xml"/><Relationship Id="rId1" Type="http://schemas.openxmlformats.org/officeDocument/2006/relationships/tags" Target="../tags/tag166.xml"/><Relationship Id="rId6" Type="http://schemas.openxmlformats.org/officeDocument/2006/relationships/image" Target="../media/image111.jpeg"/><Relationship Id="rId5" Type="http://schemas.openxmlformats.org/officeDocument/2006/relationships/image" Target="../media/image110.png"/><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9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84.xml"/><Relationship Id="rId7" Type="http://schemas.openxmlformats.org/officeDocument/2006/relationships/image" Target="../media/image50.png"/><Relationship Id="rId12" Type="http://schemas.openxmlformats.org/officeDocument/2006/relationships/image" Target="../media/image121.png"/><Relationship Id="rId2" Type="http://schemas.openxmlformats.org/officeDocument/2006/relationships/slideLayout" Target="../slideLayouts/slideLayout17.xml"/><Relationship Id="rId1" Type="http://schemas.openxmlformats.org/officeDocument/2006/relationships/tags" Target="../tags/tag167.xml"/><Relationship Id="rId6" Type="http://schemas.openxmlformats.org/officeDocument/2006/relationships/image" Target="../media/image116.png"/><Relationship Id="rId11" Type="http://schemas.openxmlformats.org/officeDocument/2006/relationships/image" Target="../media/image120.png"/><Relationship Id="rId5" Type="http://schemas.openxmlformats.org/officeDocument/2006/relationships/image" Target="../media/image115.png"/><Relationship Id="rId10" Type="http://schemas.openxmlformats.org/officeDocument/2006/relationships/image" Target="../media/image119.png"/><Relationship Id="rId4" Type="http://schemas.openxmlformats.org/officeDocument/2006/relationships/image" Target="../media/image114.png"/><Relationship Id="rId9"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2.xml"/><Relationship Id="rId1" Type="http://schemas.openxmlformats.org/officeDocument/2006/relationships/tags" Target="../tags/tag168.xml"/><Relationship Id="rId5" Type="http://schemas.openxmlformats.org/officeDocument/2006/relationships/image" Target="../media/image123.png"/><Relationship Id="rId4" Type="http://schemas.openxmlformats.org/officeDocument/2006/relationships/image" Target="../media/image122.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9.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7.xml"/><Relationship Id="rId1" Type="http://schemas.openxmlformats.org/officeDocument/2006/relationships/tags" Target="../tags/tag170.xml"/></Relationships>
</file>

<file path=ppt/slides/_rels/slide94.xml.rels><?xml version="1.0" encoding="UTF-8" standalone="yes"?>
<Relationships xmlns="http://schemas.openxmlformats.org/package/2006/relationships"><Relationship Id="rId3" Type="http://schemas.openxmlformats.org/officeDocument/2006/relationships/hyperlink" Target="http://certification.salesforce.com/SG_CertifiedSalesCloudConsultant.pdf" TargetMode="External"/><Relationship Id="rId2" Type="http://schemas.openxmlformats.org/officeDocument/2006/relationships/slideLayout" Target="../slideLayouts/slideLayout12.xml"/><Relationship Id="rId1" Type="http://schemas.openxmlformats.org/officeDocument/2006/relationships/tags" Target="../tags/tag17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7.xml"/><Relationship Id="rId1" Type="http://schemas.openxmlformats.org/officeDocument/2006/relationships/tags" Target="../tags/tag173.xml"/><Relationship Id="rId6" Type="http://schemas.openxmlformats.org/officeDocument/2006/relationships/image" Target="../media/image124.png"/><Relationship Id="rId5" Type="http://schemas.openxmlformats.org/officeDocument/2006/relationships/hyperlink" Target="http://www.salesforce.com/training" TargetMode="External"/><Relationship Id="rId4" Type="http://schemas.openxmlformats.org/officeDocument/2006/relationships/hyperlink" Target="http://www.webassessor.com/salesforce" TargetMode="External"/></Relationships>
</file>

<file path=ppt/slides/_rels/slide9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88.xml"/><Relationship Id="rId7" Type="http://schemas.openxmlformats.org/officeDocument/2006/relationships/hyperlink" Target="https://twitter.com/SalesforceU" TargetMode="External"/><Relationship Id="rId2" Type="http://schemas.openxmlformats.org/officeDocument/2006/relationships/slideLayout" Target="../slideLayouts/slideLayout18.xml"/><Relationship Id="rId1" Type="http://schemas.openxmlformats.org/officeDocument/2006/relationships/tags" Target="../tags/tag174.xml"/><Relationship Id="rId6" Type="http://schemas.openxmlformats.org/officeDocument/2006/relationships/hyperlink" Target="http://certification.salesforce.com/" TargetMode="External"/><Relationship Id="rId5" Type="http://schemas.openxmlformats.org/officeDocument/2006/relationships/image" Target="../media/image125.png"/><Relationship Id="rId10" Type="http://schemas.openxmlformats.org/officeDocument/2006/relationships/image" Target="../media/image128.png"/><Relationship Id="rId4" Type="http://schemas.openxmlformats.org/officeDocument/2006/relationships/hyperlink" Target="http://www.salesforce.com/training" TargetMode="External"/><Relationship Id="rId9" Type="http://schemas.openxmlformats.org/officeDocument/2006/relationships/image" Target="../media/image127.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3.xml"/><Relationship Id="rId1" Type="http://schemas.openxmlformats.org/officeDocument/2006/relationships/tags" Target="../tags/tag176.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16184" t="1315" r="4630" b="17132"/>
          <a:stretch/>
        </p:blipFill>
        <p:spPr>
          <a:xfrm flipH="1">
            <a:off x="255581" y="234127"/>
            <a:ext cx="9451945" cy="6389957"/>
          </a:xfrm>
          <a:prstGeom prst="rect">
            <a:avLst/>
          </a:prstGeom>
        </p:spPr>
      </p:pic>
      <p:sp>
        <p:nvSpPr>
          <p:cNvPr id="4" name="Rectangle 3"/>
          <p:cNvSpPr/>
          <p:nvPr/>
        </p:nvSpPr>
        <p:spPr>
          <a:xfrm>
            <a:off x="241603" y="224287"/>
            <a:ext cx="9474270" cy="6409426"/>
          </a:xfrm>
          <a:prstGeom prst="rect">
            <a:avLst/>
          </a:prstGeom>
          <a:solidFill>
            <a:srgbClr val="62CBEC">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40" lvl="0" indent="-342840" defTabSz="914240" eaLnBrk="1" latinLnBrk="0" hangingPunct="1">
              <a:buFont typeface="Arial" pitchFamily="34" charset="0"/>
              <a:buChar char="•"/>
            </a:pPr>
            <a:endParaRPr lang="en-US" sz="1800"/>
          </a:p>
        </p:txBody>
      </p:sp>
      <p:sp>
        <p:nvSpPr>
          <p:cNvPr id="2" name="Text Placeholder 1"/>
          <p:cNvSpPr>
            <a:spLocks noGrp="1"/>
          </p:cNvSpPr>
          <p:nvPr>
            <p:ph type="body" sz="quarter" idx="11"/>
          </p:nvPr>
        </p:nvSpPr>
        <p:spPr>
          <a:xfrm>
            <a:off x="407036" y="772732"/>
            <a:ext cx="6212705" cy="4126647"/>
          </a:xfrm>
        </p:spPr>
        <p:txBody>
          <a:bodyPr/>
          <a:lstStyle/>
          <a:p>
            <a:r>
              <a:rPr lang="en-US" dirty="0"/>
              <a:t>Preparing for Your Salesforce Sales Cloud Consultant Certification</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943" y="409418"/>
            <a:ext cx="2248482" cy="703305"/>
          </a:xfrm>
          <a:prstGeom prst="rect">
            <a:avLst/>
          </a:prstGeom>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595774" y="890014"/>
            <a:ext cx="10596226" cy="5748911"/>
          </a:xfrm>
        </p:spPr>
        <p:txBody>
          <a:bodyPr numCol="2" spcCol="457200">
            <a:noAutofit/>
          </a:bodyPr>
          <a:lstStyle/>
          <a:p>
            <a:pPr>
              <a:buNone/>
            </a:pPr>
            <a:r>
              <a:rPr lang="en-US" sz="2300" b="1" dirty="0" smtClean="0"/>
              <a:t>Account &amp; Contact Management</a:t>
            </a:r>
          </a:p>
          <a:p>
            <a:pPr lvl="1"/>
            <a:r>
              <a:rPr lang="en-US" sz="2300" dirty="0" smtClean="0"/>
              <a:t>Explain how the ownership of account and contact records drive visibility of related sales information such as opportunities, activities, etc.</a:t>
            </a:r>
          </a:p>
          <a:p>
            <a:pPr lvl="1"/>
            <a:r>
              <a:rPr lang="en-US" sz="2300" dirty="0" smtClean="0"/>
              <a:t>Explain the various methods for establishing relationships between accounts and contacts.</a:t>
            </a:r>
          </a:p>
          <a:p>
            <a:pPr lvl="1"/>
            <a:r>
              <a:rPr lang="en-US" sz="2300" dirty="0" smtClean="0"/>
              <a:t>Explain the impact of having an account hierarchy.</a:t>
            </a:r>
          </a:p>
          <a:p>
            <a:pPr lvl="1"/>
            <a:r>
              <a:rPr lang="en-US" sz="2300" dirty="0" smtClean="0"/>
              <a:t>Explain the methods for populating and maintaining account and contact data using data enrichment tools.</a:t>
            </a:r>
          </a:p>
          <a:p>
            <a:pPr>
              <a:buNone/>
            </a:pPr>
            <a:r>
              <a:rPr lang="en-US" sz="2300" b="1" dirty="0" smtClean="0"/>
              <a:t>Sales Cloud Solution Design</a:t>
            </a:r>
          </a:p>
          <a:p>
            <a:pPr lvl="1"/>
            <a:r>
              <a:rPr lang="en-US" sz="2300" dirty="0" smtClean="0"/>
              <a:t>Describe the appropriate use cases for Account and Opportunity Teams and the effect on sales roles, visibility, access, and reporting</a:t>
            </a:r>
            <a:r>
              <a:rPr lang="en-US" sz="2300" dirty="0" smtClean="0">
                <a:solidFill>
                  <a:schemeClr val="accent2"/>
                </a:solidFill>
              </a:rPr>
              <a:t>.</a:t>
            </a:r>
          </a:p>
        </p:txBody>
      </p:sp>
      <p:sp>
        <p:nvSpPr>
          <p:cNvPr id="2" name="Slide Number Placeholder 1"/>
          <p:cNvSpPr>
            <a:spLocks noGrp="1"/>
          </p:cNvSpPr>
          <p:nvPr>
            <p:ph type="sldNum" sz="quarter" idx="10"/>
          </p:nvPr>
        </p:nvSpPr>
        <p:spPr/>
        <p:txBody>
          <a:bodyPr/>
          <a:lstStyle/>
          <a:p>
            <a:fld id="{812A5277-1DB9-460F-9A21-B857ABB32666}" type="slidenum">
              <a:rPr lang="en-US" smtClean="0"/>
              <a:pPr/>
              <a:t>10</a:t>
            </a:fld>
            <a:endParaRPr lang="en-US" dirty="0"/>
          </a:p>
        </p:txBody>
      </p:sp>
      <p:sp>
        <p:nvSpPr>
          <p:cNvPr id="5" name="Title 4"/>
          <p:cNvSpPr>
            <a:spLocks noGrp="1"/>
          </p:cNvSpPr>
          <p:nvPr>
            <p:ph type="title"/>
          </p:nvPr>
        </p:nvSpPr>
        <p:spPr/>
        <p:txBody>
          <a:bodyPr/>
          <a:lstStyle/>
          <a:p>
            <a:r>
              <a:rPr lang="en-US" dirty="0" smtClean="0"/>
              <a:t>Exam Objectives Covered in this Section</a:t>
            </a:r>
            <a:endParaRPr lang="en-US" dirty="0">
              <a:solidFill>
                <a:schemeClr val="tx1"/>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886" y="950286"/>
            <a:ext cx="1167763" cy="1167763"/>
          </a:xfrm>
          <a:prstGeom prst="rect">
            <a:avLst/>
          </a:prstGeom>
          <a:effectLst/>
        </p:spPr>
      </p:pic>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9094" t="28963"/>
          <a:stretch/>
        </p:blipFill>
        <p:spPr>
          <a:xfrm flipH="1">
            <a:off x="3174" y="751114"/>
            <a:ext cx="12188825" cy="6106886"/>
          </a:xfrm>
          <a:prstGeom prst="rect">
            <a:avLst/>
          </a:prstGeom>
        </p:spPr>
      </p:pic>
      <p:sp>
        <p:nvSpPr>
          <p:cNvPr id="5" name="Title 4"/>
          <p:cNvSpPr>
            <a:spLocks noGrp="1"/>
          </p:cNvSpPr>
          <p:nvPr>
            <p:ph type="title"/>
          </p:nvPr>
        </p:nvSpPr>
        <p:spPr/>
        <p:txBody>
          <a:bodyPr/>
          <a:lstStyle/>
          <a:p>
            <a:r>
              <a:rPr lang="en-US" dirty="0" smtClean="0"/>
              <a:t>Account and Contact Management</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11</a:t>
            </a:fld>
            <a:endParaRPr lang="en-US" dirty="0"/>
          </a:p>
        </p:txBody>
      </p:sp>
      <p:pic>
        <p:nvPicPr>
          <p:cNvPr id="9" name="Picture 8" descr="Allison Wheeler - VP Global Sales 01.png"/>
          <p:cNvPicPr>
            <a:picLocks noChangeAspect="1"/>
          </p:cNvPicPr>
          <p:nvPr/>
        </p:nvPicPr>
        <p:blipFill>
          <a:blip r:embed="rId6" cstate="print"/>
          <a:srcRect b="7901"/>
          <a:stretch>
            <a:fillRect/>
          </a:stretch>
        </p:blipFill>
        <p:spPr>
          <a:xfrm>
            <a:off x="8165618" y="1828800"/>
            <a:ext cx="2480371" cy="5029200"/>
          </a:xfrm>
          <a:prstGeom prst="rect">
            <a:avLst/>
          </a:prstGeom>
          <a:effectLst/>
        </p:spPr>
      </p:pic>
      <p:sp>
        <p:nvSpPr>
          <p:cNvPr id="10" name="Rectangle 9"/>
          <p:cNvSpPr/>
          <p:nvPr/>
        </p:nvSpPr>
        <p:spPr>
          <a:xfrm>
            <a:off x="6609588" y="6139616"/>
            <a:ext cx="1808111" cy="584775"/>
          </a:xfrm>
          <a:prstGeom prst="rect">
            <a:avLst/>
          </a:prstGeom>
        </p:spPr>
        <p:txBody>
          <a:bodyPr wrap="square">
            <a:spAutoFit/>
          </a:bodyPr>
          <a:lstStyle/>
          <a:p>
            <a:pPr algn="r"/>
            <a:r>
              <a:rPr lang="en-US" sz="1600" b="1" dirty="0" smtClean="0"/>
              <a:t>Allison Wheeler</a:t>
            </a:r>
          </a:p>
          <a:p>
            <a:pPr algn="r"/>
            <a:r>
              <a:rPr lang="en-US" sz="1600" dirty="0" smtClean="0"/>
              <a:t>VP of Sales</a:t>
            </a:r>
          </a:p>
        </p:txBody>
      </p:sp>
      <p:grpSp>
        <p:nvGrpSpPr>
          <p:cNvPr id="7" name="Group 6"/>
          <p:cNvGrpSpPr/>
          <p:nvPr/>
        </p:nvGrpSpPr>
        <p:grpSpPr>
          <a:xfrm>
            <a:off x="4585885" y="2227776"/>
            <a:ext cx="4442145" cy="1981199"/>
            <a:chOff x="-1235307" y="2094638"/>
            <a:chExt cx="5298635" cy="1981199"/>
          </a:xfrm>
          <a:solidFill>
            <a:srgbClr val="00B0F0"/>
          </a:solidFill>
          <a:effectLst>
            <a:outerShdw blurRad="50800" dist="38100" dir="2700000" algn="tl" rotWithShape="0">
              <a:prstClr val="black">
                <a:alpha val="40000"/>
              </a:prstClr>
            </a:outerShdw>
          </a:effectLst>
        </p:grpSpPr>
        <p:sp>
          <p:nvSpPr>
            <p:cNvPr id="11" name="Isosceles Triangle 10"/>
            <p:cNvSpPr/>
            <p:nvPr/>
          </p:nvSpPr>
          <p:spPr bwMode="auto">
            <a:xfrm rot="5400000">
              <a:off x="3522869" y="2433185"/>
              <a:ext cx="219343" cy="861575"/>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ffectLst>
                  <a:outerShdw blurRad="38100" dist="38100" dir="2700000" algn="tl">
                    <a:srgbClr val="000000">
                      <a:alpha val="43137"/>
                    </a:srgbClr>
                  </a:outerShdw>
                </a:effectLst>
              </a:endParaRPr>
            </a:p>
          </p:txBody>
        </p:sp>
        <p:sp>
          <p:nvSpPr>
            <p:cNvPr id="12" name="Rounded Rectangle 11"/>
            <p:cNvSpPr/>
            <p:nvPr/>
          </p:nvSpPr>
          <p:spPr bwMode="auto">
            <a:xfrm>
              <a:off x="-1235307" y="2094638"/>
              <a:ext cx="4493707" cy="1981199"/>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effectLst>
                    <a:outerShdw blurRad="38100" dist="38100" dir="2700000" algn="tl">
                      <a:srgbClr val="000000">
                        <a:alpha val="43137"/>
                      </a:srgbClr>
                    </a:outerShdw>
                  </a:effectLst>
                </a:rPr>
                <a:t>The sales team wants to structure our accounts in Salesforce to reflect </a:t>
              </a:r>
              <a:r>
                <a:rPr lang="en-US" sz="2400" dirty="0" smtClean="0">
                  <a:solidFill>
                    <a:schemeClr val="bg1"/>
                  </a:solidFill>
                  <a:effectLst>
                    <a:outerShdw blurRad="38100" dist="38100" dir="2700000" algn="tl">
                      <a:srgbClr val="000000">
                        <a:alpha val="43137"/>
                      </a:srgbClr>
                    </a:outerShdw>
                  </a:effectLst>
                </a:rPr>
                <a:t>how we </a:t>
              </a:r>
              <a:r>
                <a:rPr lang="en-US" sz="2400" dirty="0">
                  <a:solidFill>
                    <a:schemeClr val="bg1"/>
                  </a:solidFill>
                  <a:effectLst>
                    <a:outerShdw blurRad="38100" dist="38100" dir="2700000" algn="tl">
                      <a:srgbClr val="000000">
                        <a:alpha val="43137"/>
                      </a:srgbClr>
                    </a:outerShdw>
                  </a:effectLst>
                </a:rPr>
                <a:t>work with our customers </a:t>
              </a:r>
              <a:r>
                <a:rPr lang="en-US" sz="2400" dirty="0" smtClean="0">
                  <a:solidFill>
                    <a:schemeClr val="bg1"/>
                  </a:solidFill>
                  <a:effectLst>
                    <a:outerShdw blurRad="38100" dist="38100" dir="2700000" algn="tl">
                      <a:srgbClr val="000000">
                        <a:alpha val="43137"/>
                      </a:srgbClr>
                    </a:outerShdw>
                  </a:effectLst>
                </a:rPr>
                <a:t>and </a:t>
              </a:r>
              <a:r>
                <a:rPr lang="en-US" sz="2400" dirty="0">
                  <a:solidFill>
                    <a:schemeClr val="bg1"/>
                  </a:solidFill>
                  <a:effectLst>
                    <a:outerShdw blurRad="38100" dist="38100" dir="2700000" algn="tl">
                      <a:srgbClr val="000000">
                        <a:alpha val="43137"/>
                      </a:srgbClr>
                    </a:outerShdw>
                  </a:effectLst>
                </a:rPr>
                <a:t>partners.</a:t>
              </a:r>
            </a:p>
          </p:txBody>
        </p:sp>
      </p:gr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5710" y="843165"/>
            <a:ext cx="10847759" cy="5950440"/>
          </a:xfrm>
        </p:spPr>
        <p:txBody>
          <a:bodyPr/>
          <a:lstStyle/>
          <a:p>
            <a:r>
              <a:rPr lang="en-US" dirty="0"/>
              <a:t>The account hierarchy gives a global view of a company and its subsidiaries by creating an association through the Parent Account field. </a:t>
            </a:r>
          </a:p>
        </p:txBody>
      </p:sp>
      <p:sp>
        <p:nvSpPr>
          <p:cNvPr id="5" name="Slide Number Placeholder 4"/>
          <p:cNvSpPr>
            <a:spLocks noGrp="1"/>
          </p:cNvSpPr>
          <p:nvPr>
            <p:ph type="sldNum" sz="quarter" idx="10"/>
          </p:nvPr>
        </p:nvSpPr>
        <p:spPr/>
        <p:txBody>
          <a:bodyPr/>
          <a:lstStyle/>
          <a:p>
            <a:fld id="{812A5277-1DB9-460F-9A21-B857ABB32666}" type="slidenum">
              <a:rPr lang="en-US" smtClean="0"/>
              <a:pPr/>
              <a:t>12</a:t>
            </a:fld>
            <a:endParaRPr lang="en-US" dirty="0"/>
          </a:p>
        </p:txBody>
      </p:sp>
      <p:sp>
        <p:nvSpPr>
          <p:cNvPr id="2" name="Title 1"/>
          <p:cNvSpPr>
            <a:spLocks noGrp="1"/>
          </p:cNvSpPr>
          <p:nvPr>
            <p:ph type="title"/>
          </p:nvPr>
        </p:nvSpPr>
        <p:spPr/>
        <p:txBody>
          <a:bodyPr/>
          <a:lstStyle/>
          <a:p>
            <a:r>
              <a:rPr lang="en-US" dirty="0" smtClean="0"/>
              <a:t>Account Hierarchy</a:t>
            </a:r>
            <a:endParaRPr lang="en-US" dirty="0"/>
          </a:p>
        </p:txBody>
      </p:sp>
      <p:pic>
        <p:nvPicPr>
          <p:cNvPr id="4099" name="Picture 3"/>
          <p:cNvPicPr>
            <a:picLocks noChangeAspect="1" noChangeArrowheads="1"/>
          </p:cNvPicPr>
          <p:nvPr/>
        </p:nvPicPr>
        <p:blipFill>
          <a:blip r:embed="rId5" cstate="print"/>
          <a:srcRect/>
          <a:stretch>
            <a:fillRect/>
          </a:stretch>
        </p:blipFill>
        <p:spPr bwMode="auto">
          <a:xfrm>
            <a:off x="256032" y="2040441"/>
            <a:ext cx="11686032" cy="352570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0" name="Rectangle 9"/>
          <p:cNvSpPr/>
          <p:nvPr/>
        </p:nvSpPr>
        <p:spPr bwMode="auto">
          <a:xfrm>
            <a:off x="0" y="6068292"/>
            <a:ext cx="12188825" cy="789708"/>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90000"/>
              </a:lnSpc>
              <a:defRPr/>
            </a:pPr>
            <a:r>
              <a:rPr lang="en-US" sz="2400" kern="0" dirty="0">
                <a:solidFill>
                  <a:schemeClr val="bg1"/>
                </a:solidFill>
                <a:latin typeface="Salesforce Sans" panose="020B0505020202020203" pitchFamily="34" charset="0"/>
                <a:cs typeface="Arial" pitchFamily="34" charset="0"/>
              </a:rPr>
              <a:t>Access to child accounts is </a:t>
            </a:r>
            <a:r>
              <a:rPr lang="en-US" sz="2400" b="1" kern="0" dirty="0">
                <a:solidFill>
                  <a:schemeClr val="bg1"/>
                </a:solidFill>
                <a:latin typeface="Salesforce Sans" panose="020B0505020202020203" pitchFamily="34" charset="0"/>
                <a:cs typeface="Arial" pitchFamily="34" charset="0"/>
              </a:rPr>
              <a:t>not</a:t>
            </a:r>
            <a:r>
              <a:rPr lang="en-US" sz="2400" kern="0" dirty="0">
                <a:solidFill>
                  <a:schemeClr val="bg1"/>
                </a:solidFill>
                <a:latin typeface="Salesforce Sans" panose="020B0505020202020203" pitchFamily="34" charset="0"/>
                <a:cs typeface="Arial" pitchFamily="34" charset="0"/>
              </a:rPr>
              <a:t> granted through account hierarchy.</a:t>
            </a:r>
          </a:p>
        </p:txBody>
      </p:sp>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78520" y="6404407"/>
            <a:ext cx="353832" cy="309239"/>
          </a:xfrm>
          <a:prstGeom prst="rect">
            <a:avLst/>
          </a:prstGeom>
          <a:noFill/>
          <a:ln>
            <a:noFill/>
          </a:ln>
          <a:effectLst/>
        </p:spPr>
      </p:pic>
      <p:sp>
        <p:nvSpPr>
          <p:cNvPr id="12" name="TextBox 11"/>
          <p:cNvSpPr txBox="1"/>
          <p:nvPr/>
        </p:nvSpPr>
        <p:spPr bwMode="white">
          <a:xfrm>
            <a:off x="0" y="6136678"/>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ALERT:</a:t>
            </a: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Record Access</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13</a:t>
            </a:fld>
            <a:endParaRPr lang="en-US" dirty="0"/>
          </a:p>
        </p:txBody>
      </p:sp>
      <p:sp>
        <p:nvSpPr>
          <p:cNvPr id="2" name="Content Placeholder 1"/>
          <p:cNvSpPr>
            <a:spLocks noGrp="1"/>
          </p:cNvSpPr>
          <p:nvPr>
            <p:ph idx="4294967295"/>
          </p:nvPr>
        </p:nvSpPr>
        <p:spPr>
          <a:xfrm>
            <a:off x="4872176" y="969696"/>
            <a:ext cx="4533900" cy="795338"/>
          </a:xfrm>
        </p:spPr>
        <p:txBody>
          <a:bodyPr>
            <a:noAutofit/>
          </a:bodyPr>
          <a:lstStyle/>
          <a:p>
            <a:pPr marL="342900" indent="-342900">
              <a:spcBef>
                <a:spcPts val="600"/>
              </a:spcBef>
              <a:buFont typeface="Wingdings" panose="05000000000000000000" pitchFamily="2" charset="2"/>
              <a:buChar char="§"/>
            </a:pPr>
            <a:r>
              <a:rPr lang="en-US" sz="2400" dirty="0" smtClean="0"/>
              <a:t>Account Teams</a:t>
            </a:r>
          </a:p>
          <a:p>
            <a:pPr marL="342900" indent="-342900">
              <a:spcBef>
                <a:spcPts val="600"/>
              </a:spcBef>
              <a:buFont typeface="Wingdings" panose="05000000000000000000" pitchFamily="2" charset="2"/>
              <a:buChar char="§"/>
            </a:pPr>
            <a:r>
              <a:rPr lang="en-US" sz="2400" dirty="0" smtClean="0"/>
              <a:t>Opportunity Teams</a:t>
            </a:r>
          </a:p>
        </p:txBody>
      </p:sp>
      <p:sp>
        <p:nvSpPr>
          <p:cNvPr id="10" name="Isosceles Triangle 9"/>
          <p:cNvSpPr/>
          <p:nvPr/>
        </p:nvSpPr>
        <p:spPr>
          <a:xfrm flipV="1">
            <a:off x="3335273" y="1916927"/>
            <a:ext cx="6132444" cy="4562061"/>
          </a:xfrm>
          <a:prstGeom prst="triangl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rapezoid 10"/>
          <p:cNvSpPr/>
          <p:nvPr/>
        </p:nvSpPr>
        <p:spPr>
          <a:xfrm flipV="1">
            <a:off x="3812353" y="2635153"/>
            <a:ext cx="5168105" cy="1073424"/>
          </a:xfrm>
          <a:prstGeom prst="trapezoid">
            <a:avLst>
              <a:gd name="adj" fmla="val 66844"/>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Isosceles Triangle 11"/>
          <p:cNvSpPr/>
          <p:nvPr/>
        </p:nvSpPr>
        <p:spPr>
          <a:xfrm flipV="1">
            <a:off x="5245599" y="4774766"/>
            <a:ext cx="2301612" cy="1726704"/>
          </a:xfrm>
          <a:prstGeom prst="triangl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rapezoid 12"/>
          <p:cNvSpPr/>
          <p:nvPr/>
        </p:nvSpPr>
        <p:spPr>
          <a:xfrm flipV="1">
            <a:off x="4532818" y="3705266"/>
            <a:ext cx="3727175" cy="1073424"/>
          </a:xfrm>
          <a:prstGeom prst="trapezoid">
            <a:avLst>
              <a:gd name="adj" fmla="val 66844"/>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5524909" y="3937271"/>
            <a:ext cx="1724520" cy="615553"/>
          </a:xfrm>
          <a:prstGeom prst="rect">
            <a:avLst/>
          </a:prstGeom>
          <a:noFill/>
        </p:spPr>
        <p:txBody>
          <a:bodyPr wrap="square" rtlCol="0">
            <a:spAutoFit/>
          </a:bodyPr>
          <a:lstStyle/>
          <a:p>
            <a:pPr algn="ctr"/>
            <a:r>
              <a:rPr lang="en-US" sz="1700" dirty="0" smtClean="0">
                <a:solidFill>
                  <a:schemeClr val="bg1"/>
                </a:solidFill>
              </a:rPr>
              <a:t>Role </a:t>
            </a:r>
          </a:p>
          <a:p>
            <a:pPr algn="ctr"/>
            <a:r>
              <a:rPr lang="en-US" sz="1700" dirty="0" smtClean="0">
                <a:solidFill>
                  <a:schemeClr val="bg1"/>
                </a:solidFill>
              </a:rPr>
              <a:t>Hierarchy</a:t>
            </a:r>
            <a:endParaRPr lang="en-US" sz="1700" dirty="0">
              <a:solidFill>
                <a:schemeClr val="bg1"/>
              </a:solidFill>
            </a:endParaRPr>
          </a:p>
        </p:txBody>
      </p:sp>
      <p:sp>
        <p:nvSpPr>
          <p:cNvPr id="15" name="TextBox 14"/>
          <p:cNvSpPr txBox="1"/>
          <p:nvPr/>
        </p:nvSpPr>
        <p:spPr>
          <a:xfrm>
            <a:off x="5592166" y="3014982"/>
            <a:ext cx="1639830" cy="353943"/>
          </a:xfrm>
          <a:prstGeom prst="rect">
            <a:avLst/>
          </a:prstGeom>
          <a:noFill/>
        </p:spPr>
        <p:txBody>
          <a:bodyPr wrap="square" rtlCol="0">
            <a:spAutoFit/>
          </a:bodyPr>
          <a:lstStyle/>
          <a:p>
            <a:pPr algn="ctr"/>
            <a:r>
              <a:rPr lang="en-US" sz="1700" dirty="0" smtClean="0">
                <a:solidFill>
                  <a:schemeClr val="bg1"/>
                </a:solidFill>
              </a:rPr>
              <a:t>Sharing Rules</a:t>
            </a:r>
            <a:endParaRPr lang="en-US" sz="1700" dirty="0">
              <a:solidFill>
                <a:schemeClr val="bg1"/>
              </a:solidFill>
            </a:endParaRPr>
          </a:p>
        </p:txBody>
      </p:sp>
      <p:sp>
        <p:nvSpPr>
          <p:cNvPr id="16" name="TextBox 15"/>
          <p:cNvSpPr txBox="1"/>
          <p:nvPr/>
        </p:nvSpPr>
        <p:spPr>
          <a:xfrm>
            <a:off x="3132742" y="5055227"/>
            <a:ext cx="1681017" cy="877163"/>
          </a:xfrm>
          <a:prstGeom prst="rect">
            <a:avLst/>
          </a:prstGeom>
          <a:noFill/>
        </p:spPr>
        <p:txBody>
          <a:bodyPr wrap="square" rtlCol="0">
            <a:spAutoFit/>
          </a:bodyPr>
          <a:lstStyle/>
          <a:p>
            <a:pPr algn="ctr"/>
            <a:r>
              <a:rPr lang="en-US" sz="1700" dirty="0" smtClean="0"/>
              <a:t>Locks down the baseline level of access</a:t>
            </a:r>
          </a:p>
        </p:txBody>
      </p:sp>
      <p:sp>
        <p:nvSpPr>
          <p:cNvPr id="17" name="Up Arrow 16"/>
          <p:cNvSpPr/>
          <p:nvPr/>
        </p:nvSpPr>
        <p:spPr>
          <a:xfrm rot="10800000">
            <a:off x="4652103" y="4774967"/>
            <a:ext cx="685800" cy="1728216"/>
          </a:xfrm>
          <a:prstGeom prst="upArrow">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5442753" y="4926652"/>
            <a:ext cx="1907304" cy="553998"/>
          </a:xfrm>
          <a:prstGeom prst="rect">
            <a:avLst/>
          </a:prstGeom>
        </p:spPr>
        <p:txBody>
          <a:bodyPr wrap="square">
            <a:spAutoFit/>
          </a:bodyPr>
          <a:lstStyle/>
          <a:p>
            <a:pPr algn="ctr"/>
            <a:r>
              <a:rPr lang="en-US" sz="1500" dirty="0" smtClean="0">
                <a:solidFill>
                  <a:schemeClr val="bg1"/>
                </a:solidFill>
              </a:rPr>
              <a:t>Organization-Wide Defaults</a:t>
            </a:r>
            <a:endParaRPr lang="en-US" sz="1500" dirty="0">
              <a:solidFill>
                <a:schemeClr val="bg1"/>
              </a:solidFill>
            </a:endParaRPr>
          </a:p>
        </p:txBody>
      </p:sp>
      <p:sp>
        <p:nvSpPr>
          <p:cNvPr id="19" name="Up Arrow 18"/>
          <p:cNvSpPr/>
          <p:nvPr/>
        </p:nvSpPr>
        <p:spPr>
          <a:xfrm>
            <a:off x="1848940" y="2661060"/>
            <a:ext cx="731520" cy="2115124"/>
          </a:xfrm>
          <a:prstGeom prst="upArrow">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2626497" y="3805023"/>
            <a:ext cx="1322465" cy="877163"/>
          </a:xfrm>
          <a:prstGeom prst="rect">
            <a:avLst/>
          </a:prstGeom>
          <a:noFill/>
        </p:spPr>
        <p:txBody>
          <a:bodyPr wrap="square" rtlCol="0">
            <a:spAutoFit/>
          </a:bodyPr>
          <a:lstStyle/>
          <a:p>
            <a:pPr algn="ctr"/>
            <a:r>
              <a:rPr lang="en-US" sz="1700" dirty="0" smtClean="0"/>
              <a:t>Open up </a:t>
            </a:r>
            <a:br>
              <a:rPr lang="en-US" sz="1700" dirty="0" smtClean="0"/>
            </a:br>
            <a:r>
              <a:rPr lang="en-US" sz="1700" dirty="0" smtClean="0"/>
              <a:t>access</a:t>
            </a:r>
          </a:p>
          <a:p>
            <a:pPr algn="ctr"/>
            <a:r>
              <a:rPr lang="en-US" sz="1700" dirty="0" smtClean="0"/>
              <a:t>vertically</a:t>
            </a:r>
            <a:endParaRPr lang="en-US" sz="1700" dirty="0"/>
          </a:p>
        </p:txBody>
      </p:sp>
      <p:cxnSp>
        <p:nvCxnSpPr>
          <p:cNvPr id="21" name="Straight Connector 20"/>
          <p:cNvCxnSpPr/>
          <p:nvPr/>
        </p:nvCxnSpPr>
        <p:spPr>
          <a:xfrm>
            <a:off x="2046941" y="4766760"/>
            <a:ext cx="5486400" cy="0"/>
          </a:xfrm>
          <a:prstGeom prst="line">
            <a:avLst/>
          </a:prstGeom>
          <a:ln>
            <a:solidFill>
              <a:schemeClr val="bg2">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2" name="Up Arrow 21"/>
          <p:cNvSpPr/>
          <p:nvPr/>
        </p:nvSpPr>
        <p:spPr>
          <a:xfrm rot="5400000" flipH="1" flipV="1">
            <a:off x="4686029" y="2660863"/>
            <a:ext cx="685800" cy="1062180"/>
          </a:xfrm>
          <a:prstGeom prst="upArrow">
            <a:avLst/>
          </a:prstGeom>
          <a:solidFill>
            <a:srgbClr val="00B05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p Arrow 22"/>
          <p:cNvSpPr/>
          <p:nvPr/>
        </p:nvSpPr>
        <p:spPr>
          <a:xfrm rot="5400000">
            <a:off x="7435400" y="2660863"/>
            <a:ext cx="685800" cy="1062180"/>
          </a:xfrm>
          <a:prstGeom prst="upArrow">
            <a:avLst/>
          </a:prstGeom>
          <a:solidFill>
            <a:srgbClr val="00B05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rot="16200000">
            <a:off x="8236194" y="3655433"/>
            <a:ext cx="4451927" cy="707886"/>
          </a:xfrm>
          <a:prstGeom prst="rect">
            <a:avLst/>
          </a:prstGeom>
          <a:noFill/>
        </p:spPr>
        <p:txBody>
          <a:bodyPr wrap="square" rtlCol="0">
            <a:spAutoFit/>
          </a:bodyPr>
          <a:lstStyle/>
          <a:p>
            <a:pPr algn="ctr"/>
            <a:r>
              <a:rPr lang="en-US" sz="4000" b="1" dirty="0" smtClean="0">
                <a:solidFill>
                  <a:srgbClr val="FF0000"/>
                </a:solidFill>
              </a:rPr>
              <a:t>P R O F I L E *</a:t>
            </a:r>
            <a:endParaRPr lang="en-US" sz="4000" b="1" dirty="0">
              <a:solidFill>
                <a:srgbClr val="FF0000"/>
              </a:solidFill>
            </a:endParaRPr>
          </a:p>
        </p:txBody>
      </p:sp>
      <p:sp>
        <p:nvSpPr>
          <p:cNvPr id="25" name="TextBox 24"/>
          <p:cNvSpPr txBox="1"/>
          <p:nvPr/>
        </p:nvSpPr>
        <p:spPr>
          <a:xfrm>
            <a:off x="2593124" y="2749767"/>
            <a:ext cx="1389211" cy="877163"/>
          </a:xfrm>
          <a:prstGeom prst="rect">
            <a:avLst/>
          </a:prstGeom>
          <a:noFill/>
        </p:spPr>
        <p:txBody>
          <a:bodyPr wrap="square" rtlCol="0">
            <a:spAutoFit/>
          </a:bodyPr>
          <a:lstStyle/>
          <a:p>
            <a:pPr algn="ctr"/>
            <a:r>
              <a:rPr lang="en-US" sz="1700" dirty="0" smtClean="0"/>
              <a:t>Ownership or criteria based</a:t>
            </a:r>
            <a:endParaRPr lang="en-US" sz="1700" dirty="0"/>
          </a:p>
        </p:txBody>
      </p:sp>
      <p:sp>
        <p:nvSpPr>
          <p:cNvPr id="26" name="Trapezoid 25"/>
          <p:cNvSpPr/>
          <p:nvPr/>
        </p:nvSpPr>
        <p:spPr>
          <a:xfrm flipV="1">
            <a:off x="3340187" y="1910096"/>
            <a:ext cx="6126480" cy="722376"/>
          </a:xfrm>
          <a:prstGeom prst="trapezoid">
            <a:avLst>
              <a:gd name="adj" fmla="val 67705"/>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6826586" y="1967223"/>
            <a:ext cx="1004590" cy="622097"/>
          </a:xfrm>
          <a:prstGeom prst="rect">
            <a:avLst/>
          </a:prstGeom>
          <a:noFill/>
        </p:spPr>
        <p:txBody>
          <a:bodyPr wrap="square" rtlCol="0">
            <a:spAutoFit/>
          </a:bodyPr>
          <a:lstStyle/>
          <a:p>
            <a:pPr algn="ctr"/>
            <a:r>
              <a:rPr lang="en-US" sz="1700" dirty="0" smtClean="0"/>
              <a:t>Manual Sharing</a:t>
            </a:r>
            <a:endParaRPr lang="en-US" sz="1700" dirty="0"/>
          </a:p>
        </p:txBody>
      </p:sp>
      <p:sp>
        <p:nvSpPr>
          <p:cNvPr id="28" name="TextBox 27"/>
          <p:cNvSpPr txBox="1"/>
          <p:nvPr/>
        </p:nvSpPr>
        <p:spPr>
          <a:xfrm>
            <a:off x="4775009" y="1957988"/>
            <a:ext cx="1133798" cy="615553"/>
          </a:xfrm>
          <a:prstGeom prst="rect">
            <a:avLst/>
          </a:prstGeom>
          <a:noFill/>
        </p:spPr>
        <p:txBody>
          <a:bodyPr wrap="square" rtlCol="0">
            <a:spAutoFit/>
          </a:bodyPr>
          <a:lstStyle/>
          <a:p>
            <a:pPr algn="ctr"/>
            <a:r>
              <a:rPr lang="en-US" sz="1700" dirty="0" smtClean="0"/>
              <a:t>Team Sharing</a:t>
            </a:r>
            <a:endParaRPr lang="en-US" sz="1700" dirty="0"/>
          </a:p>
        </p:txBody>
      </p:sp>
      <p:sp>
        <p:nvSpPr>
          <p:cNvPr id="29" name="Left-Right Arrow 28"/>
          <p:cNvSpPr/>
          <p:nvPr/>
        </p:nvSpPr>
        <p:spPr>
          <a:xfrm rot="19399513">
            <a:off x="7845140" y="2111651"/>
            <a:ext cx="592954" cy="346584"/>
          </a:xfrm>
          <a:prstGeom prst="leftRigh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0" name="Straight Connector 29"/>
          <p:cNvCxnSpPr/>
          <p:nvPr/>
        </p:nvCxnSpPr>
        <p:spPr>
          <a:xfrm>
            <a:off x="2872991" y="3706153"/>
            <a:ext cx="5394960" cy="0"/>
          </a:xfrm>
          <a:prstGeom prst="line">
            <a:avLst/>
          </a:prstGeom>
          <a:ln>
            <a:solidFill>
              <a:schemeClr val="bg2">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1" name="Quad Arrow Callout 30"/>
          <p:cNvSpPr/>
          <p:nvPr/>
        </p:nvSpPr>
        <p:spPr>
          <a:xfrm rot="18796442">
            <a:off x="4180696" y="1977380"/>
            <a:ext cx="535709" cy="581891"/>
          </a:xfrm>
          <a:prstGeom prst="quadArrowCallou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2" name="Straight Connector 31"/>
          <p:cNvCxnSpPr/>
          <p:nvPr/>
        </p:nvCxnSpPr>
        <p:spPr>
          <a:xfrm flipV="1">
            <a:off x="2862233" y="2633487"/>
            <a:ext cx="6126480" cy="16624"/>
          </a:xfrm>
          <a:prstGeom prst="line">
            <a:avLst/>
          </a:prstGeom>
          <a:ln>
            <a:solidFill>
              <a:schemeClr val="bg2">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8582970" y="4347279"/>
            <a:ext cx="1313933" cy="923330"/>
          </a:xfrm>
          <a:prstGeom prst="rect">
            <a:avLst/>
          </a:prstGeom>
          <a:noFill/>
        </p:spPr>
        <p:txBody>
          <a:bodyPr wrap="square" rtlCol="0">
            <a:spAutoFit/>
          </a:bodyPr>
          <a:lstStyle/>
          <a:p>
            <a:pPr algn="r"/>
            <a:r>
              <a:rPr lang="en-US" dirty="0" smtClean="0"/>
              <a:t>* CRED object </a:t>
            </a:r>
            <a:br>
              <a:rPr lang="en-US" dirty="0" smtClean="0"/>
            </a:br>
            <a:r>
              <a:rPr lang="en-US" dirty="0" smtClean="0"/>
              <a:t>settings</a:t>
            </a:r>
            <a:endParaRPr lang="en-US" dirty="0"/>
          </a:p>
        </p:txBody>
      </p:sp>
      <p:sp>
        <p:nvSpPr>
          <p:cNvPr id="34" name="Right Brace 33"/>
          <p:cNvSpPr/>
          <p:nvPr/>
        </p:nvSpPr>
        <p:spPr>
          <a:xfrm>
            <a:off x="9679614" y="1867483"/>
            <a:ext cx="492977" cy="4273826"/>
          </a:xfrm>
          <a:prstGeom prst="rightBrace">
            <a:avLst>
              <a:gd name="adj1" fmla="val 51392"/>
              <a:gd name="adj2" fmla="val 50375"/>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5" name="TextBox 34"/>
          <p:cNvSpPr txBox="1"/>
          <p:nvPr/>
        </p:nvSpPr>
        <p:spPr>
          <a:xfrm>
            <a:off x="8600900" y="5306502"/>
            <a:ext cx="1313933" cy="646331"/>
          </a:xfrm>
          <a:prstGeom prst="rect">
            <a:avLst/>
          </a:prstGeom>
          <a:noFill/>
        </p:spPr>
        <p:txBody>
          <a:bodyPr wrap="square" rtlCol="0">
            <a:spAutoFit/>
          </a:bodyPr>
          <a:lstStyle/>
          <a:p>
            <a:pPr algn="r"/>
            <a:r>
              <a:rPr lang="en-US" dirty="0" smtClean="0"/>
              <a:t>* record </a:t>
            </a:r>
            <a:br>
              <a:rPr lang="en-US" dirty="0" smtClean="0"/>
            </a:br>
            <a:r>
              <a:rPr lang="en-US" dirty="0" smtClean="0"/>
              <a:t>ownership</a:t>
            </a:r>
            <a:endParaRPr lang="en-US" dirty="0"/>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5710" y="843165"/>
            <a:ext cx="10390559" cy="5950440"/>
          </a:xfrm>
        </p:spPr>
        <p:txBody>
          <a:bodyPr/>
          <a:lstStyle/>
          <a:p>
            <a:r>
              <a:rPr lang="en-US" dirty="0"/>
              <a:t>Account teams allow users to grant team members access to a specific account and its related contacts, opportunities, and cases. </a:t>
            </a:r>
          </a:p>
          <a:p>
            <a:endParaRPr lang="en-US" dirty="0"/>
          </a:p>
        </p:txBody>
      </p:sp>
      <p:sp>
        <p:nvSpPr>
          <p:cNvPr id="7" name="Slide Number Placeholder 6"/>
          <p:cNvSpPr>
            <a:spLocks noGrp="1"/>
          </p:cNvSpPr>
          <p:nvPr>
            <p:ph type="sldNum" sz="quarter" idx="10"/>
          </p:nvPr>
        </p:nvSpPr>
        <p:spPr/>
        <p:txBody>
          <a:bodyPr/>
          <a:lstStyle/>
          <a:p>
            <a:fld id="{812A5277-1DB9-460F-9A21-B857ABB32666}" type="slidenum">
              <a:rPr lang="en-US" smtClean="0"/>
              <a:pPr/>
              <a:t>14</a:t>
            </a:fld>
            <a:endParaRPr lang="en-US" dirty="0"/>
          </a:p>
        </p:txBody>
      </p:sp>
      <p:sp>
        <p:nvSpPr>
          <p:cNvPr id="2" name="Title 1"/>
          <p:cNvSpPr>
            <a:spLocks noGrp="1"/>
          </p:cNvSpPr>
          <p:nvPr>
            <p:ph type="title"/>
          </p:nvPr>
        </p:nvSpPr>
        <p:spPr/>
        <p:txBody>
          <a:bodyPr/>
          <a:lstStyle/>
          <a:p>
            <a:pPr lvl="0"/>
            <a:r>
              <a:rPr lang="en-US" dirty="0" smtClean="0"/>
              <a:t>Account Teams</a:t>
            </a:r>
            <a:endParaRPr lang="en-US" dirty="0"/>
          </a:p>
        </p:txBody>
      </p:sp>
      <p:sp>
        <p:nvSpPr>
          <p:cNvPr id="4" name="Title 1"/>
          <p:cNvSpPr txBox="1">
            <a:spLocks/>
          </p:cNvSpPr>
          <p:nvPr/>
        </p:nvSpPr>
        <p:spPr>
          <a:xfrm>
            <a:off x="146050" y="90756"/>
            <a:ext cx="8860106" cy="3048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6" name="Group 5"/>
          <p:cNvGrpSpPr/>
          <p:nvPr/>
        </p:nvGrpSpPr>
        <p:grpSpPr>
          <a:xfrm>
            <a:off x="182880" y="1988949"/>
            <a:ext cx="11759184" cy="2896487"/>
            <a:chOff x="182880" y="1988950"/>
            <a:chExt cx="8778240" cy="2162230"/>
          </a:xfrm>
        </p:grpSpPr>
        <p:pic>
          <p:nvPicPr>
            <p:cNvPr id="8" name="Account"/>
            <p:cNvPicPr>
              <a:picLocks noChangeAspect="1" noChangeArrowheads="1"/>
            </p:cNvPicPr>
            <p:nvPr/>
          </p:nvPicPr>
          <p:blipFill>
            <a:blip r:embed="rId4" cstate="print"/>
            <a:srcRect t="48575"/>
            <a:stretch>
              <a:fillRect/>
            </a:stretch>
          </p:blipFill>
          <p:spPr bwMode="auto">
            <a:xfrm>
              <a:off x="182880" y="1988950"/>
              <a:ext cx="8778240" cy="2162230"/>
            </a:xfrm>
            <a:prstGeom prst="rect">
              <a:avLst/>
            </a:prstGeom>
            <a:solidFill>
              <a:schemeClr val="bg1"/>
            </a:solid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Highlight 3"/>
            <p:cNvSpPr/>
            <p:nvPr/>
          </p:nvSpPr>
          <p:spPr bwMode="auto">
            <a:xfrm>
              <a:off x="2242686" y="3311090"/>
              <a:ext cx="5317491" cy="79889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fld id="{812A5277-1DB9-460F-9A21-B857ABB32666}" type="slidenum">
              <a:rPr lang="en-US" smtClean="0">
                <a:solidFill>
                  <a:srgbClr val="FFFFFF"/>
                </a:solidFill>
              </a:rPr>
              <a:pPr/>
              <a:t>15</a:t>
            </a:fld>
            <a:endParaRPr lang="en-US" dirty="0">
              <a:solidFill>
                <a:srgbClr val="FFFFFF"/>
              </a:solidFill>
            </a:endParaRPr>
          </a:p>
        </p:txBody>
      </p:sp>
      <p:sp>
        <p:nvSpPr>
          <p:cNvPr id="2" name="Title 1"/>
          <p:cNvSpPr>
            <a:spLocks noGrp="1"/>
          </p:cNvSpPr>
          <p:nvPr>
            <p:ph type="title"/>
          </p:nvPr>
        </p:nvSpPr>
        <p:spPr/>
        <p:txBody>
          <a:bodyPr/>
          <a:lstStyle/>
          <a:p>
            <a:r>
              <a:rPr lang="en-US" dirty="0" smtClean="0"/>
              <a:t>Filtering reports by team</a:t>
            </a:r>
            <a:endParaRPr lang="en-US" dirty="0"/>
          </a:p>
        </p:txBody>
      </p:sp>
      <p:sp>
        <p:nvSpPr>
          <p:cNvPr id="4" name="Content Placeholder 3"/>
          <p:cNvSpPr>
            <a:spLocks noGrp="1"/>
          </p:cNvSpPr>
          <p:nvPr>
            <p:ph idx="1"/>
          </p:nvPr>
        </p:nvSpPr>
        <p:spPr/>
        <p:txBody>
          <a:bodyPr/>
          <a:lstStyle/>
          <a:p>
            <a:r>
              <a:rPr lang="en-GB" dirty="0"/>
              <a:t>If your organization’s role hierarchy uses roles to represent teams, there are a number of report filters you can use to display data for a particular team. </a:t>
            </a:r>
          </a:p>
          <a:p>
            <a:pPr>
              <a:spcBef>
                <a:spcPts val="1800"/>
              </a:spcBef>
            </a:pPr>
            <a:r>
              <a:rPr lang="en-GB" b="1" dirty="0" smtClean="0"/>
              <a:t>Role Hierarchy Link</a:t>
            </a:r>
            <a:r>
              <a:rPr lang="en-GB" dirty="0" smtClean="0"/>
              <a:t>: Returns the records that users in the role can </a:t>
            </a:r>
            <a:r>
              <a:rPr lang="en-GB" b="1" i="1" dirty="0" smtClean="0"/>
              <a:t>see</a:t>
            </a:r>
            <a:r>
              <a:rPr lang="en-GB" dirty="0" smtClean="0"/>
              <a:t>, based on the sharing model. </a:t>
            </a:r>
          </a:p>
          <a:p>
            <a:pPr>
              <a:spcBef>
                <a:spcPts val="7800"/>
              </a:spcBef>
            </a:pPr>
            <a:r>
              <a:rPr lang="en-GB" b="1" dirty="0"/>
              <a:t/>
            </a:r>
            <a:br>
              <a:rPr lang="en-GB" b="1" dirty="0"/>
            </a:br>
            <a:r>
              <a:rPr lang="en-GB" b="1" dirty="0"/>
              <a:t>Owner Role Filter</a:t>
            </a:r>
            <a:r>
              <a:rPr lang="en-GB" dirty="0"/>
              <a:t>: Returns the records </a:t>
            </a:r>
            <a:r>
              <a:rPr lang="en-GB" b="1" i="1" dirty="0"/>
              <a:t>owned</a:t>
            </a:r>
            <a:r>
              <a:rPr lang="en-GB" dirty="0"/>
              <a:t> by users in the role. (Uses the “Role Name as displayed on reports” value from role.) </a:t>
            </a:r>
          </a:p>
          <a:p>
            <a:pPr>
              <a:spcBef>
                <a:spcPts val="6000"/>
              </a:spcBef>
            </a:pPr>
            <a:r>
              <a:rPr lang="en-GB" b="1" dirty="0"/>
              <a:t>My Team Show Filter</a:t>
            </a:r>
            <a:r>
              <a:rPr lang="en-GB" dirty="0"/>
              <a:t>: Returns the records </a:t>
            </a:r>
            <a:r>
              <a:rPr lang="en-GB" b="1" i="1" dirty="0"/>
              <a:t>owned</a:t>
            </a:r>
            <a:r>
              <a:rPr lang="en-GB" dirty="0"/>
              <a:t> by the user viewing the report, or the dashboard running user, and users in the role(s) below. </a:t>
            </a:r>
          </a:p>
          <a:p>
            <a:endParaRPr lang="en-GB" dirty="0"/>
          </a:p>
          <a:p>
            <a:endParaRPr lang="en-US" dirty="0"/>
          </a:p>
          <a:p>
            <a:endParaRPr lang="en-GB" dirty="0"/>
          </a:p>
          <a:p>
            <a:endParaRPr lang="en-US" dirty="0"/>
          </a:p>
        </p:txBody>
      </p:sp>
      <p:grpSp>
        <p:nvGrpSpPr>
          <p:cNvPr id="18" name="Group 17"/>
          <p:cNvGrpSpPr/>
          <p:nvPr/>
        </p:nvGrpSpPr>
        <p:grpSpPr>
          <a:xfrm>
            <a:off x="2198475" y="2983113"/>
            <a:ext cx="5715000" cy="645403"/>
            <a:chOff x="297684" y="2632668"/>
            <a:chExt cx="5715000" cy="645403"/>
          </a:xfrm>
        </p:grpSpPr>
        <p:pic>
          <p:nvPicPr>
            <p:cNvPr id="19" name="Picture 2"/>
            <p:cNvPicPr>
              <a:picLocks noChangeAspect="1" noChangeArrowheads="1"/>
            </p:cNvPicPr>
            <p:nvPr/>
          </p:nvPicPr>
          <p:blipFill>
            <a:blip r:embed="rId4" cstate="print"/>
            <a:srcRect t="41587"/>
            <a:stretch>
              <a:fillRect/>
            </a:stretch>
          </p:blipFill>
          <p:spPr bwMode="auto">
            <a:xfrm>
              <a:off x="297684" y="2632668"/>
              <a:ext cx="5715000" cy="64540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0" name="Rectangle 19"/>
            <p:cNvSpPr/>
            <p:nvPr/>
          </p:nvSpPr>
          <p:spPr>
            <a:xfrm>
              <a:off x="3465552" y="2970920"/>
              <a:ext cx="1387802" cy="288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pic>
        <p:nvPicPr>
          <p:cNvPr id="21" name="Picture 4"/>
          <p:cNvPicPr>
            <a:picLocks noChangeAspect="1" noChangeArrowheads="1"/>
          </p:cNvPicPr>
          <p:nvPr/>
        </p:nvPicPr>
        <p:blipFill>
          <a:blip r:embed="rId5" cstate="print"/>
          <a:srcRect/>
          <a:stretch>
            <a:fillRect/>
          </a:stretch>
        </p:blipFill>
        <p:spPr bwMode="auto">
          <a:xfrm>
            <a:off x="2198475" y="4930927"/>
            <a:ext cx="3756609" cy="353563"/>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2" name="Picture 1"/>
          <p:cNvPicPr>
            <a:picLocks noChangeAspect="1" noChangeArrowheads="1"/>
          </p:cNvPicPr>
          <p:nvPr/>
        </p:nvPicPr>
        <p:blipFill>
          <a:blip r:embed="rId6" cstate="print"/>
          <a:srcRect/>
          <a:stretch>
            <a:fillRect/>
          </a:stretch>
        </p:blipFill>
        <p:spPr bwMode="auto">
          <a:xfrm>
            <a:off x="6683847" y="4930927"/>
            <a:ext cx="2781300" cy="39052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3" name="Picture 5"/>
          <p:cNvPicPr>
            <a:picLocks noChangeAspect="1" noChangeArrowheads="1"/>
          </p:cNvPicPr>
          <p:nvPr/>
        </p:nvPicPr>
        <p:blipFill>
          <a:blip r:embed="rId7" cstate="print"/>
          <a:srcRect b="11152"/>
          <a:stretch>
            <a:fillRect/>
          </a:stretch>
        </p:blipFill>
        <p:spPr bwMode="auto">
          <a:xfrm>
            <a:off x="2943903" y="6311195"/>
            <a:ext cx="3249384" cy="137663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224796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5710" y="843165"/>
            <a:ext cx="10203947" cy="4260092"/>
          </a:xfrm>
        </p:spPr>
        <p:txBody>
          <a:bodyPr/>
          <a:lstStyle/>
          <a:p>
            <a:pPr lvl="0"/>
            <a:r>
              <a:rPr lang="en-US" dirty="0" smtClean="0"/>
              <a:t>When the organization-wide default for the Contact or Activity object is set to Controlled by Parent, all access to records is determined by the user's access to the parent record. </a:t>
            </a:r>
          </a:p>
          <a:p>
            <a:pPr lvl="0"/>
            <a:endParaRPr lang="en-US" sz="3200" dirty="0" smtClean="0"/>
          </a:p>
          <a:p>
            <a:pPr lvl="0"/>
            <a:endParaRPr lang="en-US" sz="3200" dirty="0" smtClean="0"/>
          </a:p>
          <a:p>
            <a:pPr lvl="0"/>
            <a:endParaRPr lang="en-US" sz="3200" dirty="0" smtClean="0"/>
          </a:p>
          <a:p>
            <a:pPr lvl="0"/>
            <a:endParaRPr lang="en-US" dirty="0" smtClean="0"/>
          </a:p>
          <a:p>
            <a:endParaRPr lang="en-US" dirty="0" smtClean="0"/>
          </a:p>
          <a:p>
            <a:r>
              <a:rPr lang="en-US" dirty="0" smtClean="0"/>
              <a:t>Sharing rules have no impact when an object is set to Controlled by Parent. </a:t>
            </a:r>
            <a:endParaRPr lang="en-GB" dirty="0" smtClean="0"/>
          </a:p>
          <a:p>
            <a:pPr lvl="0"/>
            <a:endParaRPr lang="en-GB" dirty="0" smtClean="0"/>
          </a:p>
          <a:p>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16</a:t>
            </a:fld>
            <a:endParaRPr lang="en-US" dirty="0"/>
          </a:p>
        </p:txBody>
      </p:sp>
      <p:sp>
        <p:nvSpPr>
          <p:cNvPr id="9" name="Title 8"/>
          <p:cNvSpPr>
            <a:spLocks noGrp="1"/>
          </p:cNvSpPr>
          <p:nvPr>
            <p:ph type="title"/>
          </p:nvPr>
        </p:nvSpPr>
        <p:spPr/>
        <p:txBody>
          <a:bodyPr/>
          <a:lstStyle/>
          <a:p>
            <a:pPr lvl="0"/>
            <a:r>
              <a:rPr lang="en-US" dirty="0" smtClean="0"/>
              <a:t>Controlled by Parent Implications</a:t>
            </a:r>
            <a:endParaRPr lang="en-US" dirty="0"/>
          </a:p>
        </p:txBody>
      </p:sp>
      <p:pic>
        <p:nvPicPr>
          <p:cNvPr id="5" name="Picture 3"/>
          <p:cNvPicPr>
            <a:picLocks noChangeAspect="1" noChangeArrowheads="1"/>
          </p:cNvPicPr>
          <p:nvPr/>
        </p:nvPicPr>
        <p:blipFill>
          <a:blip r:embed="rId4" cstate="print"/>
          <a:srcRect/>
          <a:stretch>
            <a:fillRect/>
          </a:stretch>
        </p:blipFill>
        <p:spPr bwMode="auto">
          <a:xfrm>
            <a:off x="235970" y="2254802"/>
            <a:ext cx="8015287" cy="1995967"/>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8" name="Picture 4"/>
          <p:cNvPicPr>
            <a:picLocks noChangeAspect="1" noChangeArrowheads="1"/>
          </p:cNvPicPr>
          <p:nvPr/>
        </p:nvPicPr>
        <p:blipFill>
          <a:blip r:embed="rId5" cstate="print"/>
          <a:srcRect/>
          <a:stretch>
            <a:fillRect/>
          </a:stretch>
        </p:blipFill>
        <p:spPr bwMode="auto">
          <a:xfrm>
            <a:off x="235970" y="5199446"/>
            <a:ext cx="7975828" cy="119431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Highlight 3"/>
          <p:cNvSpPr/>
          <p:nvPr/>
        </p:nvSpPr>
        <p:spPr bwMode="auto">
          <a:xfrm>
            <a:off x="304138" y="3912838"/>
            <a:ext cx="5128591" cy="33793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In an org with a private sharing model, a sales engineer needs access to all opportunities for the American Bank account</a:t>
            </a:r>
            <a:r>
              <a:rPr lang="en-US" sz="2400" dirty="0" smtClean="0"/>
              <a:t>.</a:t>
            </a:r>
            <a:endParaRPr lang="en-US" kern="1200" dirty="0"/>
          </a:p>
        </p:txBody>
      </p:sp>
      <p:sp>
        <p:nvSpPr>
          <p:cNvPr id="5" name="Content Placeholder 4"/>
          <p:cNvSpPr>
            <a:spLocks noGrp="1"/>
          </p:cNvSpPr>
          <p:nvPr>
            <p:ph idx="10"/>
          </p:nvPr>
        </p:nvSpPr>
        <p:spPr/>
        <p:txBody>
          <a:bodyPr/>
          <a:lstStyle/>
          <a:p>
            <a:r>
              <a:rPr lang="en-US" sz="2400" dirty="0"/>
              <a:t>The sales team wants to report on annual revenue for companies and their subsidiaries. </a:t>
            </a:r>
          </a:p>
        </p:txBody>
      </p:sp>
      <p:sp>
        <p:nvSpPr>
          <p:cNvPr id="6" name="Content Placeholder 5"/>
          <p:cNvSpPr>
            <a:spLocks noGrp="1"/>
          </p:cNvSpPr>
          <p:nvPr>
            <p:ph idx="11"/>
          </p:nvPr>
        </p:nvSpPr>
        <p:spPr/>
        <p:txBody>
          <a:bodyPr/>
          <a:lstStyle/>
          <a:p>
            <a:r>
              <a:rPr lang="en-US" sz="2400" dirty="0"/>
              <a:t>Sales reps need access to contacts based on their access to the associated account. </a:t>
            </a:r>
          </a:p>
          <a:p>
            <a:endParaRPr lang="en-US" sz="2400" dirty="0"/>
          </a:p>
        </p:txBody>
      </p:sp>
      <p:sp>
        <p:nvSpPr>
          <p:cNvPr id="17" name="Title 16"/>
          <p:cNvSpPr>
            <a:spLocks noGrp="1"/>
          </p:cNvSpPr>
          <p:nvPr>
            <p:ph type="title"/>
          </p:nvPr>
        </p:nvSpPr>
        <p:spPr/>
        <p:txBody>
          <a:bodyPr/>
          <a:lstStyle/>
          <a:p>
            <a:pPr lvl="0"/>
            <a:r>
              <a:rPr lang="en-US" dirty="0" smtClean="0"/>
              <a:t>What Solution Would You Recommend?</a:t>
            </a:r>
            <a:endParaRPr lang="en-US" dirty="0"/>
          </a:p>
        </p:txBody>
      </p:sp>
      <p:sp>
        <p:nvSpPr>
          <p:cNvPr id="7" name="Slide Number Placeholder 6"/>
          <p:cNvSpPr>
            <a:spLocks noGrp="1"/>
          </p:cNvSpPr>
          <p:nvPr>
            <p:ph type="sldNum" sz="quarter" idx="12"/>
          </p:nvPr>
        </p:nvSpPr>
        <p:spPr/>
        <p:txBody>
          <a:bodyPr/>
          <a:lstStyle/>
          <a:p>
            <a:fld id="{812A5277-1DB9-460F-9A21-B857ABB32666}" type="slidenum">
              <a:rPr lang="en-US" smtClean="0"/>
              <a:pPr/>
              <a:t>17</a:t>
            </a:fld>
            <a:endParaRPr lang="en-US" dirty="0"/>
          </a:p>
        </p:txBody>
      </p:sp>
      <p:sp>
        <p:nvSpPr>
          <p:cNvPr id="2" name="Rounded Rectangle 1"/>
          <p:cNvSpPr/>
          <p:nvPr/>
        </p:nvSpPr>
        <p:spPr bwMode="auto">
          <a:xfrm>
            <a:off x="209550" y="2857500"/>
            <a:ext cx="3371850" cy="3771900"/>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3" name="Rounded Rectangle 12"/>
          <p:cNvSpPr/>
          <p:nvPr/>
        </p:nvSpPr>
        <p:spPr bwMode="auto">
          <a:xfrm>
            <a:off x="4229100" y="2857500"/>
            <a:ext cx="3371850" cy="3771900"/>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6" name="Rounded Rectangle 15"/>
          <p:cNvSpPr/>
          <p:nvPr/>
        </p:nvSpPr>
        <p:spPr bwMode="auto">
          <a:xfrm>
            <a:off x="8267700" y="2857500"/>
            <a:ext cx="3371850" cy="3771900"/>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6807603" cy="5950440"/>
          </a:xfrm>
        </p:spPr>
        <p:txBody>
          <a:bodyPr>
            <a:noAutofit/>
          </a:bodyPr>
          <a:lstStyle/>
          <a:p>
            <a:r>
              <a:rPr lang="en-US" dirty="0" smtClean="0"/>
              <a:t>Use the related lists on the Account and Contact objects to display related objects.</a:t>
            </a:r>
          </a:p>
          <a:p>
            <a:r>
              <a:rPr lang="en-US" dirty="0" smtClean="0"/>
              <a:t> </a:t>
            </a:r>
            <a:endParaRPr lang="en-US"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18</a:t>
            </a:fld>
            <a:endParaRPr lang="en-US" dirty="0"/>
          </a:p>
        </p:txBody>
      </p:sp>
      <p:sp>
        <p:nvSpPr>
          <p:cNvPr id="2" name="Title 1"/>
          <p:cNvSpPr>
            <a:spLocks noGrp="1"/>
          </p:cNvSpPr>
          <p:nvPr>
            <p:ph type="title"/>
          </p:nvPr>
        </p:nvSpPr>
        <p:spPr/>
        <p:txBody>
          <a:bodyPr/>
          <a:lstStyle/>
          <a:p>
            <a:r>
              <a:rPr lang="en-US" dirty="0" smtClean="0"/>
              <a:t>Account and Contact Relationships</a:t>
            </a:r>
            <a:endParaRPr lang="en-US" dirty="0"/>
          </a:p>
        </p:txBody>
      </p:sp>
      <p:grpSp>
        <p:nvGrpSpPr>
          <p:cNvPr id="5" name="Group 4"/>
          <p:cNvGrpSpPr/>
          <p:nvPr/>
        </p:nvGrpSpPr>
        <p:grpSpPr>
          <a:xfrm>
            <a:off x="172153" y="2192150"/>
            <a:ext cx="11759250" cy="2891914"/>
            <a:chOff x="172153" y="2192150"/>
            <a:chExt cx="8799694" cy="2164080"/>
          </a:xfrm>
        </p:grpSpPr>
        <p:pic>
          <p:nvPicPr>
            <p:cNvPr id="3074" name="Picture 2"/>
            <p:cNvPicPr>
              <a:picLocks noChangeAspect="1" noChangeArrowheads="1"/>
            </p:cNvPicPr>
            <p:nvPr/>
          </p:nvPicPr>
          <p:blipFill>
            <a:blip r:embed="rId4" cstate="print"/>
            <a:srcRect b="9877"/>
            <a:stretch>
              <a:fillRect/>
            </a:stretch>
          </p:blipFill>
          <p:spPr bwMode="auto">
            <a:xfrm>
              <a:off x="172153" y="2192150"/>
              <a:ext cx="8799694" cy="216408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Rectangle 10"/>
            <p:cNvSpPr/>
            <p:nvPr/>
          </p:nvSpPr>
          <p:spPr bwMode="auto">
            <a:xfrm>
              <a:off x="5013960" y="2679830"/>
              <a:ext cx="3810000" cy="365760"/>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 name="Contact Role Highlight 1"/>
            <p:cNvSpPr/>
            <p:nvPr/>
          </p:nvSpPr>
          <p:spPr bwMode="auto">
            <a:xfrm>
              <a:off x="198120" y="3309381"/>
              <a:ext cx="8763000" cy="39780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pSp>
      <p:grpSp>
        <p:nvGrpSpPr>
          <p:cNvPr id="10" name="Group 9"/>
          <p:cNvGrpSpPr/>
          <p:nvPr/>
        </p:nvGrpSpPr>
        <p:grpSpPr>
          <a:xfrm>
            <a:off x="6183904" y="2412358"/>
            <a:ext cx="4988221" cy="1231958"/>
            <a:chOff x="2985141" y="3175332"/>
            <a:chExt cx="5950000" cy="1231958"/>
          </a:xfrm>
          <a:solidFill>
            <a:srgbClr val="FF0000"/>
          </a:solidFill>
          <a:effectLst>
            <a:outerShdw blurRad="50800" dist="38100" dir="2700000" algn="tl" rotWithShape="0">
              <a:prstClr val="black">
                <a:alpha val="40000"/>
              </a:prstClr>
            </a:outerShdw>
          </a:effectLst>
        </p:grpSpPr>
        <p:sp>
          <p:nvSpPr>
            <p:cNvPr id="12" name="Isosceles Triangle 11"/>
            <p:cNvSpPr/>
            <p:nvPr/>
          </p:nvSpPr>
          <p:spPr bwMode="auto">
            <a:xfrm rot="10800000">
              <a:off x="6852864" y="3684983"/>
              <a:ext cx="261635" cy="722307"/>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ndParaRPr>
            </a:p>
          </p:txBody>
        </p:sp>
        <p:sp>
          <p:nvSpPr>
            <p:cNvPr id="13" name="Rounded Rectangle 12"/>
            <p:cNvSpPr/>
            <p:nvPr/>
          </p:nvSpPr>
          <p:spPr bwMode="auto">
            <a:xfrm>
              <a:off x="2985141" y="3175332"/>
              <a:ext cx="5950000" cy="771456"/>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000" dirty="0">
                  <a:solidFill>
                    <a:schemeClr val="bg1"/>
                  </a:solidFill>
                </a:rPr>
                <a:t>Customize page layouts to show the information that’s most important to you.</a:t>
              </a:r>
            </a:p>
          </p:txBody>
        </p:sp>
      </p:gr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0" y="843165"/>
            <a:ext cx="8011253" cy="5950440"/>
          </a:xfrm>
        </p:spPr>
        <p:txBody>
          <a:bodyPr>
            <a:normAutofit/>
          </a:bodyPr>
          <a:lstStyle/>
          <a:p>
            <a:pPr lvl="1">
              <a:spcBef>
                <a:spcPts val="0"/>
              </a:spcBef>
            </a:pPr>
            <a:r>
              <a:rPr lang="en-US" sz="2400" dirty="0" smtClean="0"/>
              <a:t>A contact role defines the part that a contact plays in a specific account, opportunity, contract or case.</a:t>
            </a:r>
          </a:p>
          <a:p>
            <a:pPr lvl="1">
              <a:spcBef>
                <a:spcPts val="0"/>
              </a:spcBef>
            </a:pPr>
            <a:r>
              <a:rPr lang="en-US" sz="2400" dirty="0" smtClean="0"/>
              <a:t>A contact can be given different roles for different accounts, opportunities, contracts or cases.</a:t>
            </a:r>
          </a:p>
          <a:p>
            <a:pPr>
              <a:spcBef>
                <a:spcPts val="0"/>
              </a:spcBef>
            </a:pPr>
            <a:endParaRPr lang="en-US" sz="2400"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19</a:t>
            </a:fld>
            <a:endParaRPr lang="en-US" dirty="0"/>
          </a:p>
        </p:txBody>
      </p:sp>
      <p:sp>
        <p:nvSpPr>
          <p:cNvPr id="2" name="Title 1"/>
          <p:cNvSpPr>
            <a:spLocks noGrp="1"/>
          </p:cNvSpPr>
          <p:nvPr>
            <p:ph type="title"/>
          </p:nvPr>
        </p:nvSpPr>
        <p:spPr/>
        <p:txBody>
          <a:bodyPr/>
          <a:lstStyle/>
          <a:p>
            <a:r>
              <a:rPr lang="en-US" dirty="0" smtClean="0"/>
              <a:t>Contact Roles</a:t>
            </a:r>
            <a:endParaRPr lang="en-US" dirty="0"/>
          </a:p>
        </p:txBody>
      </p:sp>
      <p:pic>
        <p:nvPicPr>
          <p:cNvPr id="5122" name="Picture 2"/>
          <p:cNvPicPr>
            <a:picLocks noChangeAspect="1" noChangeArrowheads="1"/>
          </p:cNvPicPr>
          <p:nvPr/>
        </p:nvPicPr>
        <p:blipFill>
          <a:blip r:embed="rId4" cstate="print"/>
          <a:srcRect/>
          <a:stretch>
            <a:fillRect/>
          </a:stretch>
        </p:blipFill>
        <p:spPr bwMode="auto">
          <a:xfrm>
            <a:off x="250723" y="3690228"/>
            <a:ext cx="11579588" cy="1887611"/>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12" name="Group 11"/>
          <p:cNvGrpSpPr/>
          <p:nvPr/>
        </p:nvGrpSpPr>
        <p:grpSpPr>
          <a:xfrm>
            <a:off x="6385072" y="5299449"/>
            <a:ext cx="4988221" cy="1322509"/>
            <a:chOff x="2985141" y="2624279"/>
            <a:chExt cx="5950000" cy="1322509"/>
          </a:xfrm>
          <a:solidFill>
            <a:srgbClr val="FF0000"/>
          </a:solidFill>
          <a:effectLst>
            <a:outerShdw blurRad="50800" dist="38100" dir="2700000" algn="tl" rotWithShape="0">
              <a:prstClr val="black">
                <a:alpha val="40000"/>
              </a:prstClr>
            </a:outerShdw>
          </a:effectLst>
        </p:grpSpPr>
        <p:sp>
          <p:nvSpPr>
            <p:cNvPr id="13" name="Isosceles Triangle 12"/>
            <p:cNvSpPr/>
            <p:nvPr/>
          </p:nvSpPr>
          <p:spPr bwMode="auto">
            <a:xfrm>
              <a:off x="6918307" y="2624279"/>
              <a:ext cx="261635" cy="722307"/>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ndParaRPr>
            </a:p>
          </p:txBody>
        </p:sp>
        <p:sp>
          <p:nvSpPr>
            <p:cNvPr id="14" name="Rounded Rectangle 13"/>
            <p:cNvSpPr/>
            <p:nvPr/>
          </p:nvSpPr>
          <p:spPr bwMode="auto">
            <a:xfrm>
              <a:off x="2985141" y="3175332"/>
              <a:ext cx="5950000" cy="771456"/>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000" dirty="0">
                  <a:solidFill>
                    <a:schemeClr val="bg1"/>
                  </a:solidFill>
                </a:rPr>
                <a:t>Customize the role values for accounts, opportunities, and contracts.</a:t>
              </a:r>
            </a:p>
          </p:txBody>
        </p:sp>
      </p:grpSp>
      <p:grpSp>
        <p:nvGrpSpPr>
          <p:cNvPr id="5" name="Group 4"/>
          <p:cNvGrpSpPr/>
          <p:nvPr/>
        </p:nvGrpSpPr>
        <p:grpSpPr>
          <a:xfrm>
            <a:off x="9638188" y="3107432"/>
            <a:ext cx="2154045" cy="779464"/>
            <a:chOff x="9638188" y="2796536"/>
            <a:chExt cx="2154045" cy="779464"/>
          </a:xfrm>
        </p:grpSpPr>
        <p:sp>
          <p:nvSpPr>
            <p:cNvPr id="10" name="Rounded Rectangle 9"/>
            <p:cNvSpPr/>
            <p:nvPr/>
          </p:nvSpPr>
          <p:spPr>
            <a:xfrm>
              <a:off x="9638188" y="3042062"/>
              <a:ext cx="1258907" cy="377976"/>
            </a:xfrm>
            <a:prstGeom prst="roundRect">
              <a:avLst/>
            </a:prstGeom>
            <a:noFill/>
          </p:spPr>
          <p:txBody>
            <a:bodyPr wrap="non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90000"/>
                </a:lnSpc>
                <a:spcBef>
                  <a:spcPct val="0"/>
                </a:spcBef>
                <a:spcAft>
                  <a:spcPct val="35000"/>
                </a:spcAft>
              </a:pPr>
              <a:r>
                <a:rPr lang="en-US" dirty="0" smtClean="0">
                  <a:solidFill>
                    <a:schemeClr val="tx1"/>
                  </a:solidFill>
                </a:rPr>
                <a:t>ABC Labs</a:t>
              </a:r>
              <a:endParaRPr lang="en-US" dirty="0">
                <a:solidFill>
                  <a:schemeClr val="tx1"/>
                </a:solidFill>
              </a:endParaRPr>
            </a:p>
          </p:txBody>
        </p:sp>
        <p:pic>
          <p:nvPicPr>
            <p:cNvPr id="15" name="Picture 14" descr="C:\Users\jgoldie\Downloads\Accou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12972" y="2796536"/>
              <a:ext cx="779261" cy="779464"/>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12A5277-1DB9-460F-9A21-B857ABB32666}" type="slidenum">
              <a:rPr lang="en-US" smtClean="0"/>
              <a:pPr/>
              <a:t>2</a:t>
            </a:fld>
            <a:endParaRPr lang="en-US" dirty="0"/>
          </a:p>
        </p:txBody>
      </p:sp>
    </p:spTree>
    <p:custDataLst>
      <p:tags r:id="rId1"/>
    </p:custDataLst>
    <p:extLst>
      <p:ext uri="{BB962C8B-B14F-4D97-AF65-F5344CB8AC3E}">
        <p14:creationId xmlns:p14="http://schemas.microsoft.com/office/powerpoint/2010/main" val="3448428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9028290" cy="5950440"/>
          </a:xfrm>
        </p:spPr>
        <p:txBody>
          <a:bodyPr>
            <a:normAutofit/>
          </a:bodyPr>
          <a:lstStyle/>
          <a:p>
            <a:pPr lvl="1">
              <a:spcBef>
                <a:spcPts val="0"/>
              </a:spcBef>
            </a:pPr>
            <a:r>
              <a:rPr lang="en-US" sz="2400" dirty="0" smtClean="0"/>
              <a:t>A partner role defines the part that a partner account plays in a specific opportunity or account.</a:t>
            </a:r>
          </a:p>
          <a:p>
            <a:pPr lvl="1">
              <a:spcBef>
                <a:spcPts val="0"/>
              </a:spcBef>
            </a:pPr>
            <a:r>
              <a:rPr lang="en-US" sz="2400" dirty="0" smtClean="0"/>
              <a:t>A partner account can be given different roles for different opportunities or accounts.</a:t>
            </a:r>
          </a:p>
          <a:p>
            <a:pPr lvl="1">
              <a:spcBef>
                <a:spcPts val="0"/>
              </a:spcBef>
            </a:pPr>
            <a:r>
              <a:rPr lang="en-US" sz="2400" dirty="0" smtClean="0"/>
              <a:t>When a partner account is added to the Partners related list on an opportunity, the Partners related list on the related account is automatically updated.</a:t>
            </a:r>
          </a:p>
          <a:p>
            <a:pPr>
              <a:spcBef>
                <a:spcPts val="0"/>
              </a:spcBef>
            </a:pPr>
            <a:endParaRPr lang="en-US" sz="2400" dirty="0" smtClean="0"/>
          </a:p>
          <a:p>
            <a:pPr>
              <a:spcBef>
                <a:spcPts val="0"/>
              </a:spcBef>
            </a:pPr>
            <a:endParaRPr lang="en-US" sz="2400" dirty="0" smtClean="0"/>
          </a:p>
          <a:p>
            <a:pPr>
              <a:spcBef>
                <a:spcPts val="0"/>
              </a:spcBef>
            </a:pPr>
            <a:endParaRPr lang="en-US" sz="2400"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20</a:t>
            </a:fld>
            <a:endParaRPr lang="en-US" dirty="0"/>
          </a:p>
        </p:txBody>
      </p:sp>
      <p:sp>
        <p:nvSpPr>
          <p:cNvPr id="2" name="Title 1"/>
          <p:cNvSpPr>
            <a:spLocks noGrp="1"/>
          </p:cNvSpPr>
          <p:nvPr>
            <p:ph type="title"/>
          </p:nvPr>
        </p:nvSpPr>
        <p:spPr/>
        <p:txBody>
          <a:bodyPr/>
          <a:lstStyle/>
          <a:p>
            <a:r>
              <a:rPr lang="en-US" dirty="0" smtClean="0"/>
              <a:t>Partner Roles</a:t>
            </a:r>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384049" y="4544913"/>
            <a:ext cx="11477026" cy="208875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9" name="Group 8"/>
          <p:cNvGrpSpPr/>
          <p:nvPr/>
        </p:nvGrpSpPr>
        <p:grpSpPr>
          <a:xfrm>
            <a:off x="9638188" y="3966968"/>
            <a:ext cx="2154045" cy="779464"/>
            <a:chOff x="9638188" y="2796536"/>
            <a:chExt cx="2154045" cy="779464"/>
          </a:xfrm>
        </p:grpSpPr>
        <p:sp>
          <p:nvSpPr>
            <p:cNvPr id="10" name="Rounded Rectangle 9"/>
            <p:cNvSpPr/>
            <p:nvPr/>
          </p:nvSpPr>
          <p:spPr>
            <a:xfrm>
              <a:off x="9638188" y="3042062"/>
              <a:ext cx="1258907" cy="377976"/>
            </a:xfrm>
            <a:prstGeom prst="roundRect">
              <a:avLst/>
            </a:prstGeom>
            <a:noFill/>
          </p:spPr>
          <p:txBody>
            <a:bodyPr wrap="non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90000"/>
                </a:lnSpc>
                <a:spcBef>
                  <a:spcPct val="0"/>
                </a:spcBef>
                <a:spcAft>
                  <a:spcPct val="35000"/>
                </a:spcAft>
              </a:pPr>
              <a:r>
                <a:rPr lang="en-US" dirty="0" smtClean="0">
                  <a:solidFill>
                    <a:schemeClr val="tx1"/>
                  </a:solidFill>
                </a:rPr>
                <a:t>ABC Labs</a:t>
              </a:r>
              <a:endParaRPr lang="en-US" dirty="0">
                <a:solidFill>
                  <a:schemeClr val="tx1"/>
                </a:solidFill>
              </a:endParaRPr>
            </a:p>
          </p:txBody>
        </p:sp>
        <p:pic>
          <p:nvPicPr>
            <p:cNvPr id="11" name="Picture 10" descr="C:\Users\jgoldie\Downloads\Accou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12972" y="2796536"/>
              <a:ext cx="779261" cy="779464"/>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sz="2400" dirty="0"/>
              <a:t>An account manager wants to track that a contact plays different roles at two different accounts. </a:t>
            </a:r>
          </a:p>
          <a:p>
            <a:endParaRPr lang="en-US" sz="2400" dirty="0"/>
          </a:p>
        </p:txBody>
      </p:sp>
      <p:sp>
        <p:nvSpPr>
          <p:cNvPr id="9" name="Content Placeholder 8"/>
          <p:cNvSpPr>
            <a:spLocks noGrp="1"/>
          </p:cNvSpPr>
          <p:nvPr>
            <p:ph idx="10"/>
          </p:nvPr>
        </p:nvSpPr>
        <p:spPr/>
        <p:txBody>
          <a:bodyPr/>
          <a:lstStyle/>
          <a:p>
            <a:r>
              <a:rPr lang="en-US" sz="2400" dirty="0"/>
              <a:t>The sales team wants to track which partner accounts work on specific opportunities. </a:t>
            </a:r>
          </a:p>
          <a:p>
            <a:endParaRPr lang="en-US" sz="2400" dirty="0"/>
          </a:p>
        </p:txBody>
      </p:sp>
      <p:sp>
        <p:nvSpPr>
          <p:cNvPr id="2" name="Slide Number Placeholder 1"/>
          <p:cNvSpPr>
            <a:spLocks noGrp="1"/>
          </p:cNvSpPr>
          <p:nvPr>
            <p:ph type="sldNum" sz="quarter" idx="11"/>
          </p:nvPr>
        </p:nvSpPr>
        <p:spPr/>
        <p:txBody>
          <a:bodyPr/>
          <a:lstStyle/>
          <a:p>
            <a:fld id="{812A5277-1DB9-460F-9A21-B857ABB32666}" type="slidenum">
              <a:rPr lang="en-US" smtClean="0"/>
              <a:pPr/>
              <a:t>21</a:t>
            </a:fld>
            <a:endParaRPr lang="en-US" dirty="0"/>
          </a:p>
        </p:txBody>
      </p:sp>
      <p:sp>
        <p:nvSpPr>
          <p:cNvPr id="17" name="Title 16"/>
          <p:cNvSpPr>
            <a:spLocks noGrp="1"/>
          </p:cNvSpPr>
          <p:nvPr>
            <p:ph type="title"/>
          </p:nvPr>
        </p:nvSpPr>
        <p:spPr/>
        <p:txBody>
          <a:bodyPr/>
          <a:lstStyle/>
          <a:p>
            <a:pPr lvl="0"/>
            <a:r>
              <a:rPr lang="en-US" dirty="0" smtClean="0"/>
              <a:t>What Solution Would You Recommend?</a:t>
            </a:r>
            <a:endParaRPr lang="en-US" dirty="0"/>
          </a:p>
        </p:txBody>
      </p:sp>
      <p:sp>
        <p:nvSpPr>
          <p:cNvPr id="15" name="Rounded Rectangle 14"/>
          <p:cNvSpPr/>
          <p:nvPr/>
        </p:nvSpPr>
        <p:spPr bwMode="auto">
          <a:xfrm>
            <a:off x="209550" y="2212848"/>
            <a:ext cx="5624322" cy="4416552"/>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6" name="Rounded Rectangle 15"/>
          <p:cNvSpPr/>
          <p:nvPr/>
        </p:nvSpPr>
        <p:spPr bwMode="auto">
          <a:xfrm>
            <a:off x="6250686" y="2212848"/>
            <a:ext cx="5618226" cy="4416552"/>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115711" y="843165"/>
            <a:ext cx="5698936" cy="5950440"/>
          </a:xfrm>
        </p:spPr>
        <p:txBody>
          <a:bodyPr/>
          <a:lstStyle/>
          <a:p>
            <a:pPr marL="26988">
              <a:spcAft>
                <a:spcPts val="600"/>
              </a:spcAft>
              <a:defRPr/>
            </a:pPr>
            <a:r>
              <a:rPr lang="en-US" sz="2400" b="1" dirty="0" smtClean="0">
                <a:solidFill>
                  <a:srgbClr val="000000"/>
                </a:solidFill>
              </a:rPr>
              <a:t>Data.com </a:t>
            </a:r>
            <a:r>
              <a:rPr lang="en-US" sz="2400" b="1" dirty="0">
                <a:solidFill>
                  <a:srgbClr val="000000"/>
                </a:solidFill>
              </a:rPr>
              <a:t>Prospector </a:t>
            </a:r>
            <a:r>
              <a:rPr lang="en-US" sz="2400" dirty="0">
                <a:solidFill>
                  <a:srgbClr val="000000"/>
                </a:solidFill>
              </a:rPr>
              <a:t>licenses allow users to see complete contact information on individuals and companies that can be entered as leads into Salesforce.</a:t>
            </a:r>
          </a:p>
          <a:p>
            <a:pPr marL="26988" lvl="0">
              <a:spcAft>
                <a:spcPts val="600"/>
              </a:spcAft>
              <a:defRPr/>
            </a:pPr>
            <a:r>
              <a:rPr lang="en-US" sz="2400" dirty="0"/>
              <a:t>In addition to all Corporate functionality, </a:t>
            </a:r>
            <a:r>
              <a:rPr lang="en-US" sz="2400" b="1" dirty="0"/>
              <a:t>Data.com Premium Prospector </a:t>
            </a:r>
            <a:r>
              <a:rPr lang="en-US" sz="2400" dirty="0"/>
              <a:t>licenses have access to deep account data, including over 80 fields of Dun &amp; Bradstreet </a:t>
            </a:r>
            <a:r>
              <a:rPr lang="en-US" sz="2400" dirty="0" err="1"/>
              <a:t>firmographic</a:t>
            </a:r>
            <a:r>
              <a:rPr lang="en-US" sz="2400" dirty="0"/>
              <a:t> information.</a:t>
            </a:r>
            <a:endParaRPr lang="en-US" sz="2400" dirty="0">
              <a:solidFill>
                <a:srgbClr val="FF00FF"/>
              </a:solidFill>
            </a:endParaRPr>
          </a:p>
          <a:p>
            <a:endParaRPr lang="en-US" sz="2400"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22</a:t>
            </a:fld>
            <a:endParaRPr lang="en-US" dirty="0"/>
          </a:p>
        </p:txBody>
      </p:sp>
      <p:sp>
        <p:nvSpPr>
          <p:cNvPr id="3" name="Title 2"/>
          <p:cNvSpPr>
            <a:spLocks noGrp="1"/>
          </p:cNvSpPr>
          <p:nvPr>
            <p:ph type="title"/>
          </p:nvPr>
        </p:nvSpPr>
        <p:spPr/>
        <p:txBody>
          <a:bodyPr/>
          <a:lstStyle/>
          <a:p>
            <a:r>
              <a:rPr lang="en-US" dirty="0" smtClean="0"/>
              <a:t>Data.com Prospecting</a:t>
            </a:r>
            <a:endParaRPr lang="en-US" dirty="0"/>
          </a:p>
        </p:txBody>
      </p:sp>
      <p:pic>
        <p:nvPicPr>
          <p:cNvPr id="7" name="Picture 6"/>
          <p:cNvPicPr>
            <a:picLocks noChangeAspect="1" noChangeArrowheads="1"/>
          </p:cNvPicPr>
          <p:nvPr/>
        </p:nvPicPr>
        <p:blipFill>
          <a:blip r:embed="rId4" cstate="print"/>
          <a:srcRect l="20461" r="32021" b="16480"/>
          <a:stretch>
            <a:fillRect/>
          </a:stretch>
        </p:blipFill>
        <p:spPr bwMode="auto">
          <a:xfrm>
            <a:off x="6400881" y="900405"/>
            <a:ext cx="5580974" cy="5809415"/>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8" name="Rectangle 7"/>
          <p:cNvSpPr/>
          <p:nvPr/>
        </p:nvSpPr>
        <p:spPr bwMode="auto">
          <a:xfrm>
            <a:off x="337456" y="1136422"/>
            <a:ext cx="5301343" cy="4200600"/>
          </a:xfrm>
          <a:prstGeom prst="rect">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6988">
              <a:spcAft>
                <a:spcPts val="600"/>
              </a:spcAft>
            </a:pPr>
            <a:endParaRPr lang="en-US" sz="2100" dirty="0">
              <a:solidFill>
                <a:srgbClr val="FF00FF"/>
              </a:solidFill>
            </a:endParaRPr>
          </a:p>
        </p:txBody>
      </p:sp>
    </p:spTree>
    <p:custDataLst>
      <p:tags r:id="rId1"/>
    </p:custDataLst>
    <p:extLst>
      <p:ext uri="{BB962C8B-B14F-4D97-AF65-F5344CB8AC3E}">
        <p14:creationId xmlns:p14="http://schemas.microsoft.com/office/powerpoint/2010/main" val="2198373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710" y="843165"/>
            <a:ext cx="3644105" cy="5950440"/>
          </a:xfrm>
        </p:spPr>
        <p:txBody>
          <a:bodyPr/>
          <a:lstStyle/>
          <a:p>
            <a:r>
              <a:rPr lang="en-US" sz="2400" dirty="0" smtClean="0">
                <a:solidFill>
                  <a:srgbClr val="000000"/>
                </a:solidFill>
              </a:rPr>
              <a:t>Users with </a:t>
            </a:r>
            <a:r>
              <a:rPr lang="en-US" sz="2400" b="1" dirty="0" smtClean="0">
                <a:solidFill>
                  <a:srgbClr val="000000"/>
                </a:solidFill>
              </a:rPr>
              <a:t>Data.com Prospector</a:t>
            </a:r>
            <a:r>
              <a:rPr lang="en-US" sz="2400" dirty="0" smtClean="0">
                <a:solidFill>
                  <a:srgbClr val="000000"/>
                </a:solidFill>
              </a:rPr>
              <a:t> licenses can </a:t>
            </a:r>
            <a:r>
              <a:rPr lang="en-US" sz="2400" dirty="0">
                <a:solidFill>
                  <a:srgbClr val="000000"/>
                </a:solidFill>
              </a:rPr>
              <a:t>manually clean account, contact, and lead records by comparing a Salesforce record side by side with its matched Data.com record and choosing which fields to update. </a:t>
            </a:r>
            <a:endParaRPr lang="en-US" sz="2400" b="1" dirty="0">
              <a:solidFill>
                <a:srgbClr val="008080"/>
              </a:solidFill>
              <a:cs typeface="L VAG Rounded Light"/>
              <a:sym typeface="Arial MT Bd" charset="0"/>
            </a:endParaRPr>
          </a:p>
          <a:p>
            <a:r>
              <a:rPr lang="en-US" sz="2400" dirty="0" smtClean="0"/>
              <a:t> </a:t>
            </a:r>
          </a:p>
          <a:p>
            <a:endParaRPr lang="en-US" sz="2400" dirty="0" smtClean="0"/>
          </a:p>
          <a:p>
            <a:endParaRPr lang="en-US" sz="2400" dirty="0"/>
          </a:p>
        </p:txBody>
      </p:sp>
      <p:sp>
        <p:nvSpPr>
          <p:cNvPr id="7" name="Slide Number Placeholder 6"/>
          <p:cNvSpPr>
            <a:spLocks noGrp="1"/>
          </p:cNvSpPr>
          <p:nvPr>
            <p:ph type="sldNum" sz="quarter" idx="10"/>
          </p:nvPr>
        </p:nvSpPr>
        <p:spPr/>
        <p:txBody>
          <a:bodyPr/>
          <a:lstStyle/>
          <a:p>
            <a:fld id="{812A5277-1DB9-460F-9A21-B857ABB32666}" type="slidenum">
              <a:rPr lang="en-US" smtClean="0"/>
              <a:pPr/>
              <a:t>23</a:t>
            </a:fld>
            <a:endParaRPr lang="en-US" dirty="0"/>
          </a:p>
        </p:txBody>
      </p:sp>
      <p:sp>
        <p:nvSpPr>
          <p:cNvPr id="2" name="Title 1"/>
          <p:cNvSpPr>
            <a:spLocks noGrp="1"/>
          </p:cNvSpPr>
          <p:nvPr>
            <p:ph type="title"/>
          </p:nvPr>
        </p:nvSpPr>
        <p:spPr/>
        <p:txBody>
          <a:bodyPr/>
          <a:lstStyle/>
          <a:p>
            <a:r>
              <a:rPr lang="en-US" dirty="0" smtClean="0"/>
              <a:t>Manually Cleaning Data</a:t>
            </a:r>
            <a:endParaRPr lang="en-US" dirty="0"/>
          </a:p>
        </p:txBody>
      </p:sp>
      <p:grpSp>
        <p:nvGrpSpPr>
          <p:cNvPr id="18" name="Group 17"/>
          <p:cNvGrpSpPr/>
          <p:nvPr/>
        </p:nvGrpSpPr>
        <p:grpSpPr>
          <a:xfrm>
            <a:off x="3971453" y="1047590"/>
            <a:ext cx="7734724" cy="5281793"/>
            <a:chOff x="4148963" y="926633"/>
            <a:chExt cx="6658967" cy="4547194"/>
          </a:xfrm>
        </p:grpSpPr>
        <p:pic>
          <p:nvPicPr>
            <p:cNvPr id="6" name="Picture 5" descr="Picture1.png"/>
            <p:cNvPicPr>
              <a:picLocks noChangeAspect="1"/>
            </p:cNvPicPr>
            <p:nvPr/>
          </p:nvPicPr>
          <p:blipFill>
            <a:blip r:embed="rId4" cstate="print"/>
            <a:srcRect l="2387" t="9920" b="15081"/>
            <a:stretch>
              <a:fillRect/>
            </a:stretch>
          </p:blipFill>
          <p:spPr>
            <a:xfrm>
              <a:off x="4148964" y="1905092"/>
              <a:ext cx="6069204" cy="3549685"/>
            </a:xfrm>
            <a:prstGeom prst="rect">
              <a:avLst/>
            </a:prstGeom>
            <a:noFill/>
            <a:ln w="6350">
              <a:solidFill>
                <a:srgbClr val="BFBFBF"/>
              </a:solidFill>
              <a:miter lim="800000"/>
              <a:headEnd/>
              <a:tailEnd/>
            </a:ln>
            <a:effectLst>
              <a:outerShdw blurRad="50800" dist="38100" dir="2700000" algn="tl" rotWithShape="0">
                <a:prstClr val="black">
                  <a:alpha val="40000"/>
                </a:prstClr>
              </a:outerShdw>
            </a:effectLst>
          </p:spPr>
        </p:pic>
        <p:sp>
          <p:nvSpPr>
            <p:cNvPr id="11" name="Rectangle 10"/>
            <p:cNvSpPr/>
            <p:nvPr/>
          </p:nvSpPr>
          <p:spPr bwMode="auto">
            <a:xfrm>
              <a:off x="4284706" y="2850850"/>
              <a:ext cx="4791529" cy="81280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3" name="Rectangle 12"/>
            <p:cNvSpPr/>
            <p:nvPr/>
          </p:nvSpPr>
          <p:spPr bwMode="auto">
            <a:xfrm>
              <a:off x="4284706" y="5149977"/>
              <a:ext cx="4791529" cy="32385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1028" name="Picture 4" descr="image001"/>
            <p:cNvPicPr>
              <a:picLocks noChangeAspect="1" noChangeArrowheads="1"/>
            </p:cNvPicPr>
            <p:nvPr/>
          </p:nvPicPr>
          <p:blipFill>
            <a:blip r:embed="rId5" cstate="print"/>
            <a:srcRect l="27006" t="56249" r="3763" b="29031"/>
            <a:stretch>
              <a:fillRect/>
            </a:stretch>
          </p:blipFill>
          <p:spPr bwMode="auto">
            <a:xfrm>
              <a:off x="4148963" y="926633"/>
              <a:ext cx="6658967" cy="753627"/>
            </a:xfrm>
            <a:prstGeom prst="rect">
              <a:avLst/>
            </a:prstGeom>
            <a:noFill/>
            <a:ln w="6350">
              <a:solidFill>
                <a:srgbClr val="BFBFBF"/>
              </a:solidFill>
              <a:miter lim="800000"/>
              <a:headEnd/>
              <a:tailEnd/>
            </a:ln>
            <a:effectLst>
              <a:outerShdw blurRad="50800" dist="38100" dir="2700000" algn="tl" rotWithShape="0">
                <a:prstClr val="black">
                  <a:alpha val="40000"/>
                </a:prstClr>
              </a:outerShdw>
            </a:effectLst>
          </p:spPr>
        </p:pic>
        <p:sp>
          <p:nvSpPr>
            <p:cNvPr id="16" name="Right Arrow 15"/>
            <p:cNvSpPr/>
            <p:nvPr/>
          </p:nvSpPr>
          <p:spPr bwMode="auto">
            <a:xfrm rot="5400000">
              <a:off x="8389326" y="1423297"/>
              <a:ext cx="704850" cy="233410"/>
            </a:xfrm>
            <a:prstGeom prst="rightArrow">
              <a:avLst/>
            </a:prstGeom>
            <a:solidFill>
              <a:srgbClr val="FF0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9" name="Rectangle 18"/>
            <p:cNvSpPr/>
            <p:nvPr/>
          </p:nvSpPr>
          <p:spPr bwMode="auto">
            <a:xfrm>
              <a:off x="8666207" y="964899"/>
              <a:ext cx="424454" cy="22267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pSp>
          <p:nvGrpSpPr>
            <p:cNvPr id="5" name="Group 4"/>
            <p:cNvGrpSpPr/>
            <p:nvPr/>
          </p:nvGrpSpPr>
          <p:grpSpPr>
            <a:xfrm>
              <a:off x="7423785" y="1909572"/>
              <a:ext cx="1314450" cy="390982"/>
              <a:chOff x="3905250" y="2943225"/>
              <a:chExt cx="1314450" cy="390982"/>
            </a:xfrm>
          </p:grpSpPr>
          <p:sp>
            <p:nvSpPr>
              <p:cNvPr id="4" name="Rectangle 3"/>
              <p:cNvSpPr/>
              <p:nvPr/>
            </p:nvSpPr>
            <p:spPr bwMode="auto">
              <a:xfrm>
                <a:off x="3905250" y="2943225"/>
                <a:ext cx="1314450" cy="361950"/>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9958" y="2971371"/>
                <a:ext cx="1087818" cy="362836"/>
              </a:xfrm>
              <a:prstGeom prst="rect">
                <a:avLst/>
              </a:prstGeom>
              <a:effectLst/>
            </p:spPr>
          </p:pic>
        </p:grpSp>
      </p:grpSp>
      <p:grpSp>
        <p:nvGrpSpPr>
          <p:cNvPr id="3" name="Group 2"/>
          <p:cNvGrpSpPr/>
          <p:nvPr/>
        </p:nvGrpSpPr>
        <p:grpSpPr>
          <a:xfrm>
            <a:off x="10138773" y="1585854"/>
            <a:ext cx="1879092" cy="925918"/>
            <a:chOff x="9681561" y="1509652"/>
            <a:chExt cx="1879092" cy="925918"/>
          </a:xfrm>
          <a:effectLst>
            <a:outerShdw blurRad="50800" dist="38100" dir="2700000" algn="tl" rotWithShape="0">
              <a:prstClr val="black">
                <a:alpha val="40000"/>
              </a:prstClr>
            </a:outerShdw>
          </a:effectLst>
        </p:grpSpPr>
        <p:sp>
          <p:nvSpPr>
            <p:cNvPr id="22" name="Isosceles Triangle 21"/>
            <p:cNvSpPr/>
            <p:nvPr/>
          </p:nvSpPr>
          <p:spPr bwMode="auto">
            <a:xfrm rot="11700000" flipV="1">
              <a:off x="9758658" y="1509652"/>
              <a:ext cx="219343" cy="453774"/>
            </a:xfrm>
            <a:prstGeom prst="triangl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ffectLst>
                  <a:outerShdw blurRad="50800" dist="38100" dir="2700000" algn="tl" rotWithShape="0">
                    <a:prstClr val="black">
                      <a:alpha val="40000"/>
                    </a:prstClr>
                  </a:outerShdw>
                </a:effectLst>
              </a:endParaRPr>
            </a:p>
          </p:txBody>
        </p:sp>
        <p:sp>
          <p:nvSpPr>
            <p:cNvPr id="23" name="Rounded Rectangle 22"/>
            <p:cNvSpPr/>
            <p:nvPr/>
          </p:nvSpPr>
          <p:spPr bwMode="auto">
            <a:xfrm>
              <a:off x="9681561" y="1875452"/>
              <a:ext cx="1879092" cy="560118"/>
            </a:xfrm>
            <a:prstGeom prst="roundRect">
              <a:avLst>
                <a:gd name="adj" fmla="val 5016"/>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000" dirty="0">
                  <a:solidFill>
                    <a:schemeClr val="bg1"/>
                  </a:solidFill>
                </a:rPr>
                <a:t>Clean Status</a:t>
              </a:r>
            </a:p>
          </p:txBody>
        </p:sp>
      </p:grpSp>
      <p:grpSp>
        <p:nvGrpSpPr>
          <p:cNvPr id="26" name="Group 25"/>
          <p:cNvGrpSpPr/>
          <p:nvPr/>
        </p:nvGrpSpPr>
        <p:grpSpPr>
          <a:xfrm>
            <a:off x="9746226" y="3283720"/>
            <a:ext cx="1397409" cy="560118"/>
            <a:chOff x="4758888" y="3281001"/>
            <a:chExt cx="1666844" cy="560118"/>
          </a:xfrm>
          <a:solidFill>
            <a:srgbClr val="FF0000"/>
          </a:solidFill>
          <a:effectLst>
            <a:outerShdw blurRad="50800" dist="38100" dir="2700000" algn="tl" rotWithShape="0">
              <a:prstClr val="black">
                <a:alpha val="40000"/>
              </a:prstClr>
            </a:outerShdw>
          </a:effectLst>
        </p:grpSpPr>
        <p:sp>
          <p:nvSpPr>
            <p:cNvPr id="27" name="Isosceles Triangle 26"/>
            <p:cNvSpPr/>
            <p:nvPr/>
          </p:nvSpPr>
          <p:spPr bwMode="auto">
            <a:xfrm rot="16200000">
              <a:off x="4919849" y="3252232"/>
              <a:ext cx="219343" cy="541266"/>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ndParaRPr>
            </a:p>
          </p:txBody>
        </p:sp>
        <p:sp>
          <p:nvSpPr>
            <p:cNvPr id="28" name="Rounded Rectangle 27"/>
            <p:cNvSpPr/>
            <p:nvPr/>
          </p:nvSpPr>
          <p:spPr bwMode="auto">
            <a:xfrm>
              <a:off x="5137975" y="3281001"/>
              <a:ext cx="1287757" cy="560118"/>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000" dirty="0">
                  <a:solidFill>
                    <a:schemeClr val="bg1"/>
                  </a:solidFill>
                </a:rPr>
                <a:t>Enrich</a:t>
              </a:r>
            </a:p>
          </p:txBody>
        </p:sp>
      </p:grpSp>
      <p:grpSp>
        <p:nvGrpSpPr>
          <p:cNvPr id="29" name="Group 28"/>
          <p:cNvGrpSpPr/>
          <p:nvPr/>
        </p:nvGrpSpPr>
        <p:grpSpPr>
          <a:xfrm>
            <a:off x="9810703" y="5880382"/>
            <a:ext cx="1332931" cy="560118"/>
            <a:chOff x="4758888" y="3281001"/>
            <a:chExt cx="1589934" cy="560118"/>
          </a:xfrm>
          <a:solidFill>
            <a:srgbClr val="FF0000"/>
          </a:solidFill>
          <a:effectLst>
            <a:outerShdw blurRad="50800" dist="38100" dir="2700000" algn="tl" rotWithShape="0">
              <a:prstClr val="black">
                <a:alpha val="40000"/>
              </a:prstClr>
            </a:outerShdw>
          </a:effectLst>
        </p:grpSpPr>
        <p:sp>
          <p:nvSpPr>
            <p:cNvPr id="30" name="Isosceles Triangle 29"/>
            <p:cNvSpPr/>
            <p:nvPr/>
          </p:nvSpPr>
          <p:spPr bwMode="auto">
            <a:xfrm rot="16200000">
              <a:off x="4919849" y="3252232"/>
              <a:ext cx="219343" cy="541266"/>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ndParaRPr>
            </a:p>
          </p:txBody>
        </p:sp>
        <p:sp>
          <p:nvSpPr>
            <p:cNvPr id="31" name="Rounded Rectangle 30"/>
            <p:cNvSpPr/>
            <p:nvPr/>
          </p:nvSpPr>
          <p:spPr bwMode="auto">
            <a:xfrm>
              <a:off x="5110010" y="3281001"/>
              <a:ext cx="1238812" cy="560118"/>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000" dirty="0" smtClean="0">
                  <a:solidFill>
                    <a:schemeClr val="bg1"/>
                  </a:solidFill>
                </a:rPr>
                <a:t>Clean</a:t>
              </a:r>
              <a:endParaRPr lang="en-US" sz="2000" dirty="0">
                <a:solidFill>
                  <a:schemeClr val="bg1"/>
                </a:solidFill>
              </a:endParaRPr>
            </a:p>
          </p:txBody>
        </p:sp>
      </p:gr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115712" y="843165"/>
            <a:ext cx="4624240" cy="5950440"/>
          </a:xfrm>
        </p:spPr>
        <p:txBody>
          <a:bodyPr/>
          <a:lstStyle/>
          <a:p>
            <a:pPr>
              <a:spcAft>
                <a:spcPts val="600"/>
              </a:spcAft>
            </a:pPr>
            <a:r>
              <a:rPr lang="en-US" sz="2400" dirty="0" smtClean="0">
                <a:solidFill>
                  <a:srgbClr val="000000"/>
                </a:solidFill>
              </a:rPr>
              <a:t>With </a:t>
            </a:r>
            <a:r>
              <a:rPr lang="en-US" sz="2400" b="1" dirty="0">
                <a:solidFill>
                  <a:srgbClr val="000000"/>
                </a:solidFill>
              </a:rPr>
              <a:t>Data.com Clean,</a:t>
            </a:r>
            <a:r>
              <a:rPr lang="en-US" sz="2400" dirty="0">
                <a:solidFill>
                  <a:srgbClr val="000000"/>
                </a:solidFill>
              </a:rPr>
              <a:t> administrators </a:t>
            </a:r>
            <a:r>
              <a:rPr lang="en-US" sz="2400" dirty="0"/>
              <a:t>can schedule automatic clean jobs to examine Salesforce account, contact, and lead data on a regular basis, </a:t>
            </a:r>
            <a:r>
              <a:rPr lang="en-CA" sz="2400" dirty="0"/>
              <a:t>and flag or overwrite records based on selected </a:t>
            </a:r>
            <a:r>
              <a:rPr lang="en-US" sz="2400" dirty="0"/>
              <a:t>preferences.</a:t>
            </a:r>
          </a:p>
          <a:p>
            <a:pPr>
              <a:spcAft>
                <a:spcPts val="600"/>
              </a:spcAft>
            </a:pPr>
            <a:r>
              <a:rPr lang="en-GB" sz="2400" dirty="0"/>
              <a:t>Organizations must purchase Data.com Clean for every Salesforce user to get automated cleaning. </a:t>
            </a:r>
            <a:endParaRPr lang="en-US" sz="2400" dirty="0"/>
          </a:p>
          <a:p>
            <a:pPr marL="26988"/>
            <a:endParaRPr lang="en-US" sz="2400" b="1" dirty="0">
              <a:solidFill>
                <a:srgbClr val="008080"/>
              </a:solidFill>
              <a:cs typeface="L VAG Rounded Light"/>
              <a:sym typeface="Arial MT Bd" charset="0"/>
            </a:endParaRPr>
          </a:p>
          <a:p>
            <a:endParaRPr lang="en-US" sz="2400"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24</a:t>
            </a:fld>
            <a:endParaRPr lang="en-US" dirty="0"/>
          </a:p>
        </p:txBody>
      </p:sp>
      <p:sp>
        <p:nvSpPr>
          <p:cNvPr id="2" name="Title 1"/>
          <p:cNvSpPr>
            <a:spLocks noGrp="1"/>
          </p:cNvSpPr>
          <p:nvPr>
            <p:ph type="title"/>
          </p:nvPr>
        </p:nvSpPr>
        <p:spPr/>
        <p:txBody>
          <a:bodyPr/>
          <a:lstStyle/>
          <a:p>
            <a:r>
              <a:rPr lang="en-US" dirty="0" smtClean="0"/>
              <a:t>Automatically Cleaning Data</a:t>
            </a:r>
            <a:endParaRPr lang="en-US" dirty="0"/>
          </a:p>
        </p:txBody>
      </p:sp>
      <p:pic>
        <p:nvPicPr>
          <p:cNvPr id="14" name="Picture 2"/>
          <p:cNvPicPr>
            <a:picLocks noChangeAspect="1" noChangeArrowheads="1"/>
          </p:cNvPicPr>
          <p:nvPr/>
        </p:nvPicPr>
        <p:blipFill>
          <a:blip r:embed="rId4" cstate="print"/>
          <a:srcRect l="459" t="1620" r="2817" b="3975"/>
          <a:stretch>
            <a:fillRect/>
          </a:stretch>
        </p:blipFill>
        <p:spPr bwMode="auto">
          <a:xfrm>
            <a:off x="5159829" y="897392"/>
            <a:ext cx="6819910" cy="462779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6" name="Rounded Rectangle 5"/>
          <p:cNvSpPr/>
          <p:nvPr/>
        </p:nvSpPr>
        <p:spPr bwMode="auto">
          <a:xfrm>
            <a:off x="309241" y="1029568"/>
            <a:ext cx="4921483" cy="4248547"/>
          </a:xfrm>
          <a:prstGeom prst="roundRect">
            <a:avLst>
              <a:gd name="adj" fmla="val 4871"/>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6988"/>
            <a:endParaRPr lang="en-US" sz="2400" b="1" dirty="0">
              <a:solidFill>
                <a:srgbClr val="008080"/>
              </a:solidFill>
              <a:latin typeface="+mj-lt"/>
              <a:cs typeface="L VAG Rounded Light"/>
              <a:sym typeface="Arial MT Bd" charset="0"/>
            </a:endParaRPr>
          </a:p>
        </p:txBody>
      </p:sp>
      <p:sp>
        <p:nvSpPr>
          <p:cNvPr id="9" name="Rectangle 8"/>
          <p:cNvSpPr/>
          <p:nvPr/>
        </p:nvSpPr>
        <p:spPr bwMode="auto">
          <a:xfrm>
            <a:off x="0" y="5943601"/>
            <a:ext cx="12188825" cy="914400"/>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r>
              <a:rPr lang="en-US" sz="2200" dirty="0">
                <a:solidFill>
                  <a:schemeClr val="bg1"/>
                </a:solidFill>
              </a:rPr>
              <a:t>If your organization has purchased Data.com Clean, </a:t>
            </a:r>
            <a:r>
              <a:rPr lang="en-US" sz="2200" b="1" dirty="0">
                <a:solidFill>
                  <a:schemeClr val="bg1"/>
                </a:solidFill>
              </a:rPr>
              <a:t>all</a:t>
            </a:r>
            <a:r>
              <a:rPr lang="en-US" sz="2200" dirty="0">
                <a:solidFill>
                  <a:schemeClr val="bg1"/>
                </a:solidFill>
              </a:rPr>
              <a:t> Salesforce users (not just those with Data.com Prospector licenses) can manually clean records.</a:t>
            </a:r>
          </a:p>
        </p:txBody>
      </p:sp>
      <p:sp>
        <p:nvSpPr>
          <p:cNvPr id="10" name="TextBox 9"/>
          <p:cNvSpPr txBox="1"/>
          <p:nvPr/>
        </p:nvSpPr>
        <p:spPr bwMode="white">
          <a:xfrm>
            <a:off x="-15807" y="60473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11" name="Freeform 343"/>
          <p:cNvSpPr>
            <a:spLocks noEditPoints="1"/>
          </p:cNvSpPr>
          <p:nvPr/>
        </p:nvSpPr>
        <p:spPr bwMode="auto">
          <a:xfrm>
            <a:off x="438037" y="62998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12A5277-1DB9-460F-9A21-B857ABB32666}" type="slidenum">
              <a:rPr lang="en-US" smtClean="0"/>
              <a:pPr/>
              <a:t>25</a:t>
            </a:fld>
            <a:endParaRPr lang="en-US" dirty="0"/>
          </a:p>
        </p:txBody>
      </p:sp>
      <p:sp>
        <p:nvSpPr>
          <p:cNvPr id="4" name="Text Placeholder 3"/>
          <p:cNvSpPr>
            <a:spLocks noGrp="1"/>
          </p:cNvSpPr>
          <p:nvPr>
            <p:ph type="body" sz="quarter" idx="10"/>
          </p:nvPr>
        </p:nvSpPr>
        <p:spPr/>
        <p:txBody>
          <a:bodyPr/>
          <a:lstStyle/>
          <a:p>
            <a:r>
              <a:rPr lang="en-US" dirty="0"/>
              <a:t>Module 2: </a:t>
            </a:r>
            <a:endParaRPr lang="en-US" dirty="0" smtClean="0"/>
          </a:p>
          <a:p>
            <a:r>
              <a:rPr lang="en-US" b="0" dirty="0" smtClean="0"/>
              <a:t>Campaign </a:t>
            </a:r>
            <a:r>
              <a:rPr lang="en-US" b="0" dirty="0"/>
              <a:t>and Lead Management</a:t>
            </a:r>
          </a:p>
        </p:txBody>
      </p:sp>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660849" y="950286"/>
            <a:ext cx="9871787" cy="4610760"/>
          </a:xfrm>
        </p:spPr>
        <p:txBody>
          <a:bodyPr numCol="2" spcCol="457200">
            <a:normAutofit/>
          </a:bodyPr>
          <a:lstStyle/>
          <a:p>
            <a:pPr>
              <a:buNone/>
            </a:pPr>
            <a:r>
              <a:rPr lang="en-US" sz="2400" b="1" dirty="0" smtClean="0"/>
              <a:t>Marketing &amp; Leads</a:t>
            </a:r>
          </a:p>
          <a:p>
            <a:pPr lvl="1"/>
            <a:r>
              <a:rPr lang="en-US" sz="2400" dirty="0" smtClean="0"/>
              <a:t>Explain how marketing capabilities support the sales process. </a:t>
            </a:r>
          </a:p>
          <a:p>
            <a:pPr lvl="1"/>
            <a:r>
              <a:rPr lang="en-US" sz="2400" dirty="0" smtClean="0"/>
              <a:t>Given a scenario, recommend appropriate methods for lead scoring and criteria for lead qualification.</a:t>
            </a:r>
          </a:p>
          <a:p>
            <a:pPr lvl="1"/>
            <a:r>
              <a:rPr lang="en-US" sz="2400" dirty="0" smtClean="0"/>
              <a:t>Explain the best practices for managing lead data quality. </a:t>
            </a:r>
          </a:p>
          <a:p>
            <a:pPr lvl="1"/>
            <a:endParaRPr lang="en-US" sz="2400" dirty="0" smtClean="0"/>
          </a:p>
          <a:p>
            <a:pPr>
              <a:buNone/>
            </a:pPr>
            <a:r>
              <a:rPr lang="en-US" sz="2400" b="1" dirty="0" smtClean="0"/>
              <a:t>Sales Cloud Solution Design</a:t>
            </a:r>
          </a:p>
          <a:p>
            <a:pPr lvl="1"/>
            <a:r>
              <a:rPr lang="en-US" sz="2400" dirty="0" smtClean="0"/>
              <a:t>Given a scenario, identify an appropriate approach when designing the lead conversion process.</a:t>
            </a:r>
          </a:p>
          <a:p>
            <a:pPr>
              <a:buNone/>
            </a:pPr>
            <a:endParaRPr lang="en-US" sz="3600" b="1" dirty="0" smtClean="0"/>
          </a:p>
        </p:txBody>
      </p:sp>
      <p:sp>
        <p:nvSpPr>
          <p:cNvPr id="2" name="Slide Number Placeholder 1"/>
          <p:cNvSpPr>
            <a:spLocks noGrp="1"/>
          </p:cNvSpPr>
          <p:nvPr>
            <p:ph type="sldNum" sz="quarter" idx="10"/>
          </p:nvPr>
        </p:nvSpPr>
        <p:spPr/>
        <p:txBody>
          <a:bodyPr/>
          <a:lstStyle/>
          <a:p>
            <a:fld id="{812A5277-1DB9-460F-9A21-B857ABB32666}" type="slidenum">
              <a:rPr lang="en-US" smtClean="0"/>
              <a:pPr/>
              <a:t>26</a:t>
            </a:fld>
            <a:endParaRPr lang="en-US" dirty="0"/>
          </a:p>
        </p:txBody>
      </p:sp>
      <p:sp>
        <p:nvSpPr>
          <p:cNvPr id="5" name="Title 4"/>
          <p:cNvSpPr>
            <a:spLocks noGrp="1"/>
          </p:cNvSpPr>
          <p:nvPr>
            <p:ph type="title"/>
          </p:nvPr>
        </p:nvSpPr>
        <p:spPr/>
        <p:txBody>
          <a:bodyPr/>
          <a:lstStyle/>
          <a:p>
            <a:r>
              <a:rPr lang="en-US" dirty="0" smtClean="0"/>
              <a:t>Exam Objectives Covered in this Section</a:t>
            </a:r>
            <a:endParaRPr lang="en-US" dirty="0">
              <a:solidFill>
                <a:schemeClr val="tx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886" y="950286"/>
            <a:ext cx="1167763" cy="1167763"/>
          </a:xfrm>
          <a:prstGeom prst="rect">
            <a:avLst/>
          </a:prstGeom>
          <a:effectLst/>
        </p:spPr>
      </p:pic>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34495" b="32126"/>
          <a:stretch/>
        </p:blipFill>
        <p:spPr>
          <a:xfrm>
            <a:off x="0" y="755374"/>
            <a:ext cx="12188825" cy="6102626"/>
          </a:xfrm>
          <a:prstGeom prst="rect">
            <a:avLst/>
          </a:prstGeom>
        </p:spPr>
      </p:pic>
      <p:sp>
        <p:nvSpPr>
          <p:cNvPr id="5" name="Title 4"/>
          <p:cNvSpPr>
            <a:spLocks noGrp="1"/>
          </p:cNvSpPr>
          <p:nvPr>
            <p:ph type="title"/>
          </p:nvPr>
        </p:nvSpPr>
        <p:spPr/>
        <p:txBody>
          <a:bodyPr/>
          <a:lstStyle/>
          <a:p>
            <a:r>
              <a:rPr lang="en-US" dirty="0" smtClean="0"/>
              <a:t>Campaign and Lead Management</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27</a:t>
            </a:fld>
            <a:endParaRPr lang="en-US" dirty="0"/>
          </a:p>
        </p:txBody>
      </p:sp>
      <p:pic>
        <p:nvPicPr>
          <p:cNvPr id="7" name="Picture 6" descr="Connor McCoy - VP Marketing 01.png"/>
          <p:cNvPicPr>
            <a:picLocks noChangeAspect="1"/>
          </p:cNvPicPr>
          <p:nvPr/>
        </p:nvPicPr>
        <p:blipFill>
          <a:blip r:embed="rId6" cstate="print"/>
          <a:stretch>
            <a:fillRect/>
          </a:stretch>
        </p:blipFill>
        <p:spPr>
          <a:xfrm>
            <a:off x="1456268" y="1194955"/>
            <a:ext cx="3427632" cy="5663045"/>
          </a:xfrm>
          <a:prstGeom prst="rect">
            <a:avLst/>
          </a:prstGeom>
          <a:effectLst/>
        </p:spPr>
      </p:pic>
      <p:sp>
        <p:nvSpPr>
          <p:cNvPr id="8" name="Rectangle 7"/>
          <p:cNvSpPr/>
          <p:nvPr/>
        </p:nvSpPr>
        <p:spPr>
          <a:xfrm>
            <a:off x="1910679" y="6185691"/>
            <a:ext cx="1953491" cy="584775"/>
          </a:xfrm>
          <a:prstGeom prst="rect">
            <a:avLst/>
          </a:prstGeom>
        </p:spPr>
        <p:txBody>
          <a:bodyPr wrap="square">
            <a:spAutoFit/>
          </a:bodyPr>
          <a:lstStyle/>
          <a:p>
            <a:r>
              <a:rPr lang="en-US" sz="1600" b="1" dirty="0" smtClean="0">
                <a:solidFill>
                  <a:schemeClr val="bg1"/>
                </a:solidFill>
                <a:effectLst>
                  <a:outerShdw blurRad="38100" dist="38100" dir="2700000" algn="tl">
                    <a:srgbClr val="000000">
                      <a:alpha val="43137"/>
                    </a:srgbClr>
                  </a:outerShdw>
                </a:effectLst>
              </a:rPr>
              <a:t>Conner McCoy</a:t>
            </a:r>
          </a:p>
          <a:p>
            <a:r>
              <a:rPr lang="en-US" sz="1600" dirty="0" smtClean="0">
                <a:solidFill>
                  <a:schemeClr val="bg1"/>
                </a:solidFill>
                <a:effectLst>
                  <a:outerShdw blurRad="38100" dist="38100" dir="2700000" algn="tl">
                    <a:srgbClr val="000000">
                      <a:alpha val="43137"/>
                    </a:srgbClr>
                  </a:outerShdw>
                </a:effectLst>
              </a:rPr>
              <a:t>VP of Marketing</a:t>
            </a:r>
          </a:p>
        </p:txBody>
      </p:sp>
      <p:grpSp>
        <p:nvGrpSpPr>
          <p:cNvPr id="10" name="Group 9"/>
          <p:cNvGrpSpPr/>
          <p:nvPr/>
        </p:nvGrpSpPr>
        <p:grpSpPr>
          <a:xfrm>
            <a:off x="4192473" y="1642238"/>
            <a:ext cx="4341926" cy="1795230"/>
            <a:chOff x="-436134" y="473949"/>
            <a:chExt cx="4341926" cy="1795230"/>
          </a:xfrm>
          <a:solidFill>
            <a:srgbClr val="00B0F0"/>
          </a:solidFill>
          <a:effectLst>
            <a:outerShdw blurRad="50800" dist="38100" dir="2700000" algn="tl" rotWithShape="0">
              <a:prstClr val="black">
                <a:alpha val="40000"/>
              </a:prstClr>
            </a:outerShdw>
          </a:effectLst>
        </p:grpSpPr>
        <p:sp>
          <p:nvSpPr>
            <p:cNvPr id="11" name="Isosceles Triangle 10"/>
            <p:cNvSpPr/>
            <p:nvPr/>
          </p:nvSpPr>
          <p:spPr bwMode="auto">
            <a:xfrm rot="16200000">
              <a:off x="-205798" y="1011462"/>
              <a:ext cx="261635" cy="722307"/>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ffectLst>
                  <a:outerShdw blurRad="38100" dist="38100" dir="2700000" algn="tl">
                    <a:srgbClr val="000000">
                      <a:alpha val="43137"/>
                    </a:srgbClr>
                  </a:outerShdw>
                </a:effectLst>
              </a:endParaRPr>
            </a:p>
          </p:txBody>
        </p:sp>
        <p:sp>
          <p:nvSpPr>
            <p:cNvPr id="12" name="Rounded Rectangle 11"/>
            <p:cNvSpPr/>
            <p:nvPr/>
          </p:nvSpPr>
          <p:spPr bwMode="auto">
            <a:xfrm>
              <a:off x="178667" y="473949"/>
              <a:ext cx="3727125" cy="1795230"/>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effectLst>
                    <a:outerShdw blurRad="38100" dist="38100" dir="2700000" algn="tl">
                      <a:srgbClr val="000000">
                        <a:alpha val="43137"/>
                      </a:srgbClr>
                    </a:outerShdw>
                  </a:effectLst>
                </a:rPr>
                <a:t>The marketing team wants to run successful campaigns that generate high-quality leads.</a:t>
              </a:r>
            </a:p>
          </p:txBody>
        </p:sp>
      </p:grpSp>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6107807" cy="5950440"/>
          </a:xfrm>
        </p:spPr>
        <p:txBody>
          <a:bodyPr/>
          <a:lstStyle/>
          <a:p>
            <a:r>
              <a:rPr lang="en-US" dirty="0"/>
              <a:t>Tracking campaigns enables Marketing and Sales to understand what marketing efforts drive pipeline and revenue.</a:t>
            </a:r>
          </a:p>
          <a:p>
            <a:r>
              <a:rPr lang="en-US" dirty="0"/>
              <a:t>A campaign has related campaign members who are the target of the campaign.</a:t>
            </a:r>
          </a:p>
          <a:p>
            <a:endParaRPr lang="en-US" dirty="0"/>
          </a:p>
        </p:txBody>
      </p:sp>
      <p:sp>
        <p:nvSpPr>
          <p:cNvPr id="11" name="Slide Number Placeholder 10"/>
          <p:cNvSpPr>
            <a:spLocks noGrp="1"/>
          </p:cNvSpPr>
          <p:nvPr>
            <p:ph type="sldNum" sz="quarter" idx="10"/>
          </p:nvPr>
        </p:nvSpPr>
        <p:spPr/>
        <p:txBody>
          <a:bodyPr/>
          <a:lstStyle/>
          <a:p>
            <a:fld id="{812A5277-1DB9-460F-9A21-B857ABB32666}" type="slidenum">
              <a:rPr lang="en-US" smtClean="0"/>
              <a:pPr/>
              <a:t>28</a:t>
            </a:fld>
            <a:endParaRPr lang="en-US" dirty="0"/>
          </a:p>
        </p:txBody>
      </p:sp>
      <p:sp>
        <p:nvSpPr>
          <p:cNvPr id="2" name="Title 1"/>
          <p:cNvSpPr>
            <a:spLocks noGrp="1"/>
          </p:cNvSpPr>
          <p:nvPr>
            <p:ph type="title"/>
          </p:nvPr>
        </p:nvSpPr>
        <p:spPr/>
        <p:txBody>
          <a:bodyPr/>
          <a:lstStyle/>
          <a:p>
            <a:pPr lvl="0"/>
            <a:r>
              <a:rPr lang="en-US" dirty="0" smtClean="0"/>
              <a:t>Campaigns and Campaign Members</a:t>
            </a:r>
            <a:endParaRPr lang="en-US" dirty="0"/>
          </a:p>
        </p:txBody>
      </p:sp>
      <p:sp>
        <p:nvSpPr>
          <p:cNvPr id="5" name="Title 1"/>
          <p:cNvSpPr txBox="1">
            <a:spLocks/>
          </p:cNvSpPr>
          <p:nvPr/>
        </p:nvSpPr>
        <p:spPr>
          <a:xfrm>
            <a:off x="146050" y="90756"/>
            <a:ext cx="8860106" cy="3048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39" name="Group 38"/>
          <p:cNvGrpSpPr/>
          <p:nvPr/>
        </p:nvGrpSpPr>
        <p:grpSpPr>
          <a:xfrm>
            <a:off x="6671389" y="935951"/>
            <a:ext cx="5324450" cy="4448848"/>
            <a:chOff x="391885" y="2493818"/>
            <a:chExt cx="4322619" cy="3767787"/>
          </a:xfrm>
        </p:grpSpPr>
        <p:sp>
          <p:nvSpPr>
            <p:cNvPr id="56" name="Rounded Rectangle 55"/>
            <p:cNvSpPr/>
            <p:nvPr/>
          </p:nvSpPr>
          <p:spPr>
            <a:xfrm>
              <a:off x="452520" y="2493818"/>
              <a:ext cx="4261984" cy="3767787"/>
            </a:xfrm>
            <a:prstGeom prst="roundRect">
              <a:avLst>
                <a:gd name="adj" fmla="val 4408"/>
              </a:avLst>
            </a:prstGeom>
            <a:solidFill>
              <a:schemeClr val="bg1"/>
            </a:solidFill>
            <a:ln w="3810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dirty="0" smtClean="0"/>
            </a:p>
          </p:txBody>
        </p:sp>
        <p:grpSp>
          <p:nvGrpSpPr>
            <p:cNvPr id="6" name="Group 31"/>
            <p:cNvGrpSpPr/>
            <p:nvPr/>
          </p:nvGrpSpPr>
          <p:grpSpPr>
            <a:xfrm>
              <a:off x="609752" y="4138453"/>
              <a:ext cx="3807867" cy="2087846"/>
              <a:chOff x="4440054" y="3781817"/>
              <a:chExt cx="3807867" cy="2087846"/>
            </a:xfrm>
          </p:grpSpPr>
          <p:grpSp>
            <p:nvGrpSpPr>
              <p:cNvPr id="7" name="Group 26"/>
              <p:cNvGrpSpPr/>
              <p:nvPr/>
            </p:nvGrpSpPr>
            <p:grpSpPr>
              <a:xfrm>
                <a:off x="4847886" y="3781817"/>
                <a:ext cx="3400035" cy="625584"/>
                <a:chOff x="750650" y="3053017"/>
                <a:chExt cx="3400035" cy="625584"/>
              </a:xfrm>
            </p:grpSpPr>
            <p:sp>
              <p:nvSpPr>
                <p:cNvPr id="15" name="TextBox 14"/>
                <p:cNvSpPr txBox="1"/>
                <p:nvPr/>
              </p:nvSpPr>
              <p:spPr>
                <a:xfrm>
                  <a:off x="750650" y="3229996"/>
                  <a:ext cx="699796" cy="384707"/>
                </a:xfrm>
                <a:prstGeom prst="rect">
                  <a:avLst/>
                </a:prstGeom>
              </p:spPr>
              <p:txBody>
                <a:bodyPr vert="horz" wrap="none" lIns="137160" tIns="45720" rIns="91440" bIns="45720" rtlCol="0">
                  <a:noAutofit/>
                </a:bodyPr>
                <a:lstStyle/>
                <a:p>
                  <a:pPr algn="r"/>
                  <a:r>
                    <a:rPr lang="en-US" sz="1600" b="1" dirty="0" smtClean="0">
                      <a:latin typeface="Salesforce Sans" panose="020B0505020202020203" pitchFamily="34" charset="0"/>
                      <a:cs typeface="Arial" pitchFamily="34" charset="0"/>
                    </a:rPr>
                    <a:t>Lead</a:t>
                  </a:r>
                </a:p>
              </p:txBody>
            </p:sp>
            <p:sp>
              <p:nvSpPr>
                <p:cNvPr id="21" name="Rectangle 20"/>
                <p:cNvSpPr/>
                <p:nvPr/>
              </p:nvSpPr>
              <p:spPr>
                <a:xfrm>
                  <a:off x="1524909" y="3053017"/>
                  <a:ext cx="2377440" cy="625584"/>
                </a:xfrm>
                <a:prstGeom prst="rect">
                  <a:avLst/>
                </a:prstGeom>
                <a:noFill/>
                <a:effectLst/>
              </p:spPr>
              <p:txBody>
                <a:bodyPr wrap="square">
                  <a:spAutoFit/>
                </a:bodyPr>
                <a:lstStyle/>
                <a:p>
                  <a:pPr fontAlgn="base">
                    <a:spcBef>
                      <a:spcPct val="0"/>
                    </a:spcBef>
                    <a:spcAft>
                      <a:spcPct val="0"/>
                    </a:spcAft>
                    <a:tabLst>
                      <a:tab pos="914400" algn="l"/>
                    </a:tabLst>
                  </a:pPr>
                  <a:r>
                    <a:rPr lang="en-US" sz="1400" dirty="0" smtClean="0">
                      <a:latin typeface="Salesforce Sans" panose="020B0505020202020203" pitchFamily="34" charset="0"/>
                      <a:cs typeface="Arial" pitchFamily="34" charset="0"/>
                    </a:rPr>
                    <a:t>Name:	Kelly </a:t>
                  </a:r>
                  <a:r>
                    <a:rPr lang="en-US" sz="1400" dirty="0" err="1" smtClean="0">
                      <a:latin typeface="Salesforce Sans" panose="020B0505020202020203" pitchFamily="34" charset="0"/>
                      <a:cs typeface="Arial" pitchFamily="34" charset="0"/>
                    </a:rPr>
                    <a:t>Herson</a:t>
                  </a:r>
                  <a:endParaRPr lang="en-US" sz="1400" dirty="0" smtClean="0">
                    <a:latin typeface="Salesforce Sans" panose="020B0505020202020203" pitchFamily="34" charset="0"/>
                    <a:cs typeface="Arial" pitchFamily="34" charset="0"/>
                  </a:endParaRPr>
                </a:p>
                <a:p>
                  <a:pPr fontAlgn="base">
                    <a:spcBef>
                      <a:spcPct val="0"/>
                    </a:spcBef>
                    <a:spcAft>
                      <a:spcPct val="0"/>
                    </a:spcAft>
                    <a:tabLst>
                      <a:tab pos="914400" algn="l"/>
                    </a:tabLst>
                  </a:pPr>
                  <a:r>
                    <a:rPr lang="en-US" sz="1400" dirty="0" smtClean="0">
                      <a:latin typeface="Salesforce Sans" panose="020B0505020202020203" pitchFamily="34" charset="0"/>
                      <a:cs typeface="Arial" pitchFamily="34" charset="0"/>
                    </a:rPr>
                    <a:t>Company:	American Bank</a:t>
                  </a:r>
                </a:p>
                <a:p>
                  <a:pPr fontAlgn="base">
                    <a:spcBef>
                      <a:spcPct val="0"/>
                    </a:spcBef>
                    <a:spcAft>
                      <a:spcPct val="0"/>
                    </a:spcAft>
                    <a:tabLst>
                      <a:tab pos="914400" algn="l"/>
                    </a:tabLst>
                    <a:defRPr/>
                  </a:pPr>
                  <a:r>
                    <a:rPr lang="en-US" sz="1400" dirty="0" smtClean="0">
                      <a:latin typeface="Salesforce Sans" panose="020B0505020202020203" pitchFamily="34" charset="0"/>
                      <a:cs typeface="Arial" pitchFamily="34" charset="0"/>
                    </a:rPr>
                    <a:t>Status:	Accepted</a:t>
                  </a:r>
                </a:p>
              </p:txBody>
            </p:sp>
            <p:pic>
              <p:nvPicPr>
                <p:cNvPr id="43" name="Picture 9" descr="\\sfdc\dfs\AM\GS\Training\Education_Content_Development\Templates and Processes and Images\Images\Icon People (Mar '10)\Woman 02.png"/>
                <p:cNvPicPr>
                  <a:picLocks noChangeAspect="1" noChangeArrowheads="1"/>
                </p:cNvPicPr>
                <p:nvPr/>
              </p:nvPicPr>
              <p:blipFill>
                <a:blip r:embed="rId4" cstate="print"/>
                <a:srcRect/>
                <a:stretch>
                  <a:fillRect/>
                </a:stretch>
              </p:blipFill>
              <p:spPr bwMode="auto">
                <a:xfrm>
                  <a:off x="3778101" y="3126059"/>
                  <a:ext cx="372584" cy="515039"/>
                </a:xfrm>
                <a:prstGeom prst="rect">
                  <a:avLst/>
                </a:prstGeom>
                <a:noFill/>
                <a:effectLst>
                  <a:outerShdw blurRad="50800" dist="38100" dir="2700000" algn="tl" rotWithShape="0">
                    <a:prstClr val="black">
                      <a:alpha val="40000"/>
                    </a:prstClr>
                  </a:outerShdw>
                </a:effectLst>
              </p:spPr>
            </p:pic>
          </p:grpSp>
          <p:grpSp>
            <p:nvGrpSpPr>
              <p:cNvPr id="8" name="Group 27"/>
              <p:cNvGrpSpPr/>
              <p:nvPr/>
            </p:nvGrpSpPr>
            <p:grpSpPr>
              <a:xfrm>
                <a:off x="4519723" y="4554518"/>
                <a:ext cx="3728132" cy="625584"/>
                <a:chOff x="422487" y="3944056"/>
                <a:chExt cx="3728132" cy="625584"/>
              </a:xfrm>
            </p:grpSpPr>
            <p:sp>
              <p:nvSpPr>
                <p:cNvPr id="16" name="TextBox 15"/>
                <p:cNvSpPr txBox="1"/>
                <p:nvPr/>
              </p:nvSpPr>
              <p:spPr>
                <a:xfrm>
                  <a:off x="422487" y="4043806"/>
                  <a:ext cx="1060751" cy="384707"/>
                </a:xfrm>
                <a:prstGeom prst="rect">
                  <a:avLst/>
                </a:prstGeom>
              </p:spPr>
              <p:txBody>
                <a:bodyPr vert="horz" wrap="none" lIns="137160" tIns="45720" rIns="91440" bIns="45720" rtlCol="0">
                  <a:noAutofit/>
                </a:bodyPr>
                <a:lstStyle/>
                <a:p>
                  <a:pPr algn="r"/>
                  <a:r>
                    <a:rPr lang="en-US" sz="1600" b="1" dirty="0" smtClean="0">
                      <a:latin typeface="Salesforce Sans" panose="020B0505020202020203" pitchFamily="34" charset="0"/>
                      <a:cs typeface="Arial" pitchFamily="34" charset="0"/>
                    </a:rPr>
                    <a:t>Contact</a:t>
                  </a:r>
                </a:p>
              </p:txBody>
            </p:sp>
            <p:sp>
              <p:nvSpPr>
                <p:cNvPr id="22" name="Rectangle 21"/>
                <p:cNvSpPr/>
                <p:nvPr/>
              </p:nvSpPr>
              <p:spPr>
                <a:xfrm>
                  <a:off x="1523360" y="3944056"/>
                  <a:ext cx="2380539" cy="625584"/>
                </a:xfrm>
                <a:prstGeom prst="rect">
                  <a:avLst/>
                </a:prstGeom>
                <a:noFill/>
                <a:effectLst/>
              </p:spPr>
              <p:txBody>
                <a:bodyPr wrap="square">
                  <a:spAutoFit/>
                </a:bodyPr>
                <a:lstStyle/>
                <a:p>
                  <a:pPr fontAlgn="base">
                    <a:spcBef>
                      <a:spcPct val="0"/>
                    </a:spcBef>
                    <a:spcAft>
                      <a:spcPct val="0"/>
                    </a:spcAft>
                    <a:tabLst>
                      <a:tab pos="914400" algn="l"/>
                    </a:tabLst>
                  </a:pPr>
                  <a:r>
                    <a:rPr lang="en-US" sz="1400" dirty="0" smtClean="0">
                      <a:latin typeface="Salesforce Sans" panose="020B0505020202020203" pitchFamily="34" charset="0"/>
                      <a:cs typeface="Arial" pitchFamily="34" charset="0"/>
                    </a:rPr>
                    <a:t>Name:	Sara Lyons</a:t>
                  </a:r>
                </a:p>
                <a:p>
                  <a:pPr fontAlgn="base">
                    <a:spcBef>
                      <a:spcPct val="0"/>
                    </a:spcBef>
                    <a:spcAft>
                      <a:spcPct val="0"/>
                    </a:spcAft>
                    <a:tabLst>
                      <a:tab pos="914400" algn="l"/>
                    </a:tabLst>
                  </a:pPr>
                  <a:r>
                    <a:rPr lang="en-US" sz="1400" dirty="0" smtClean="0">
                      <a:latin typeface="Salesforce Sans" panose="020B0505020202020203" pitchFamily="34" charset="0"/>
                      <a:cs typeface="Arial" pitchFamily="34" charset="0"/>
                    </a:rPr>
                    <a:t>Company:	Fizzing Cola</a:t>
                  </a:r>
                </a:p>
                <a:p>
                  <a:pPr fontAlgn="base">
                    <a:spcBef>
                      <a:spcPct val="0"/>
                    </a:spcBef>
                    <a:spcAft>
                      <a:spcPct val="0"/>
                    </a:spcAft>
                    <a:tabLst>
                      <a:tab pos="914400" algn="l"/>
                    </a:tabLst>
                  </a:pPr>
                  <a:r>
                    <a:rPr lang="en-US" sz="1400" dirty="0" smtClean="0">
                      <a:latin typeface="Salesforce Sans" panose="020B0505020202020203" pitchFamily="34" charset="0"/>
                      <a:cs typeface="Arial" pitchFamily="34" charset="0"/>
                    </a:rPr>
                    <a:t>Status:	Attended</a:t>
                  </a:r>
                </a:p>
              </p:txBody>
            </p:sp>
            <p:pic>
              <p:nvPicPr>
                <p:cNvPr id="44" name="Picture 11" descr="\\sfdc\dfs\AM\GS\Training\Education_Content_Development\Templates and Processes and Images\Images\Icon People (Mar '10)\Woman 04.png"/>
                <p:cNvPicPr>
                  <a:picLocks noChangeAspect="1" noChangeArrowheads="1"/>
                </p:cNvPicPr>
                <p:nvPr/>
              </p:nvPicPr>
              <p:blipFill>
                <a:blip r:embed="rId5" cstate="print"/>
                <a:srcRect/>
                <a:stretch>
                  <a:fillRect/>
                </a:stretch>
              </p:blipFill>
              <p:spPr bwMode="auto">
                <a:xfrm>
                  <a:off x="3778209" y="3985306"/>
                  <a:ext cx="372410" cy="515039"/>
                </a:xfrm>
                <a:prstGeom prst="rect">
                  <a:avLst/>
                </a:prstGeom>
                <a:noFill/>
                <a:effectLst>
                  <a:outerShdw blurRad="50800" dist="38100" dir="2700000" algn="tl" rotWithShape="0">
                    <a:prstClr val="black">
                      <a:alpha val="40000"/>
                    </a:prstClr>
                  </a:outerShdw>
                </a:effectLst>
              </p:spPr>
            </p:pic>
          </p:grpSp>
          <p:grpSp>
            <p:nvGrpSpPr>
              <p:cNvPr id="9" name="Group 28"/>
              <p:cNvGrpSpPr/>
              <p:nvPr/>
            </p:nvGrpSpPr>
            <p:grpSpPr>
              <a:xfrm>
                <a:off x="4440054" y="5234218"/>
                <a:ext cx="3807867" cy="635445"/>
                <a:chOff x="342818" y="4699062"/>
                <a:chExt cx="3807867" cy="635445"/>
              </a:xfrm>
            </p:grpSpPr>
            <p:sp>
              <p:nvSpPr>
                <p:cNvPr id="17" name="TextBox 16"/>
                <p:cNvSpPr txBox="1"/>
                <p:nvPr/>
              </p:nvSpPr>
              <p:spPr>
                <a:xfrm>
                  <a:off x="342818" y="4699062"/>
                  <a:ext cx="1140420" cy="635445"/>
                </a:xfrm>
                <a:prstGeom prst="rect">
                  <a:avLst/>
                </a:prstGeom>
              </p:spPr>
              <p:txBody>
                <a:bodyPr vert="horz" wrap="none" lIns="137160" tIns="45720" rIns="91440" bIns="45720" rtlCol="0">
                  <a:noAutofit/>
                </a:bodyPr>
                <a:lstStyle/>
                <a:p>
                  <a:pPr algn="r"/>
                  <a:r>
                    <a:rPr lang="en-US" sz="1600" b="1" dirty="0" smtClean="0">
                      <a:latin typeface="Salesforce Sans" panose="020B0505020202020203" pitchFamily="34" charset="0"/>
                      <a:cs typeface="Arial" pitchFamily="34" charset="0"/>
                    </a:rPr>
                    <a:t>Person</a:t>
                  </a:r>
                  <a:br>
                    <a:rPr lang="en-US" sz="1600" b="1" dirty="0" smtClean="0">
                      <a:latin typeface="Salesforce Sans" panose="020B0505020202020203" pitchFamily="34" charset="0"/>
                      <a:cs typeface="Arial" pitchFamily="34" charset="0"/>
                    </a:rPr>
                  </a:br>
                  <a:r>
                    <a:rPr lang="en-US" sz="1600" b="1" dirty="0" smtClean="0">
                      <a:latin typeface="Salesforce Sans" panose="020B0505020202020203" pitchFamily="34" charset="0"/>
                      <a:cs typeface="Arial" pitchFamily="34" charset="0"/>
                    </a:rPr>
                    <a:t>Account</a:t>
                  </a:r>
                </a:p>
              </p:txBody>
            </p:sp>
            <p:sp>
              <p:nvSpPr>
                <p:cNvPr id="23" name="Rectangle 22"/>
                <p:cNvSpPr/>
                <p:nvPr/>
              </p:nvSpPr>
              <p:spPr>
                <a:xfrm>
                  <a:off x="1524909" y="4755174"/>
                  <a:ext cx="2377440" cy="443122"/>
                </a:xfrm>
                <a:prstGeom prst="rect">
                  <a:avLst/>
                </a:prstGeom>
                <a:noFill/>
                <a:effectLst/>
              </p:spPr>
              <p:txBody>
                <a:bodyPr wrap="square">
                  <a:spAutoFit/>
                </a:bodyPr>
                <a:lstStyle/>
                <a:p>
                  <a:pPr fontAlgn="base">
                    <a:spcBef>
                      <a:spcPct val="0"/>
                    </a:spcBef>
                    <a:spcAft>
                      <a:spcPct val="0"/>
                    </a:spcAft>
                    <a:tabLst>
                      <a:tab pos="914400" algn="l"/>
                    </a:tabLst>
                  </a:pPr>
                  <a:r>
                    <a:rPr lang="en-US" sz="1400" dirty="0" smtClean="0">
                      <a:latin typeface="Salesforce Sans" panose="020B0505020202020203" pitchFamily="34" charset="0"/>
                      <a:cs typeface="Arial" pitchFamily="34" charset="0"/>
                    </a:rPr>
                    <a:t>Name:	Adam Avery</a:t>
                  </a:r>
                </a:p>
                <a:p>
                  <a:pPr fontAlgn="base">
                    <a:spcBef>
                      <a:spcPct val="0"/>
                    </a:spcBef>
                    <a:spcAft>
                      <a:spcPct val="0"/>
                    </a:spcAft>
                    <a:tabLst>
                      <a:tab pos="914400" algn="l"/>
                    </a:tabLst>
                  </a:pPr>
                  <a:r>
                    <a:rPr lang="en-US" sz="1400" dirty="0" smtClean="0">
                      <a:latin typeface="Salesforce Sans" panose="020B0505020202020203" pitchFamily="34" charset="0"/>
                      <a:cs typeface="Arial" pitchFamily="34" charset="0"/>
                    </a:rPr>
                    <a:t>Status:	Invited</a:t>
                  </a:r>
                </a:p>
              </p:txBody>
            </p:sp>
            <p:pic>
              <p:nvPicPr>
                <p:cNvPr id="24" name="Picture 7" descr="\\sfdc\dfs\AM\GS\Training\Education_Content_Development\Templates and Processes and Images\Images\Icon People (Mar '10)\Man 06.png"/>
                <p:cNvPicPr>
                  <a:picLocks noChangeAspect="1" noChangeArrowheads="1"/>
                </p:cNvPicPr>
                <p:nvPr/>
              </p:nvPicPr>
              <p:blipFill>
                <a:blip r:embed="rId6" cstate="print"/>
                <a:srcRect/>
                <a:stretch>
                  <a:fillRect/>
                </a:stretch>
              </p:blipFill>
              <p:spPr bwMode="auto">
                <a:xfrm>
                  <a:off x="3778101" y="4720494"/>
                  <a:ext cx="372584" cy="515039"/>
                </a:xfrm>
                <a:prstGeom prst="rect">
                  <a:avLst/>
                </a:prstGeom>
                <a:noFill/>
                <a:effectLst>
                  <a:outerShdw blurRad="50800" dist="38100" dir="2700000" algn="tl" rotWithShape="0">
                    <a:prstClr val="black">
                      <a:alpha val="40000"/>
                    </a:prstClr>
                  </a:outerShdw>
                </a:effectLst>
              </p:spPr>
            </p:pic>
          </p:grpSp>
        </p:grpSp>
        <p:grpSp>
          <p:nvGrpSpPr>
            <p:cNvPr id="10" name="Group 30"/>
            <p:cNvGrpSpPr/>
            <p:nvPr/>
          </p:nvGrpSpPr>
          <p:grpSpPr>
            <a:xfrm>
              <a:off x="391885" y="2601222"/>
              <a:ext cx="4049497" cy="1077218"/>
              <a:chOff x="997517" y="3658125"/>
              <a:chExt cx="4049497" cy="1077218"/>
            </a:xfrm>
          </p:grpSpPr>
          <p:sp>
            <p:nvSpPr>
              <p:cNvPr id="27" name="Rectangle 26"/>
              <p:cNvSpPr/>
              <p:nvPr/>
            </p:nvSpPr>
            <p:spPr>
              <a:xfrm>
                <a:off x="3029346" y="3658125"/>
                <a:ext cx="2017668" cy="1077218"/>
              </a:xfrm>
              <a:prstGeom prst="rect">
                <a:avLst/>
              </a:prstGeom>
            </p:spPr>
            <p:txBody>
              <a:bodyPr wrap="square">
                <a:spAutoFit/>
              </a:bodyPr>
              <a:lstStyle/>
              <a:p>
                <a:pPr fontAlgn="base">
                  <a:spcBef>
                    <a:spcPct val="0"/>
                  </a:spcBef>
                  <a:spcAft>
                    <a:spcPct val="0"/>
                  </a:spcAft>
                </a:pPr>
                <a:r>
                  <a:rPr lang="en-US" sz="1600" dirty="0" smtClean="0"/>
                  <a:t>Q1-Spider-Email</a:t>
                </a:r>
              </a:p>
              <a:p>
                <a:pPr fontAlgn="base">
                  <a:spcBef>
                    <a:spcPct val="0"/>
                  </a:spcBef>
                  <a:spcAft>
                    <a:spcPct val="0"/>
                  </a:spcAft>
                  <a:defRPr/>
                </a:pPr>
                <a:r>
                  <a:rPr lang="en-US" sz="1600" dirty="0" smtClean="0"/>
                  <a:t>$20,000</a:t>
                </a:r>
              </a:p>
              <a:p>
                <a:pPr fontAlgn="base">
                  <a:spcBef>
                    <a:spcPct val="0"/>
                  </a:spcBef>
                  <a:spcAft>
                    <a:spcPct val="0"/>
                  </a:spcAft>
                  <a:defRPr/>
                </a:pPr>
                <a:r>
                  <a:rPr lang="en-US" sz="1600" dirty="0" smtClean="0"/>
                  <a:t>$5,000</a:t>
                </a:r>
              </a:p>
              <a:p>
                <a:pPr fontAlgn="base">
                  <a:spcBef>
                    <a:spcPct val="0"/>
                  </a:spcBef>
                  <a:spcAft>
                    <a:spcPct val="0"/>
                  </a:spcAft>
                  <a:defRPr/>
                </a:pPr>
                <a:r>
                  <a:rPr lang="en-US" sz="1600" dirty="0" smtClean="0"/>
                  <a:t>$6,500</a:t>
                </a:r>
                <a:endParaRPr lang="en-US" sz="1600" dirty="0"/>
              </a:p>
            </p:txBody>
          </p:sp>
          <p:sp>
            <p:nvSpPr>
              <p:cNvPr id="28" name="Rectangle 27"/>
              <p:cNvSpPr/>
              <p:nvPr/>
            </p:nvSpPr>
            <p:spPr>
              <a:xfrm>
                <a:off x="997517" y="3658125"/>
                <a:ext cx="2046525" cy="1077218"/>
              </a:xfrm>
              <a:prstGeom prst="rect">
                <a:avLst/>
              </a:prstGeom>
            </p:spPr>
            <p:txBody>
              <a:bodyPr wrap="square">
                <a:spAutoFit/>
              </a:bodyPr>
              <a:lstStyle/>
              <a:p>
                <a:pPr algn="r" fontAlgn="base">
                  <a:spcBef>
                    <a:spcPct val="0"/>
                  </a:spcBef>
                  <a:spcAft>
                    <a:spcPct val="0"/>
                  </a:spcAft>
                </a:pPr>
                <a:r>
                  <a:rPr lang="en-US" sz="1600" dirty="0" smtClean="0"/>
                  <a:t>Campaign Name:</a:t>
                </a:r>
              </a:p>
              <a:p>
                <a:pPr algn="r" fontAlgn="base">
                  <a:spcBef>
                    <a:spcPct val="0"/>
                  </a:spcBef>
                  <a:spcAft>
                    <a:spcPct val="0"/>
                  </a:spcAft>
                  <a:defRPr/>
                </a:pPr>
                <a:r>
                  <a:rPr lang="en-US" sz="1600" dirty="0" smtClean="0"/>
                  <a:t>Expected Revenue:</a:t>
                </a:r>
              </a:p>
              <a:p>
                <a:pPr algn="r" fontAlgn="base">
                  <a:spcBef>
                    <a:spcPct val="0"/>
                  </a:spcBef>
                  <a:spcAft>
                    <a:spcPct val="0"/>
                  </a:spcAft>
                  <a:defRPr/>
                </a:pPr>
                <a:r>
                  <a:rPr lang="en-US" sz="1600" dirty="0" smtClean="0"/>
                  <a:t>Budgeted Cost:</a:t>
                </a:r>
              </a:p>
              <a:p>
                <a:pPr algn="r" fontAlgn="base">
                  <a:spcBef>
                    <a:spcPct val="0"/>
                  </a:spcBef>
                  <a:spcAft>
                    <a:spcPct val="0"/>
                  </a:spcAft>
                  <a:defRPr/>
                </a:pPr>
                <a:r>
                  <a:rPr lang="en-US" sz="1600" dirty="0" smtClean="0"/>
                  <a:t>Actual Cost:</a:t>
                </a:r>
                <a:endParaRPr lang="en-US" sz="1600" dirty="0"/>
              </a:p>
            </p:txBody>
          </p:sp>
        </p:grpSp>
        <p:cxnSp>
          <p:nvCxnSpPr>
            <p:cNvPr id="32" name="Separator"/>
            <p:cNvCxnSpPr/>
            <p:nvPr/>
          </p:nvCxnSpPr>
          <p:spPr bwMode="auto">
            <a:xfrm>
              <a:off x="570015" y="3763861"/>
              <a:ext cx="3966359" cy="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sp>
          <p:nvSpPr>
            <p:cNvPr id="35" name="Rectangle 34"/>
            <p:cNvSpPr/>
            <p:nvPr/>
          </p:nvSpPr>
          <p:spPr>
            <a:xfrm>
              <a:off x="561667" y="3799647"/>
              <a:ext cx="2191626" cy="338554"/>
            </a:xfrm>
            <a:prstGeom prst="rect">
              <a:avLst/>
            </a:prstGeom>
          </p:spPr>
          <p:txBody>
            <a:bodyPr wrap="none">
              <a:spAutoFit/>
            </a:bodyPr>
            <a:lstStyle/>
            <a:p>
              <a:r>
                <a:rPr lang="en-US" sz="1600" b="1" dirty="0" smtClean="0"/>
                <a:t>Campaign Members </a:t>
              </a:r>
              <a:endParaRPr lang="en-US" sz="1600" b="1" dirty="0"/>
            </a:p>
          </p:txBody>
        </p:sp>
      </p:grpSp>
      <p:sp>
        <p:nvSpPr>
          <p:cNvPr id="30" name="Rounded Rectangle 29"/>
          <p:cNvSpPr/>
          <p:nvPr/>
        </p:nvSpPr>
        <p:spPr bwMode="auto">
          <a:xfrm>
            <a:off x="6708710" y="5537200"/>
            <a:ext cx="5330890" cy="1151467"/>
          </a:xfrm>
          <a:prstGeom prst="roundRect">
            <a:avLst>
              <a:gd name="adj" fmla="val 14210"/>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spcBef>
                <a:spcPts val="600"/>
              </a:spcBef>
            </a:pPr>
            <a:r>
              <a:rPr lang="en-US" sz="2000" dirty="0" smtClean="0">
                <a:solidFill>
                  <a:schemeClr val="bg1"/>
                </a:solidFill>
              </a:rPr>
              <a:t>Campaign member fields can be customized to capture the information needed to analyze campaign effectiveness.</a:t>
            </a:r>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5711" y="843165"/>
            <a:ext cx="10913074" cy="5950440"/>
          </a:xfrm>
        </p:spPr>
        <p:txBody>
          <a:bodyPr/>
          <a:lstStyle/>
          <a:p>
            <a:r>
              <a:rPr lang="en-US" dirty="0"/>
              <a:t>Analyze related marketing efforts more efficiently by using campaign hierarchy to group campaigns together within a specific program</a:t>
            </a:r>
            <a:r>
              <a:rPr lang="en-US" dirty="0" smtClean="0"/>
              <a:t>.</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29</a:t>
            </a:fld>
            <a:endParaRPr lang="en-US" dirty="0"/>
          </a:p>
        </p:txBody>
      </p:sp>
      <p:sp>
        <p:nvSpPr>
          <p:cNvPr id="2" name="Title 1"/>
          <p:cNvSpPr>
            <a:spLocks noGrp="1"/>
          </p:cNvSpPr>
          <p:nvPr>
            <p:ph type="title"/>
          </p:nvPr>
        </p:nvSpPr>
        <p:spPr/>
        <p:txBody>
          <a:bodyPr/>
          <a:lstStyle/>
          <a:p>
            <a:r>
              <a:rPr lang="en-US" dirty="0" smtClean="0"/>
              <a:t>Campaign Hierarchy</a:t>
            </a:r>
            <a:endParaRPr lang="en-US" dirty="0"/>
          </a:p>
        </p:txBody>
      </p:sp>
      <p:sp>
        <p:nvSpPr>
          <p:cNvPr id="6" name="Rectangle 5"/>
          <p:cNvSpPr/>
          <p:nvPr/>
        </p:nvSpPr>
        <p:spPr>
          <a:xfrm>
            <a:off x="2025550" y="2021198"/>
            <a:ext cx="2506718" cy="369332"/>
          </a:xfrm>
          <a:prstGeom prst="rect">
            <a:avLst/>
          </a:prstGeom>
        </p:spPr>
        <p:txBody>
          <a:bodyPr wrap="square">
            <a:spAutoFit/>
          </a:bodyPr>
          <a:lstStyle/>
          <a:p>
            <a:r>
              <a:rPr lang="en-US" b="1" dirty="0" smtClean="0"/>
              <a:t>Program: Q1-Spider</a:t>
            </a:r>
          </a:p>
        </p:txBody>
      </p:sp>
      <p:graphicFrame>
        <p:nvGraphicFramePr>
          <p:cNvPr id="7" name="Table 6"/>
          <p:cNvGraphicFramePr>
            <a:graphicFrameLocks noGrp="1"/>
          </p:cNvGraphicFramePr>
          <p:nvPr>
            <p:extLst>
              <p:ext uri="{D42A27DB-BD31-4B8C-83A1-F6EECF244321}">
                <p14:modId xmlns:p14="http://schemas.microsoft.com/office/powerpoint/2010/main" val="1842834265"/>
              </p:ext>
            </p:extLst>
          </p:nvPr>
        </p:nvGraphicFramePr>
        <p:xfrm>
          <a:off x="2056671" y="2464437"/>
          <a:ext cx="7984796" cy="1752600"/>
        </p:xfrm>
        <a:graphic>
          <a:graphicData uri="http://schemas.openxmlformats.org/drawingml/2006/table">
            <a:tbl>
              <a:tblPr firstRow="1" bandRow="1">
                <a:effectLst>
                  <a:outerShdw blurRad="50800" dist="38100" dir="2700000" algn="tl" rotWithShape="0">
                    <a:prstClr val="black">
                      <a:alpha val="40000"/>
                    </a:prstClr>
                  </a:outerShdw>
                </a:effectLst>
                <a:tableStyleId>{6E25E649-3F16-4E02-A733-19D2CDBF48F0}</a:tableStyleId>
              </a:tblPr>
              <a:tblGrid>
                <a:gridCol w="2315874"/>
                <a:gridCol w="1946473"/>
                <a:gridCol w="2031718"/>
                <a:gridCol w="1690731"/>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Salesforce Sans" panose="020B0505020202020203" pitchFamily="34" charset="0"/>
                          <a:cs typeface="Arial" pitchFamily="34" charset="0"/>
                        </a:rPr>
                        <a:t>Campaign</a:t>
                      </a:r>
                      <a:r>
                        <a:rPr lang="en-US" sz="1800" baseline="0" dirty="0" smtClean="0">
                          <a:latin typeface="Salesforce Sans" panose="020B0505020202020203" pitchFamily="34" charset="0"/>
                          <a:cs typeface="Arial" pitchFamily="34" charset="0"/>
                        </a:rPr>
                        <a:t> </a:t>
                      </a:r>
                      <a:br>
                        <a:rPr lang="en-US" sz="1800" baseline="0" dirty="0" smtClean="0">
                          <a:latin typeface="Salesforce Sans" panose="020B0505020202020203" pitchFamily="34" charset="0"/>
                          <a:cs typeface="Arial" pitchFamily="34" charset="0"/>
                        </a:rPr>
                      </a:br>
                      <a:r>
                        <a:rPr lang="en-US" sz="1800" baseline="0" dirty="0" smtClean="0">
                          <a:latin typeface="Salesforce Sans" panose="020B0505020202020203" pitchFamily="34" charset="0"/>
                          <a:cs typeface="Arial" pitchFamily="34" charset="0"/>
                        </a:rPr>
                        <a:t>Name</a:t>
                      </a:r>
                      <a:endParaRPr lang="en-US" sz="1800" dirty="0" smtClean="0">
                        <a:latin typeface="Salesforce Sans" panose="020B0505020202020203" pitchFamily="34" charset="0"/>
                        <a:cs typeface="Arial" pitchFamily="34" charset="0"/>
                      </a:endParaRPr>
                    </a:p>
                  </a:txBody>
                  <a:tcP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Salesforce Sans" panose="020B0505020202020203" pitchFamily="34" charset="0"/>
                          <a:cs typeface="Arial" pitchFamily="34" charset="0"/>
                        </a:rPr>
                        <a:t>Value</a:t>
                      </a:r>
                      <a:r>
                        <a:rPr lang="en-US" sz="1800" baseline="0" dirty="0" smtClean="0">
                          <a:latin typeface="Salesforce Sans" panose="020B0505020202020203" pitchFamily="34" charset="0"/>
                          <a:cs typeface="Arial" pitchFamily="34" charset="0"/>
                        </a:rPr>
                        <a:t> Won Opportunities</a:t>
                      </a:r>
                      <a:endParaRPr lang="en-US" sz="1800" dirty="0"/>
                    </a:p>
                  </a:txBody>
                  <a:tcP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Salesforce Sans" panose="020B0505020202020203" pitchFamily="34" charset="0"/>
                          <a:cs typeface="Arial" pitchFamily="34" charset="0"/>
                        </a:rPr>
                        <a:t>Value All Opportunities</a:t>
                      </a:r>
                      <a:endParaRPr lang="en-US" sz="1800" dirty="0"/>
                    </a:p>
                  </a:txBody>
                  <a:tcP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Salesforce Sans" panose="020B0505020202020203" pitchFamily="34" charset="0"/>
                          <a:cs typeface="Arial" pitchFamily="34" charset="0"/>
                        </a:rPr>
                        <a:t>Expected</a:t>
                      </a:r>
                      <a:r>
                        <a:rPr lang="en-US" sz="1800" baseline="0" dirty="0" smtClean="0">
                          <a:latin typeface="Salesforce Sans" panose="020B0505020202020203" pitchFamily="34" charset="0"/>
                          <a:cs typeface="Arial" pitchFamily="34" charset="0"/>
                        </a:rPr>
                        <a:t> Revenue</a:t>
                      </a:r>
                      <a:endParaRPr lang="en-US" sz="1800" dirty="0"/>
                    </a:p>
                  </a:txBody>
                  <a:tcPr>
                    <a:solidFill>
                      <a:srgbClr val="0070C0"/>
                    </a:solidFill>
                  </a:tcPr>
                </a:tc>
              </a:tr>
              <a:tr h="370840">
                <a:tc>
                  <a:txBody>
                    <a:bodyPr/>
                    <a:lstStyle/>
                    <a:p>
                      <a:r>
                        <a:rPr lang="en-US" sz="1800" dirty="0" smtClean="0"/>
                        <a:t>Q1-Spider: Email</a:t>
                      </a:r>
                      <a:endParaRPr lang="en-US" sz="1800" dirty="0"/>
                    </a:p>
                  </a:txBody>
                  <a:tcPr/>
                </a:tc>
                <a:tc>
                  <a:txBody>
                    <a:bodyPr/>
                    <a:lstStyle/>
                    <a:p>
                      <a:pPr algn="r"/>
                      <a:r>
                        <a:rPr lang="en-US" sz="1800" dirty="0" smtClean="0"/>
                        <a:t>$11,000</a:t>
                      </a:r>
                      <a:endParaRPr lang="en-US" sz="1800" dirty="0"/>
                    </a:p>
                  </a:txBody>
                  <a:tcPr/>
                </a:tc>
                <a:tc>
                  <a:txBody>
                    <a:bodyPr/>
                    <a:lstStyle/>
                    <a:p>
                      <a:pPr algn="r"/>
                      <a:r>
                        <a:rPr lang="en-US" sz="1800" dirty="0" smtClean="0"/>
                        <a:t>$29,000</a:t>
                      </a:r>
                      <a:endParaRPr lang="en-US" sz="1800" dirty="0"/>
                    </a:p>
                  </a:txBody>
                  <a:tcPr/>
                </a:tc>
                <a:tc>
                  <a:txBody>
                    <a:bodyPr/>
                    <a:lstStyle/>
                    <a:p>
                      <a:pPr algn="r"/>
                      <a:r>
                        <a:rPr lang="en-US" sz="1800" dirty="0" smtClean="0"/>
                        <a:t>$45,000</a:t>
                      </a:r>
                      <a:endParaRPr lang="en-US" sz="1800" dirty="0"/>
                    </a:p>
                  </a:txBody>
                  <a:tcPr/>
                </a:tc>
              </a:tr>
              <a:tr h="370840">
                <a:tc>
                  <a:txBody>
                    <a:bodyPr/>
                    <a:lstStyle/>
                    <a:p>
                      <a:r>
                        <a:rPr lang="en-US" sz="1800" dirty="0" smtClean="0"/>
                        <a:t>Q1-Spider:</a:t>
                      </a:r>
                      <a:r>
                        <a:rPr lang="en-US" sz="1800" baseline="0" dirty="0" smtClean="0"/>
                        <a:t> </a:t>
                      </a:r>
                      <a:r>
                        <a:rPr lang="en-US" sz="1800" dirty="0" smtClean="0"/>
                        <a:t>Webinar</a:t>
                      </a:r>
                      <a:endParaRPr lang="en-US" sz="1800" dirty="0"/>
                    </a:p>
                  </a:txBody>
                  <a:tcPr/>
                </a:tc>
                <a:tc>
                  <a:txBody>
                    <a:bodyPr/>
                    <a:lstStyle/>
                    <a:p>
                      <a:pPr algn="r"/>
                      <a:r>
                        <a:rPr lang="en-US" sz="1800" dirty="0" smtClean="0"/>
                        <a:t>$5,000</a:t>
                      </a:r>
                      <a:endParaRPr lang="en-US" sz="1800" dirty="0"/>
                    </a:p>
                  </a:txBody>
                  <a:tcPr/>
                </a:tc>
                <a:tc>
                  <a:txBody>
                    <a:bodyPr/>
                    <a:lstStyle/>
                    <a:p>
                      <a:pPr algn="r"/>
                      <a:r>
                        <a:rPr lang="en-US" sz="1800" dirty="0" smtClean="0"/>
                        <a:t>$14,000</a:t>
                      </a:r>
                      <a:endParaRPr lang="en-US" sz="1800" dirty="0"/>
                    </a:p>
                  </a:txBody>
                  <a:tcPr/>
                </a:tc>
                <a:tc>
                  <a:txBody>
                    <a:bodyPr/>
                    <a:lstStyle/>
                    <a:p>
                      <a:pPr algn="r"/>
                      <a:r>
                        <a:rPr lang="en-US" sz="1800" dirty="0" smtClean="0"/>
                        <a:t>$25,000</a:t>
                      </a:r>
                      <a:endParaRPr lang="en-US" sz="1800" dirty="0"/>
                    </a:p>
                  </a:txBody>
                  <a:tcPr/>
                </a:tc>
              </a:tr>
              <a:tr h="370840">
                <a:tc>
                  <a:txBody>
                    <a:bodyPr/>
                    <a:lstStyle/>
                    <a:p>
                      <a:pPr algn="r"/>
                      <a:r>
                        <a:rPr lang="en-US" sz="1800" b="1" dirty="0" smtClean="0"/>
                        <a:t>Program total:</a:t>
                      </a:r>
                      <a:endParaRPr lang="en-US" sz="1800" b="1" dirty="0"/>
                    </a:p>
                  </a:txBody>
                  <a:tcPr/>
                </a:tc>
                <a:tc>
                  <a:txBody>
                    <a:bodyPr/>
                    <a:lstStyle/>
                    <a:p>
                      <a:pPr algn="r"/>
                      <a:r>
                        <a:rPr lang="en-US" sz="1800" b="1" dirty="0" smtClean="0"/>
                        <a:t>$16,000</a:t>
                      </a:r>
                      <a:endParaRPr lang="en-US" sz="1800" b="1" dirty="0"/>
                    </a:p>
                  </a:txBody>
                  <a:tcPr/>
                </a:tc>
                <a:tc>
                  <a:txBody>
                    <a:bodyPr/>
                    <a:lstStyle/>
                    <a:p>
                      <a:pPr algn="r"/>
                      <a:r>
                        <a:rPr lang="en-US" sz="1800" b="1" dirty="0" smtClean="0"/>
                        <a:t>$43,000</a:t>
                      </a:r>
                      <a:endParaRPr lang="en-US" sz="1800" b="1" dirty="0"/>
                    </a:p>
                  </a:txBody>
                  <a:tcPr/>
                </a:tc>
                <a:tc>
                  <a:txBody>
                    <a:bodyPr/>
                    <a:lstStyle/>
                    <a:p>
                      <a:pPr algn="r"/>
                      <a:r>
                        <a:rPr lang="en-US" sz="1800" b="1" dirty="0" smtClean="0"/>
                        <a:t>$70,000</a:t>
                      </a:r>
                      <a:endParaRPr lang="en-US" sz="1800" b="1" dirty="0"/>
                    </a:p>
                  </a:txBody>
                  <a:tcPr/>
                </a:tc>
              </a:tr>
            </a:tbl>
          </a:graphicData>
        </a:graphic>
      </p:graphicFrame>
      <p:pic>
        <p:nvPicPr>
          <p:cNvPr id="12" name="Picture 4"/>
          <p:cNvPicPr>
            <a:picLocks noChangeAspect="1" noChangeArrowheads="1"/>
          </p:cNvPicPr>
          <p:nvPr>
            <p:custDataLst>
              <p:tags r:id="rId2"/>
            </p:custDataLst>
          </p:nvPr>
        </p:nvPicPr>
        <p:blipFill>
          <a:blip r:embed="rId5" cstate="print"/>
          <a:srcRect l="9943" r="29326" b="65766"/>
          <a:stretch>
            <a:fillRect/>
          </a:stretch>
        </p:blipFill>
        <p:spPr bwMode="auto">
          <a:xfrm>
            <a:off x="4191255" y="4498385"/>
            <a:ext cx="6747333" cy="2166184"/>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4" name="Picture 13" descr="C:\Users\jgoldie\Downloads\Complete Icon Set_campaig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69604" y="2069009"/>
            <a:ext cx="794913" cy="79512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668216" y="4741333"/>
            <a:ext cx="3711358" cy="1296460"/>
            <a:chOff x="5295624" y="2912830"/>
            <a:chExt cx="4426946" cy="1296460"/>
          </a:xfrm>
          <a:solidFill>
            <a:srgbClr val="FF0000"/>
          </a:solidFill>
          <a:effectLst>
            <a:outerShdw blurRad="50800" dist="38100" dir="2700000" algn="tl" rotWithShape="0">
              <a:prstClr val="black">
                <a:alpha val="40000"/>
              </a:prstClr>
            </a:outerShdw>
          </a:effectLst>
        </p:grpSpPr>
        <p:sp>
          <p:nvSpPr>
            <p:cNvPr id="16" name="Isosceles Triangle 15"/>
            <p:cNvSpPr/>
            <p:nvPr/>
          </p:nvSpPr>
          <p:spPr bwMode="auto">
            <a:xfrm rot="5400000">
              <a:off x="9182111" y="3168278"/>
              <a:ext cx="219343" cy="861575"/>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ndParaRPr>
            </a:p>
          </p:txBody>
        </p:sp>
        <p:sp>
          <p:nvSpPr>
            <p:cNvPr id="17" name="Rounded Rectangle 16"/>
            <p:cNvSpPr/>
            <p:nvPr/>
          </p:nvSpPr>
          <p:spPr bwMode="auto">
            <a:xfrm>
              <a:off x="5295624" y="2912830"/>
              <a:ext cx="3639517" cy="1296460"/>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000" dirty="0">
                  <a:solidFill>
                    <a:schemeClr val="bg1"/>
                  </a:solidFill>
                </a:rPr>
                <a:t>Calculate statistics about campaigns in the program using campaign hierarchy fields.</a:t>
              </a:r>
            </a:p>
          </p:txBody>
        </p:sp>
      </p:gr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12A5277-1DB9-460F-9A21-B857ABB32666}" type="slidenum">
              <a:rPr lang="en-US" smtClean="0"/>
              <a:pPr/>
              <a:t>3</a:t>
            </a:fld>
            <a:endParaRPr lang="en-US" dirty="0"/>
          </a:p>
        </p:txBody>
      </p:sp>
    </p:spTree>
    <p:custDataLst>
      <p:tags r:id="rId1"/>
    </p:custDataLst>
    <p:extLst>
      <p:ext uri="{BB962C8B-B14F-4D97-AF65-F5344CB8AC3E}">
        <p14:creationId xmlns:p14="http://schemas.microsoft.com/office/powerpoint/2010/main" val="3985378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5710" y="843165"/>
            <a:ext cx="4397675" cy="5950440"/>
          </a:xfrm>
        </p:spPr>
        <p:txBody>
          <a:bodyPr/>
          <a:lstStyle/>
          <a:p>
            <a:r>
              <a:rPr lang="en-US" dirty="0"/>
              <a:t>Track the influence of multiple campaigns on a single opportunity with campaign influence.</a:t>
            </a:r>
          </a:p>
          <a:p>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30</a:t>
            </a:fld>
            <a:endParaRPr lang="en-US" dirty="0"/>
          </a:p>
        </p:txBody>
      </p:sp>
      <p:sp>
        <p:nvSpPr>
          <p:cNvPr id="2" name="Title 1"/>
          <p:cNvSpPr>
            <a:spLocks noGrp="1"/>
          </p:cNvSpPr>
          <p:nvPr>
            <p:ph type="title"/>
          </p:nvPr>
        </p:nvSpPr>
        <p:spPr/>
        <p:txBody>
          <a:bodyPr/>
          <a:lstStyle/>
          <a:p>
            <a:r>
              <a:rPr lang="en-US" dirty="0" smtClean="0"/>
              <a:t>Campaign Influence</a:t>
            </a:r>
            <a:endParaRPr lang="en-US" dirty="0"/>
          </a:p>
        </p:txBody>
      </p:sp>
      <p:grpSp>
        <p:nvGrpSpPr>
          <p:cNvPr id="3" name="Group 48"/>
          <p:cNvGrpSpPr/>
          <p:nvPr/>
        </p:nvGrpSpPr>
        <p:grpSpPr>
          <a:xfrm>
            <a:off x="4166024" y="2128861"/>
            <a:ext cx="7486435" cy="2556518"/>
            <a:chOff x="1723577" y="2206714"/>
            <a:chExt cx="6120676" cy="2090129"/>
          </a:xfrm>
        </p:grpSpPr>
        <p:sp>
          <p:nvSpPr>
            <p:cNvPr id="18" name="Isosceles Triangle 17"/>
            <p:cNvSpPr/>
            <p:nvPr/>
          </p:nvSpPr>
          <p:spPr bwMode="auto">
            <a:xfrm>
              <a:off x="3510544" y="2612154"/>
              <a:ext cx="2007910" cy="961534"/>
            </a:xfrm>
            <a:prstGeom prst="triangle">
              <a:avLst/>
            </a:prstGeom>
            <a:solidFill>
              <a:schemeClr val="accent5">
                <a:alpha val="25098"/>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sp>
          <p:nvSpPr>
            <p:cNvPr id="13" name="TextBox 12"/>
            <p:cNvSpPr txBox="1"/>
            <p:nvPr/>
          </p:nvSpPr>
          <p:spPr>
            <a:xfrm>
              <a:off x="3719902" y="2206714"/>
              <a:ext cx="1587260" cy="464917"/>
            </a:xfrm>
            <a:prstGeom prst="rect">
              <a:avLst/>
            </a:prstGeom>
          </p:spPr>
          <p:txBody>
            <a:bodyPr vert="horz" wrap="none" lIns="137160" tIns="45720" rIns="91440" bIns="45720" rtlCol="0">
              <a:noAutofit/>
            </a:bodyPr>
            <a:lstStyle/>
            <a:p>
              <a:pPr algn="ctr"/>
              <a:r>
                <a:rPr lang="en-US" sz="2400" b="1" dirty="0" smtClean="0">
                  <a:latin typeface="+mj-lt"/>
                  <a:cs typeface="Arial" pitchFamily="34" charset="0"/>
                </a:rPr>
                <a:t>Opportunity</a:t>
              </a:r>
            </a:p>
          </p:txBody>
        </p:sp>
        <p:sp>
          <p:nvSpPr>
            <p:cNvPr id="14" name="Primary"/>
            <p:cNvSpPr txBox="1"/>
            <p:nvPr/>
          </p:nvSpPr>
          <p:spPr>
            <a:xfrm>
              <a:off x="5970145" y="3994889"/>
              <a:ext cx="1874108" cy="301954"/>
            </a:xfrm>
            <a:prstGeom prst="rect">
              <a:avLst/>
            </a:prstGeom>
          </p:spPr>
          <p:txBody>
            <a:bodyPr vert="horz" wrap="none" lIns="137160" tIns="45720" rIns="91440" bIns="45720" rtlCol="0">
              <a:spAutoFit/>
            </a:bodyPr>
            <a:lstStyle/>
            <a:p>
              <a:pPr algn="ctr"/>
              <a:r>
                <a:rPr lang="en-US" b="1" dirty="0" smtClean="0">
                  <a:solidFill>
                    <a:srgbClr val="00B0F0"/>
                  </a:solidFill>
                  <a:latin typeface="+mj-lt"/>
                  <a:cs typeface="Arial" pitchFamily="34" charset="0"/>
                </a:rPr>
                <a:t>*</a:t>
              </a:r>
              <a:r>
                <a:rPr lang="en-US" dirty="0" smtClean="0">
                  <a:solidFill>
                    <a:srgbClr val="00B0F0"/>
                  </a:solidFill>
                  <a:latin typeface="+mj-lt"/>
                  <a:cs typeface="Arial" pitchFamily="34" charset="0"/>
                </a:rPr>
                <a:t> Primary Influence</a:t>
              </a:r>
            </a:p>
          </p:txBody>
        </p:sp>
        <p:sp>
          <p:nvSpPr>
            <p:cNvPr id="20" name="Isosceles Triangle 19"/>
            <p:cNvSpPr/>
            <p:nvPr/>
          </p:nvSpPr>
          <p:spPr bwMode="auto">
            <a:xfrm rot="17149242" flipH="1">
              <a:off x="2285794" y="2097013"/>
              <a:ext cx="1332977" cy="1935796"/>
            </a:xfrm>
            <a:prstGeom prst="triangle">
              <a:avLst>
                <a:gd name="adj" fmla="val 100000"/>
              </a:avLst>
            </a:prstGeom>
            <a:solidFill>
              <a:schemeClr val="accent5">
                <a:alpha val="25098"/>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sp>
          <p:nvSpPr>
            <p:cNvPr id="21" name="Rounded Rectangle 20"/>
            <p:cNvSpPr/>
            <p:nvPr/>
          </p:nvSpPr>
          <p:spPr bwMode="auto">
            <a:xfrm>
              <a:off x="1745884" y="3291157"/>
              <a:ext cx="1998482" cy="659877"/>
            </a:xfrm>
            <a:prstGeom prst="roundRect">
              <a:avLst/>
            </a:prstGeom>
            <a:solidFill>
              <a:schemeClr val="bg1"/>
            </a:solidFill>
            <a:ln w="38100"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sp>
          <p:nvSpPr>
            <p:cNvPr id="17" name="Rectangle 16"/>
            <p:cNvSpPr/>
            <p:nvPr/>
          </p:nvSpPr>
          <p:spPr>
            <a:xfrm>
              <a:off x="1723577" y="3297930"/>
              <a:ext cx="1998481" cy="578746"/>
            </a:xfrm>
            <a:prstGeom prst="rect">
              <a:avLst/>
            </a:prstGeom>
          </p:spPr>
          <p:txBody>
            <a:bodyPr wrap="square">
              <a:spAutoFit/>
            </a:bodyPr>
            <a:lstStyle/>
            <a:p>
              <a:pPr algn="ctr"/>
              <a:r>
                <a:rPr lang="en-US" sz="2000" dirty="0" smtClean="0">
                  <a:latin typeface="+mj-lt"/>
                  <a:cs typeface="Arial" pitchFamily="34" charset="0"/>
                </a:rPr>
                <a:t>Telemarketing</a:t>
              </a:r>
              <a:br>
                <a:rPr lang="en-US" sz="2000" dirty="0" smtClean="0">
                  <a:latin typeface="+mj-lt"/>
                  <a:cs typeface="Arial" pitchFamily="34" charset="0"/>
                </a:rPr>
              </a:br>
              <a:r>
                <a:rPr lang="en-US" sz="2000" dirty="0" smtClean="0">
                  <a:latin typeface="+mj-lt"/>
                  <a:cs typeface="Arial" pitchFamily="34" charset="0"/>
                </a:rPr>
                <a:t>Campaign</a:t>
              </a:r>
            </a:p>
          </p:txBody>
        </p:sp>
        <p:sp>
          <p:nvSpPr>
            <p:cNvPr id="28" name="Isosceles Triangle 27"/>
            <p:cNvSpPr/>
            <p:nvPr/>
          </p:nvSpPr>
          <p:spPr bwMode="auto">
            <a:xfrm rot="4182016">
              <a:off x="5362175" y="1982022"/>
              <a:ext cx="1392674" cy="2008010"/>
            </a:xfrm>
            <a:prstGeom prst="triangle">
              <a:avLst>
                <a:gd name="adj" fmla="val 100000"/>
              </a:avLst>
            </a:prstGeom>
            <a:solidFill>
              <a:schemeClr val="accent5">
                <a:alpha val="25098"/>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sp>
          <p:nvSpPr>
            <p:cNvPr id="22" name="Rounded Rectangle 21"/>
            <p:cNvSpPr/>
            <p:nvPr/>
          </p:nvSpPr>
          <p:spPr bwMode="auto">
            <a:xfrm>
              <a:off x="5285295" y="3291157"/>
              <a:ext cx="1998482" cy="659877"/>
            </a:xfrm>
            <a:prstGeom prst="roundRect">
              <a:avLst/>
            </a:prstGeom>
            <a:solidFill>
              <a:schemeClr val="bg1"/>
            </a:solidFill>
            <a:ln w="38100"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sp>
          <p:nvSpPr>
            <p:cNvPr id="16" name="Rectangle 15"/>
            <p:cNvSpPr/>
            <p:nvPr/>
          </p:nvSpPr>
          <p:spPr>
            <a:xfrm>
              <a:off x="5376067" y="3297930"/>
              <a:ext cx="2031477" cy="578746"/>
            </a:xfrm>
            <a:prstGeom prst="rect">
              <a:avLst/>
            </a:prstGeom>
          </p:spPr>
          <p:txBody>
            <a:bodyPr wrap="square">
              <a:spAutoFit/>
            </a:bodyPr>
            <a:lstStyle/>
            <a:p>
              <a:pPr algn="ctr"/>
              <a:r>
                <a:rPr lang="en-US" sz="2000" dirty="0" smtClean="0">
                  <a:latin typeface="+mj-lt"/>
                  <a:cs typeface="Arial" pitchFamily="34" charset="0"/>
                </a:rPr>
                <a:t>Email</a:t>
              </a:r>
              <a:br>
                <a:rPr lang="en-US" sz="2000" dirty="0" smtClean="0">
                  <a:latin typeface="+mj-lt"/>
                  <a:cs typeface="Arial" pitchFamily="34" charset="0"/>
                </a:rPr>
              </a:br>
              <a:r>
                <a:rPr lang="en-US" sz="2000" dirty="0" smtClean="0">
                  <a:latin typeface="+mj-lt"/>
                  <a:cs typeface="Arial" pitchFamily="34" charset="0"/>
                </a:rPr>
                <a:t>Campaign</a:t>
              </a:r>
              <a:r>
                <a:rPr lang="en-US" sz="2000" b="1" dirty="0" smtClean="0">
                  <a:latin typeface="+mj-lt"/>
                  <a:cs typeface="Arial" pitchFamily="34" charset="0"/>
                </a:rPr>
                <a:t> </a:t>
              </a:r>
              <a:r>
                <a:rPr lang="en-US" sz="2000" b="1" dirty="0" smtClean="0">
                  <a:solidFill>
                    <a:srgbClr val="00B0F0"/>
                  </a:solidFill>
                  <a:latin typeface="+mj-lt"/>
                  <a:cs typeface="Arial" pitchFamily="34" charset="0"/>
                </a:rPr>
                <a:t>*</a:t>
              </a:r>
            </a:p>
          </p:txBody>
        </p:sp>
        <p:sp>
          <p:nvSpPr>
            <p:cNvPr id="25" name="Rounded Rectangle 24"/>
            <p:cNvSpPr/>
            <p:nvPr/>
          </p:nvSpPr>
          <p:spPr bwMode="auto">
            <a:xfrm>
              <a:off x="3515258" y="3535947"/>
              <a:ext cx="1998482" cy="659877"/>
            </a:xfrm>
            <a:prstGeom prst="roundRect">
              <a:avLst/>
            </a:prstGeom>
            <a:solidFill>
              <a:schemeClr val="bg1"/>
            </a:solidFill>
            <a:ln w="38100"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sp>
          <p:nvSpPr>
            <p:cNvPr id="7" name="TextBox 6"/>
            <p:cNvSpPr txBox="1"/>
            <p:nvPr/>
          </p:nvSpPr>
          <p:spPr>
            <a:xfrm>
              <a:off x="3586134" y="3519547"/>
              <a:ext cx="1864203" cy="670305"/>
            </a:xfrm>
            <a:prstGeom prst="rect">
              <a:avLst/>
            </a:prstGeom>
          </p:spPr>
          <p:txBody>
            <a:bodyPr vert="horz" wrap="none" lIns="137160" tIns="45720" rIns="91440" bIns="45720" rtlCol="0">
              <a:noAutofit/>
            </a:bodyPr>
            <a:lstStyle/>
            <a:p>
              <a:pPr algn="ctr"/>
              <a:r>
                <a:rPr lang="en-US" sz="2000" dirty="0" smtClean="0">
                  <a:latin typeface="+mj-lt"/>
                  <a:cs typeface="Arial" pitchFamily="34" charset="0"/>
                </a:rPr>
                <a:t>Tradeshow</a:t>
              </a:r>
              <a:br>
                <a:rPr lang="en-US" sz="2000" dirty="0" smtClean="0">
                  <a:latin typeface="+mj-lt"/>
                  <a:cs typeface="Arial" pitchFamily="34" charset="0"/>
                </a:rPr>
              </a:br>
              <a:r>
                <a:rPr lang="en-US" sz="2000" dirty="0" smtClean="0">
                  <a:latin typeface="+mj-lt"/>
                  <a:cs typeface="Arial" pitchFamily="34" charset="0"/>
                </a:rPr>
                <a:t>Campaign</a:t>
              </a:r>
              <a:endParaRPr lang="en-US" sz="2000" dirty="0" smtClean="0">
                <a:solidFill>
                  <a:schemeClr val="accent3"/>
                </a:solidFill>
                <a:latin typeface="+mj-lt"/>
                <a:cs typeface="Arial" pitchFamily="34" charset="0"/>
              </a:endParaRPr>
            </a:p>
          </p:txBody>
        </p:sp>
      </p:grpSp>
      <p:sp>
        <p:nvSpPr>
          <p:cNvPr id="31" name="TextBox 30"/>
          <p:cNvSpPr txBox="1"/>
          <p:nvPr/>
        </p:nvSpPr>
        <p:spPr>
          <a:xfrm>
            <a:off x="3499953" y="4942521"/>
            <a:ext cx="8150173" cy="1611898"/>
          </a:xfrm>
          <a:prstGeom prst="roundRect">
            <a:avLst>
              <a:gd name="adj" fmla="val 10396"/>
            </a:avLst>
          </a:prstGeom>
          <a:solidFill>
            <a:srgbClr val="0070C0"/>
          </a:solidFill>
          <a:effectLst>
            <a:outerShdw blurRad="50800" dist="38100" dir="2700000" algn="tl" rotWithShape="0">
              <a:prstClr val="black">
                <a:alpha val="40000"/>
              </a:prstClr>
            </a:outerShdw>
          </a:effectLst>
        </p:spPr>
        <p:txBody>
          <a:bodyPr wrap="square" rtlCol="0">
            <a:spAutoFit/>
          </a:bodyPr>
          <a:lstStyle/>
          <a:p>
            <a:pPr marL="225425" indent="-225425">
              <a:spcBef>
                <a:spcPts val="600"/>
              </a:spcBef>
              <a:buFont typeface="Wingdings" pitchFamily="2" charset="2"/>
              <a:buChar char="§"/>
            </a:pPr>
            <a:r>
              <a:rPr lang="en-US" sz="2200" dirty="0" smtClean="0">
                <a:solidFill>
                  <a:schemeClr val="bg1"/>
                </a:solidFill>
                <a:latin typeface="+mj-lt"/>
              </a:rPr>
              <a:t>Use opportunity contact roles and other criteria to associate opportunities to campaigns automatically. </a:t>
            </a:r>
          </a:p>
          <a:p>
            <a:pPr marL="225425" indent="-225425">
              <a:spcBef>
                <a:spcPts val="600"/>
              </a:spcBef>
              <a:buFont typeface="Wingdings" pitchFamily="2" charset="2"/>
              <a:buChar char="§"/>
            </a:pPr>
            <a:r>
              <a:rPr lang="en-US" sz="2200" dirty="0" smtClean="0">
                <a:solidFill>
                  <a:schemeClr val="bg1"/>
                </a:solidFill>
                <a:latin typeface="+mj-lt"/>
              </a:rPr>
              <a:t>Use campaign influence time frame to set the time frame during which a campaign is considered influential.</a:t>
            </a:r>
          </a:p>
        </p:txBody>
      </p:sp>
      <p:pic>
        <p:nvPicPr>
          <p:cNvPr id="24" name="Picture 14" descr="C:\Users\jgoldie\Downloads\Complete Icon Set_opportunit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9795" y="1178925"/>
            <a:ext cx="904013" cy="90424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a:t>Who in the organization should have access to campaigns?</a:t>
            </a:r>
          </a:p>
          <a:p>
            <a:endParaRPr lang="en-US" dirty="0"/>
          </a:p>
        </p:txBody>
      </p:sp>
      <p:sp>
        <p:nvSpPr>
          <p:cNvPr id="5" name="Content Placeholder 4"/>
          <p:cNvSpPr>
            <a:spLocks noGrp="1"/>
          </p:cNvSpPr>
          <p:nvPr>
            <p:ph idx="10"/>
          </p:nvPr>
        </p:nvSpPr>
        <p:spPr/>
        <p:txBody>
          <a:bodyPr/>
          <a:lstStyle/>
          <a:p>
            <a:r>
              <a:rPr lang="en-US" b="1" dirty="0"/>
              <a:t>Which users should have the Marketing User checkbox selected on their user records? </a:t>
            </a:r>
          </a:p>
          <a:p>
            <a:endParaRPr lang="en-US" dirty="0"/>
          </a:p>
        </p:txBody>
      </p:sp>
      <p:sp>
        <p:nvSpPr>
          <p:cNvPr id="6" name="Slide Number Placeholder 5"/>
          <p:cNvSpPr>
            <a:spLocks noGrp="1"/>
          </p:cNvSpPr>
          <p:nvPr>
            <p:ph type="sldNum" sz="quarter" idx="11"/>
          </p:nvPr>
        </p:nvSpPr>
        <p:spPr/>
        <p:txBody>
          <a:bodyPr/>
          <a:lstStyle/>
          <a:p>
            <a:fld id="{812A5277-1DB9-460F-9A21-B857ABB32666}" type="slidenum">
              <a:rPr lang="en-US" smtClean="0"/>
              <a:pPr/>
              <a:t>31</a:t>
            </a:fld>
            <a:endParaRPr lang="en-US" dirty="0"/>
          </a:p>
        </p:txBody>
      </p:sp>
      <p:sp>
        <p:nvSpPr>
          <p:cNvPr id="2" name="Title 1"/>
          <p:cNvSpPr>
            <a:spLocks noGrp="1"/>
          </p:cNvSpPr>
          <p:nvPr>
            <p:ph type="title"/>
          </p:nvPr>
        </p:nvSpPr>
        <p:spPr/>
        <p:txBody>
          <a:bodyPr/>
          <a:lstStyle/>
          <a:p>
            <a:r>
              <a:rPr lang="en-US" dirty="0" smtClean="0"/>
              <a:t>Granting Access to Campaigns</a:t>
            </a:r>
            <a:endParaRPr lang="en-US" dirty="0"/>
          </a:p>
        </p:txBody>
      </p:sp>
      <p:sp>
        <p:nvSpPr>
          <p:cNvPr id="11" name="Marketing User"/>
          <p:cNvSpPr/>
          <p:nvPr/>
        </p:nvSpPr>
        <p:spPr bwMode="auto">
          <a:xfrm>
            <a:off x="6132202" y="3304205"/>
            <a:ext cx="5162332" cy="25208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400" dirty="0" smtClean="0">
                <a:solidFill>
                  <a:schemeClr val="tx1"/>
                </a:solidFill>
              </a:rPr>
              <a:t>The Marketing User checkbox enables a user to:</a:t>
            </a:r>
            <a:endParaRPr lang="en-US" sz="2400" dirty="0" smtClean="0">
              <a:solidFill>
                <a:schemeClr val="tx1"/>
              </a:solidFill>
              <a:latin typeface="Salesforce Sans" panose="020B0505020202020203" pitchFamily="34" charset="0"/>
              <a:cs typeface="Arial" pitchFamily="34" charset="0"/>
            </a:endParaRPr>
          </a:p>
          <a:p>
            <a:pPr marL="225425" marR="0" indent="-225425" algn="l" defTabSz="914400" eaLnBrk="1" latinLnBrk="0" hangingPunct="1">
              <a:lnSpc>
                <a:spcPct val="100000"/>
              </a:lnSpc>
              <a:buClrTx/>
              <a:buSzTx/>
              <a:buFont typeface="Wingdings" pitchFamily="2" charset="2"/>
              <a:buChar char="§"/>
              <a:tabLst/>
            </a:pPr>
            <a:r>
              <a:rPr lang="en-US" sz="2400" dirty="0" smtClean="0">
                <a:solidFill>
                  <a:schemeClr val="tx1"/>
                </a:solidFill>
                <a:latin typeface="Salesforce Sans" panose="020B0505020202020203" pitchFamily="34" charset="0"/>
                <a:cs typeface="Arial" pitchFamily="34" charset="0"/>
              </a:rPr>
              <a:t>Create, edit, delete, and clone campaigns.</a:t>
            </a:r>
          </a:p>
          <a:p>
            <a:pPr marL="225425" marR="0" indent="-225425" algn="l" defTabSz="914400" eaLnBrk="1" latinLnBrk="0" hangingPunct="1">
              <a:lnSpc>
                <a:spcPct val="100000"/>
              </a:lnSpc>
              <a:buClrTx/>
              <a:buSzTx/>
              <a:buFont typeface="Wingdings" pitchFamily="2" charset="2"/>
              <a:buChar char="§"/>
              <a:tabLst/>
            </a:pPr>
            <a:r>
              <a:rPr lang="en-US" sz="2400" dirty="0" smtClean="0">
                <a:solidFill>
                  <a:schemeClr val="tx1"/>
                </a:solidFill>
                <a:latin typeface="Salesforce Sans" panose="020B0505020202020203" pitchFamily="34" charset="0"/>
                <a:cs typeface="Arial" pitchFamily="34" charset="0"/>
              </a:rPr>
              <a:t>Manage campaign members.</a:t>
            </a:r>
          </a:p>
          <a:p>
            <a:pPr marL="225425" marR="0" indent="-225425" algn="l" defTabSz="914400" eaLnBrk="1" latinLnBrk="0" hangingPunct="1">
              <a:lnSpc>
                <a:spcPct val="100000"/>
              </a:lnSpc>
              <a:buClrTx/>
              <a:buSzTx/>
              <a:buFont typeface="Wingdings" pitchFamily="2" charset="2"/>
              <a:buChar char="§"/>
              <a:tabLst/>
            </a:pPr>
            <a:r>
              <a:rPr lang="en-US" sz="2400" dirty="0" smtClean="0">
                <a:solidFill>
                  <a:schemeClr val="tx1"/>
                </a:solidFill>
                <a:latin typeface="Salesforce Sans" panose="020B0505020202020203" pitchFamily="34" charset="0"/>
                <a:cs typeface="Arial" pitchFamily="34" charset="0"/>
              </a:rPr>
              <a:t>Advanced campaign setup.</a:t>
            </a:r>
          </a:p>
        </p:txBody>
      </p:sp>
      <p:sp>
        <p:nvSpPr>
          <p:cNvPr id="30" name="Roles"/>
          <p:cNvSpPr/>
          <p:nvPr/>
        </p:nvSpPr>
        <p:spPr>
          <a:xfrm>
            <a:off x="208840" y="1992441"/>
            <a:ext cx="3658309" cy="658304"/>
          </a:xfrm>
          <a:prstGeom prst="round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latin typeface="Salesforce Sans" panose="020B0505020202020203" pitchFamily="34" charset="0"/>
                <a:cs typeface="Arial" pitchFamily="34" charset="0"/>
              </a:rPr>
              <a:t>Organization-wide defaults</a:t>
            </a:r>
          </a:p>
        </p:txBody>
      </p:sp>
      <p:sp>
        <p:nvSpPr>
          <p:cNvPr id="13" name="Roles"/>
          <p:cNvSpPr/>
          <p:nvPr/>
        </p:nvSpPr>
        <p:spPr>
          <a:xfrm>
            <a:off x="208840" y="3753507"/>
            <a:ext cx="2115259" cy="658304"/>
          </a:xfrm>
          <a:prstGeom prst="round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33363" indent="-233363"/>
            <a:r>
              <a:rPr lang="en-US" sz="2000" dirty="0" smtClean="0">
                <a:latin typeface="Salesforce Sans" panose="020B0505020202020203" pitchFamily="34" charset="0"/>
                <a:cs typeface="Arial" pitchFamily="34" charset="0"/>
              </a:rPr>
              <a:t>Sharing rules</a:t>
            </a:r>
          </a:p>
        </p:txBody>
      </p:sp>
      <p:sp>
        <p:nvSpPr>
          <p:cNvPr id="14" name="Roles"/>
          <p:cNvSpPr/>
          <p:nvPr/>
        </p:nvSpPr>
        <p:spPr>
          <a:xfrm>
            <a:off x="208841" y="2872974"/>
            <a:ext cx="2772484" cy="658304"/>
          </a:xfrm>
          <a:prstGeom prst="round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latin typeface="Salesforce Sans" panose="020B0505020202020203" pitchFamily="34" charset="0"/>
                <a:cs typeface="Arial" pitchFamily="34" charset="0"/>
              </a:rPr>
              <a:t>Object permissions</a:t>
            </a:r>
          </a:p>
        </p:txBody>
      </p:sp>
      <p:grpSp>
        <p:nvGrpSpPr>
          <p:cNvPr id="3" name="Group 15"/>
          <p:cNvGrpSpPr/>
          <p:nvPr/>
        </p:nvGrpSpPr>
        <p:grpSpPr>
          <a:xfrm>
            <a:off x="6259526" y="2351593"/>
            <a:ext cx="2560792" cy="695785"/>
            <a:chOff x="476518" y="3747752"/>
            <a:chExt cx="3080990" cy="837127"/>
          </a:xfrm>
        </p:grpSpPr>
        <p:sp>
          <p:nvSpPr>
            <p:cNvPr id="15" name="Rectangle 14"/>
            <p:cNvSpPr/>
            <p:nvPr/>
          </p:nvSpPr>
          <p:spPr bwMode="auto">
            <a:xfrm>
              <a:off x="476518" y="3747752"/>
              <a:ext cx="3026536" cy="837127"/>
            </a:xfrm>
            <a:prstGeom prst="rect">
              <a:avLst/>
            </a:prstGeom>
            <a:solidFill>
              <a:schemeClr val="bg1">
                <a:lumMod val="8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 name="Rectangle 43"/>
            <p:cNvSpPr/>
            <p:nvPr/>
          </p:nvSpPr>
          <p:spPr>
            <a:xfrm>
              <a:off x="1217687" y="3969549"/>
              <a:ext cx="2339821" cy="444358"/>
            </a:xfrm>
            <a:prstGeom prst="rect">
              <a:avLst/>
            </a:prstGeom>
          </p:spPr>
          <p:txBody>
            <a:bodyPr wrap="none">
              <a:spAutoFit/>
            </a:bodyPr>
            <a:lstStyle/>
            <a:p>
              <a:r>
                <a:rPr lang="en-US" b="1" dirty="0" smtClean="0">
                  <a:latin typeface="Salesforce Sans" panose="020B0505020202020203" pitchFamily="34" charset="0"/>
                  <a:cs typeface="Arial" pitchFamily="34" charset="0"/>
                </a:rPr>
                <a:t>Marketing User </a:t>
              </a:r>
              <a:endParaRPr lang="en-US" dirty="0"/>
            </a:p>
          </p:txBody>
        </p:sp>
        <p:sp>
          <p:nvSpPr>
            <p:cNvPr id="45" name="Rectangle 44"/>
            <p:cNvSpPr/>
            <p:nvPr/>
          </p:nvSpPr>
          <p:spPr bwMode="auto">
            <a:xfrm>
              <a:off x="683173" y="3909848"/>
              <a:ext cx="457200" cy="457200"/>
            </a:xfrm>
            <a:prstGeom prst="rect">
              <a:avLst/>
            </a:prstGeom>
            <a:solidFill>
              <a:schemeClr val="bg1">
                <a:lumMod val="95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1035" y="2387959"/>
            <a:ext cx="452025" cy="456685"/>
          </a:xfrm>
          <a:prstGeom prst="rect">
            <a:avLst/>
          </a:prstGeom>
        </p:spPr>
      </p:pic>
    </p:spTree>
    <p:custDataLst>
      <p:tags r:id="rId1"/>
    </p:custData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18" b="6220"/>
          <a:stretch/>
        </p:blipFill>
        <p:spPr bwMode="auto">
          <a:xfrm>
            <a:off x="3996369" y="957834"/>
            <a:ext cx="7965829" cy="3776441"/>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Content Placeholder 1"/>
          <p:cNvSpPr>
            <a:spLocks noGrp="1"/>
          </p:cNvSpPr>
          <p:nvPr>
            <p:ph idx="1"/>
          </p:nvPr>
        </p:nvSpPr>
        <p:spPr>
          <a:xfrm>
            <a:off x="115710" y="843165"/>
            <a:ext cx="3786439" cy="5950440"/>
          </a:xfrm>
        </p:spPr>
        <p:txBody>
          <a:bodyPr/>
          <a:lstStyle/>
          <a:p>
            <a:r>
              <a:rPr lang="en-US" dirty="0"/>
              <a:t>External marketing solutions let you:</a:t>
            </a:r>
          </a:p>
          <a:p>
            <a:pPr marL="225425" indent="-225425">
              <a:buFont typeface="Wingdings" pitchFamily="2" charset="2"/>
              <a:buChar char="§"/>
            </a:pPr>
            <a:r>
              <a:rPr lang="en-US" dirty="0"/>
              <a:t>Send mass emails above edition limits (250-1,000 per day).</a:t>
            </a:r>
          </a:p>
          <a:p>
            <a:pPr marL="225425" indent="-225425">
              <a:buFont typeface="Wingdings" pitchFamily="2" charset="2"/>
              <a:buChar char="§"/>
            </a:pPr>
            <a:r>
              <a:rPr lang="en-US" dirty="0"/>
              <a:t>Track page visits on a website.</a:t>
            </a:r>
          </a:p>
          <a:p>
            <a:pPr marL="225425" indent="-225425">
              <a:buFont typeface="Wingdings" pitchFamily="2" charset="2"/>
              <a:buChar char="§"/>
            </a:pPr>
            <a:r>
              <a:rPr lang="en-US" dirty="0"/>
              <a:t>Automate marketing activities.</a:t>
            </a:r>
          </a:p>
          <a:p>
            <a:endParaRPr lang="en-US"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32</a:t>
            </a:fld>
            <a:endParaRPr lang="en-US" dirty="0"/>
          </a:p>
        </p:txBody>
      </p:sp>
      <p:sp>
        <p:nvSpPr>
          <p:cNvPr id="8" name="Title 7"/>
          <p:cNvSpPr>
            <a:spLocks noGrp="1"/>
          </p:cNvSpPr>
          <p:nvPr>
            <p:ph type="title"/>
          </p:nvPr>
        </p:nvSpPr>
        <p:spPr/>
        <p:txBody>
          <a:bodyPr/>
          <a:lstStyle/>
          <a:p>
            <a:pPr lvl="0"/>
            <a:r>
              <a:rPr lang="en-US" dirty="0" smtClean="0"/>
              <a:t>Salesforce </a:t>
            </a:r>
            <a:r>
              <a:rPr lang="en-US" dirty="0" err="1" smtClean="0"/>
              <a:t>AppExchange</a:t>
            </a:r>
            <a:r>
              <a:rPr lang="en-US" dirty="0" smtClean="0"/>
              <a:t> Marketing Solutions</a:t>
            </a:r>
            <a:endParaRPr lang="en-US" dirty="0"/>
          </a:p>
        </p:txBody>
      </p:sp>
      <p:sp>
        <p:nvSpPr>
          <p:cNvPr id="4" name="Title 1"/>
          <p:cNvSpPr txBox="1">
            <a:spLocks/>
          </p:cNvSpPr>
          <p:nvPr/>
        </p:nvSpPr>
        <p:spPr>
          <a:xfrm>
            <a:off x="368300" y="190500"/>
            <a:ext cx="8458200" cy="10287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6086" y="2789925"/>
            <a:ext cx="5943600" cy="1952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srcRect t="2277" r="19860"/>
          <a:stretch>
            <a:fillRect/>
          </a:stretch>
        </p:blipFill>
        <p:spPr bwMode="auto">
          <a:xfrm>
            <a:off x="3996369" y="4474721"/>
            <a:ext cx="2099452" cy="1696042"/>
          </a:xfrm>
          <a:prstGeom prst="rect">
            <a:avLst/>
          </a:prstGeom>
          <a:noFill/>
          <a:ln w="9525">
            <a:solidFill>
              <a:schemeClr val="bg1">
                <a:lumMod val="8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115709" y="843165"/>
            <a:ext cx="11622635" cy="5950440"/>
          </a:xfrm>
        </p:spPr>
        <p:txBody>
          <a:bodyPr/>
          <a:lstStyle/>
          <a:p>
            <a:r>
              <a:rPr lang="en-US" sz="2400" dirty="0" smtClean="0"/>
              <a:t>You can create reports to analyze campaign members. When a report returns a list of contacts or leads, click Add to Campaign to associate them to an existing campaign.</a:t>
            </a:r>
          </a:p>
          <a:p>
            <a:endParaRPr lang="en-US" sz="12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You can create reports to measure the success of your campaigns:</a:t>
            </a:r>
          </a:p>
          <a:p>
            <a:pPr lvl="1"/>
            <a:r>
              <a:rPr lang="en-US" sz="2400" dirty="0" smtClean="0"/>
              <a:t>Campaign pipeline—Value of open opportunities related to a campaign</a:t>
            </a:r>
          </a:p>
          <a:p>
            <a:pPr lvl="1"/>
            <a:r>
              <a:rPr lang="en-US" sz="2400" dirty="0" smtClean="0"/>
              <a:t>Campaign revenue—Value of closed won opportunities related to a campaign</a:t>
            </a:r>
          </a:p>
          <a:p>
            <a:pPr lvl="1"/>
            <a:r>
              <a:rPr lang="en-US" sz="2400" dirty="0" smtClean="0"/>
              <a:t>Campaign ROI—(Value of won opportunities–campaign cost) / campaign cost</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33</a:t>
            </a:fld>
            <a:endParaRPr lang="en-US" dirty="0"/>
          </a:p>
        </p:txBody>
      </p:sp>
      <p:sp>
        <p:nvSpPr>
          <p:cNvPr id="2" name="Title 1"/>
          <p:cNvSpPr>
            <a:spLocks noGrp="1"/>
          </p:cNvSpPr>
          <p:nvPr>
            <p:ph type="title"/>
          </p:nvPr>
        </p:nvSpPr>
        <p:spPr/>
        <p:txBody>
          <a:bodyPr/>
          <a:lstStyle/>
          <a:p>
            <a:r>
              <a:rPr lang="en-US" dirty="0" smtClean="0"/>
              <a:t>Reporting on Campaigns</a:t>
            </a:r>
            <a:endParaRPr lang="en-US" dirty="0"/>
          </a:p>
        </p:txBody>
      </p:sp>
      <p:grpSp>
        <p:nvGrpSpPr>
          <p:cNvPr id="7" name="Group 6"/>
          <p:cNvGrpSpPr/>
          <p:nvPr/>
        </p:nvGrpSpPr>
        <p:grpSpPr>
          <a:xfrm>
            <a:off x="226040" y="2072614"/>
            <a:ext cx="11675903" cy="2281947"/>
            <a:chOff x="463107" y="2205387"/>
            <a:chExt cx="7315200" cy="1429688"/>
          </a:xfrm>
        </p:grpSpPr>
        <p:pic>
          <p:nvPicPr>
            <p:cNvPr id="1026" name="Picture 2"/>
            <p:cNvPicPr>
              <a:picLocks noChangeAspect="1" noChangeArrowheads="1"/>
            </p:cNvPicPr>
            <p:nvPr/>
          </p:nvPicPr>
          <p:blipFill>
            <a:blip r:embed="rId4" cstate="print"/>
            <a:srcRect t="3495" b="15596"/>
            <a:stretch>
              <a:fillRect/>
            </a:stretch>
          </p:blipFill>
          <p:spPr bwMode="auto">
            <a:xfrm>
              <a:off x="463107" y="2205387"/>
              <a:ext cx="7315200" cy="1429688"/>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4" name="Rounded Rectangle 13"/>
            <p:cNvSpPr/>
            <p:nvPr/>
          </p:nvSpPr>
          <p:spPr bwMode="auto">
            <a:xfrm>
              <a:off x="4683534" y="2300109"/>
              <a:ext cx="826655" cy="171099"/>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Tree>
    <p:custDataLst>
      <p:tags r:id="rId1"/>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The marketing director needs to know how different campaigns influence purchasing behavior.</a:t>
            </a:r>
          </a:p>
        </p:txBody>
      </p:sp>
      <p:sp>
        <p:nvSpPr>
          <p:cNvPr id="5" name="Content Placeholder 4"/>
          <p:cNvSpPr>
            <a:spLocks noGrp="1"/>
          </p:cNvSpPr>
          <p:nvPr>
            <p:ph idx="10"/>
          </p:nvPr>
        </p:nvSpPr>
        <p:spPr/>
        <p:txBody>
          <a:bodyPr/>
          <a:lstStyle/>
          <a:p>
            <a:r>
              <a:rPr lang="en-US" sz="2400" dirty="0"/>
              <a:t>The marketing director needs to know which campaigns have been most cost effective.</a:t>
            </a:r>
          </a:p>
        </p:txBody>
      </p:sp>
      <p:sp>
        <p:nvSpPr>
          <p:cNvPr id="6" name="Content Placeholder 5"/>
          <p:cNvSpPr>
            <a:spLocks noGrp="1"/>
          </p:cNvSpPr>
          <p:nvPr>
            <p:ph idx="11"/>
          </p:nvPr>
        </p:nvSpPr>
        <p:spPr/>
        <p:txBody>
          <a:bodyPr/>
          <a:lstStyle/>
          <a:p>
            <a:r>
              <a:rPr lang="en-US" sz="2400" dirty="0"/>
              <a:t>The marketing director wants to analyze who has responded to campaigns. </a:t>
            </a:r>
          </a:p>
          <a:p>
            <a:endParaRPr lang="en-US" sz="2400" dirty="0"/>
          </a:p>
        </p:txBody>
      </p:sp>
      <p:sp>
        <p:nvSpPr>
          <p:cNvPr id="17" name="Title 16"/>
          <p:cNvSpPr>
            <a:spLocks noGrp="1"/>
          </p:cNvSpPr>
          <p:nvPr>
            <p:ph type="title"/>
          </p:nvPr>
        </p:nvSpPr>
        <p:spPr/>
        <p:txBody>
          <a:bodyPr/>
          <a:lstStyle/>
          <a:p>
            <a:pPr lvl="0"/>
            <a:r>
              <a:rPr lang="en-US" dirty="0" smtClean="0"/>
              <a:t>What Solution Would You Recommend?</a:t>
            </a:r>
            <a:endParaRPr lang="en-US" dirty="0"/>
          </a:p>
        </p:txBody>
      </p:sp>
      <p:sp>
        <p:nvSpPr>
          <p:cNvPr id="7" name="Slide Number Placeholder 6"/>
          <p:cNvSpPr>
            <a:spLocks noGrp="1"/>
          </p:cNvSpPr>
          <p:nvPr>
            <p:ph type="sldNum" sz="quarter" idx="12"/>
          </p:nvPr>
        </p:nvSpPr>
        <p:spPr/>
        <p:txBody>
          <a:bodyPr/>
          <a:lstStyle/>
          <a:p>
            <a:fld id="{812A5277-1DB9-460F-9A21-B857ABB32666}" type="slidenum">
              <a:rPr lang="en-US" smtClean="0"/>
              <a:pPr/>
              <a:t>34</a:t>
            </a:fld>
            <a:endParaRPr lang="en-US" dirty="0"/>
          </a:p>
        </p:txBody>
      </p:sp>
      <p:sp>
        <p:nvSpPr>
          <p:cNvPr id="2" name="Rounded Rectangle 1"/>
          <p:cNvSpPr/>
          <p:nvPr/>
        </p:nvSpPr>
        <p:spPr bwMode="auto">
          <a:xfrm>
            <a:off x="209550" y="2857500"/>
            <a:ext cx="3371850" cy="3771900"/>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3" name="Rounded Rectangle 12"/>
          <p:cNvSpPr/>
          <p:nvPr/>
        </p:nvSpPr>
        <p:spPr bwMode="auto">
          <a:xfrm>
            <a:off x="4229100" y="2857500"/>
            <a:ext cx="3371850" cy="3771900"/>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6" name="Rounded Rectangle 15"/>
          <p:cNvSpPr/>
          <p:nvPr/>
        </p:nvSpPr>
        <p:spPr bwMode="auto">
          <a:xfrm>
            <a:off x="8267700" y="2857500"/>
            <a:ext cx="3371850" cy="3771900"/>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Tree>
    <p:custDataLst>
      <p:tags r:id="rId1"/>
    </p:custDataLst>
    <p:extLst>
      <p:ext uri="{BB962C8B-B14F-4D97-AF65-F5344CB8AC3E}">
        <p14:creationId xmlns:p14="http://schemas.microsoft.com/office/powerpoint/2010/main" val="24909872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p:cNvSpPr>
            <a:spLocks noGrp="1"/>
          </p:cNvSpPr>
          <p:nvPr>
            <p:ph idx="1"/>
          </p:nvPr>
        </p:nvSpPr>
        <p:spPr/>
        <p:txBody>
          <a:bodyPr/>
          <a:lstStyle/>
          <a:p>
            <a:r>
              <a:rPr lang="en-US" dirty="0" smtClean="0"/>
              <a:t>When you convert a lead, Salesforce creates a new account, contact, </a:t>
            </a:r>
            <a:br>
              <a:rPr lang="en-US" dirty="0" smtClean="0"/>
            </a:br>
            <a:r>
              <a:rPr lang="en-US" dirty="0" smtClean="0"/>
              <a:t>and optionally, an opportunity using the information from the lead. </a:t>
            </a:r>
          </a:p>
        </p:txBody>
      </p:sp>
      <p:sp>
        <p:nvSpPr>
          <p:cNvPr id="3" name="Slide Number Placeholder 2"/>
          <p:cNvSpPr>
            <a:spLocks noGrp="1"/>
          </p:cNvSpPr>
          <p:nvPr>
            <p:ph type="sldNum" sz="quarter" idx="10"/>
          </p:nvPr>
        </p:nvSpPr>
        <p:spPr/>
        <p:txBody>
          <a:bodyPr/>
          <a:lstStyle/>
          <a:p>
            <a:fld id="{812A5277-1DB9-460F-9A21-B857ABB32666}" type="slidenum">
              <a:rPr lang="en-US" smtClean="0"/>
              <a:pPr/>
              <a:t>35</a:t>
            </a:fld>
            <a:endParaRPr lang="en-US" dirty="0"/>
          </a:p>
        </p:txBody>
      </p:sp>
      <p:sp>
        <p:nvSpPr>
          <p:cNvPr id="2" name="Title 1"/>
          <p:cNvSpPr>
            <a:spLocks noGrp="1"/>
          </p:cNvSpPr>
          <p:nvPr>
            <p:ph type="title"/>
          </p:nvPr>
        </p:nvSpPr>
        <p:spPr/>
        <p:txBody>
          <a:bodyPr/>
          <a:lstStyle/>
          <a:p>
            <a:r>
              <a:rPr lang="en-US" dirty="0" smtClean="0"/>
              <a:t>Lead Conversion and Campaign Influence</a:t>
            </a:r>
            <a:endParaRPr lang="en-US" dirty="0"/>
          </a:p>
        </p:txBody>
      </p:sp>
      <p:sp>
        <p:nvSpPr>
          <p:cNvPr id="7" name="TextBox 6"/>
          <p:cNvSpPr txBox="1"/>
          <p:nvPr/>
        </p:nvSpPr>
        <p:spPr>
          <a:xfrm>
            <a:off x="5945866" y="2784288"/>
            <a:ext cx="1093951" cy="584775"/>
          </a:xfrm>
          <a:prstGeom prst="rect">
            <a:avLst/>
          </a:prstGeom>
          <a:noFill/>
        </p:spPr>
        <p:txBody>
          <a:bodyPr wrap="square" rtlCol="0">
            <a:spAutoFit/>
          </a:bodyPr>
          <a:lstStyle/>
          <a:p>
            <a:pPr algn="ctr"/>
            <a:r>
              <a:rPr lang="en-US" sz="1600" dirty="0" smtClean="0">
                <a:latin typeface="+mj-lt"/>
              </a:rPr>
              <a:t>Frank Frederick</a:t>
            </a:r>
            <a:endParaRPr lang="en-US" sz="1600" dirty="0">
              <a:latin typeface="+mj-lt"/>
            </a:endParaRPr>
          </a:p>
        </p:txBody>
      </p:sp>
      <p:sp>
        <p:nvSpPr>
          <p:cNvPr id="8" name="Freeform 7"/>
          <p:cNvSpPr/>
          <p:nvPr/>
        </p:nvSpPr>
        <p:spPr>
          <a:xfrm>
            <a:off x="4491171" y="2753172"/>
            <a:ext cx="1000470" cy="468595"/>
          </a:xfrm>
          <a:custGeom>
            <a:avLst/>
            <a:gdLst>
              <a:gd name="connsiteX0" fmla="*/ 0 w 444587"/>
              <a:gd name="connsiteY0" fmla="*/ 68883 h 344414"/>
              <a:gd name="connsiteX1" fmla="*/ 272380 w 444587"/>
              <a:gd name="connsiteY1" fmla="*/ 68883 h 344414"/>
              <a:gd name="connsiteX2" fmla="*/ 272380 w 444587"/>
              <a:gd name="connsiteY2" fmla="*/ 0 h 344414"/>
              <a:gd name="connsiteX3" fmla="*/ 444587 w 444587"/>
              <a:gd name="connsiteY3" fmla="*/ 172207 h 344414"/>
              <a:gd name="connsiteX4" fmla="*/ 272380 w 444587"/>
              <a:gd name="connsiteY4" fmla="*/ 344414 h 344414"/>
              <a:gd name="connsiteX5" fmla="*/ 272380 w 444587"/>
              <a:gd name="connsiteY5" fmla="*/ 275531 h 344414"/>
              <a:gd name="connsiteX6" fmla="*/ 0 w 444587"/>
              <a:gd name="connsiteY6" fmla="*/ 275531 h 344414"/>
              <a:gd name="connsiteX7" fmla="*/ 0 w 444587"/>
              <a:gd name="connsiteY7" fmla="*/ 68883 h 344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87" h="344414">
                <a:moveTo>
                  <a:pt x="0" y="68883"/>
                </a:moveTo>
                <a:lnTo>
                  <a:pt x="272380" y="68883"/>
                </a:lnTo>
                <a:lnTo>
                  <a:pt x="272380" y="0"/>
                </a:lnTo>
                <a:lnTo>
                  <a:pt x="444587" y="172207"/>
                </a:lnTo>
                <a:lnTo>
                  <a:pt x="272380" y="344414"/>
                </a:lnTo>
                <a:lnTo>
                  <a:pt x="272380" y="275531"/>
                </a:lnTo>
                <a:lnTo>
                  <a:pt x="0" y="275531"/>
                </a:lnTo>
                <a:lnTo>
                  <a:pt x="0" y="68883"/>
                </a:lnTo>
                <a:close/>
              </a:path>
            </a:pathLst>
          </a:custGeom>
          <a:solidFill>
            <a:srgbClr val="FF0000"/>
          </a:solidFill>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68883" rIns="103324" bIns="68883" numCol="1" spcCol="1270" anchor="ctr" anchorCtr="0">
            <a:noAutofit/>
          </a:bodyPr>
          <a:lstStyle/>
          <a:p>
            <a:pPr lvl="0" algn="ctr" defTabSz="488950">
              <a:lnSpc>
                <a:spcPct val="90000"/>
              </a:lnSpc>
              <a:spcBef>
                <a:spcPct val="0"/>
              </a:spcBef>
              <a:spcAft>
                <a:spcPct val="35000"/>
              </a:spcAft>
            </a:pPr>
            <a:endParaRPr lang="en-US" sz="1100" b="0" kern="1200"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2379978913"/>
              </p:ext>
            </p:extLst>
          </p:nvPr>
        </p:nvGraphicFramePr>
        <p:xfrm>
          <a:off x="1481024" y="2505728"/>
          <a:ext cx="3095396" cy="2363984"/>
        </p:xfrm>
        <a:graphic>
          <a:graphicData uri="http://schemas.openxmlformats.org/drawingml/2006/table">
            <a:tbl>
              <a:tblPr firstRow="1" bandRow="1">
                <a:effectLst>
                  <a:outerShdw blurRad="50800" dist="38100" dir="2700000" algn="tl" rotWithShape="0">
                    <a:prstClr val="black">
                      <a:alpha val="40000"/>
                    </a:prstClr>
                  </a:outerShdw>
                </a:effectLst>
                <a:tableStyleId>{793D81CF-94F2-401A-BA57-92F5A7B2D0C5}</a:tableStyleId>
              </a:tblPr>
              <a:tblGrid>
                <a:gridCol w="3095396"/>
              </a:tblGrid>
              <a:tr h="3223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mj-lt"/>
                          <a:cs typeface="Arial" pitchFamily="34" charset="0"/>
                        </a:rPr>
                        <a:t>Lead</a:t>
                      </a:r>
                      <a:endParaRPr lang="en-US" sz="1400" b="1" dirty="0" smtClean="0">
                        <a:solidFill>
                          <a:schemeClr val="bg1"/>
                        </a:solidFill>
                        <a:latin typeface="+mj-lt"/>
                        <a:cs typeface="Arial" pitchFamily="34" charset="0"/>
                      </a:endParaRPr>
                    </a:p>
                  </a:txBody>
                  <a:tcPr>
                    <a:solidFill>
                      <a:srgbClr val="015BA7"/>
                    </a:solidFill>
                  </a:tcPr>
                </a:tc>
              </a:tr>
              <a:tr h="2041672">
                <a:tc>
                  <a:txBody>
                    <a:bodyPr/>
                    <a:lstStyle/>
                    <a:p>
                      <a:pPr algn="l">
                        <a:tabLst>
                          <a:tab pos="2293938" algn="l"/>
                        </a:tabLst>
                      </a:pPr>
                      <a:r>
                        <a:rPr kumimoji="0" lang="en-US" sz="1400" b="1" u="none" strike="noStrike" cap="none" normalizeH="0" baseline="0" dirty="0" smtClean="0">
                          <a:ln>
                            <a:noFill/>
                          </a:ln>
                          <a:effectLst/>
                          <a:latin typeface="+mj-lt"/>
                          <a:cs typeface="Arial" pitchFamily="34" charset="0"/>
                        </a:rPr>
                        <a:t>Name:</a:t>
                      </a:r>
                      <a:r>
                        <a:rPr kumimoji="0" lang="en-US" sz="1400" u="none" strike="noStrike" cap="none" normalizeH="0" baseline="0" dirty="0" smtClean="0">
                          <a:ln>
                            <a:noFill/>
                          </a:ln>
                          <a:effectLst/>
                          <a:latin typeface="+mj-lt"/>
                          <a:cs typeface="Arial" pitchFamily="34" charset="0"/>
                        </a:rPr>
                        <a:t>             Frank Frederick</a:t>
                      </a:r>
                      <a:endParaRPr lang="en-US" sz="1400" dirty="0" smtClean="0">
                        <a:latin typeface="+mj-lt"/>
                        <a:cs typeface="Arial" pitchFamily="34" charset="0"/>
                      </a:endParaRPr>
                    </a:p>
                    <a:p>
                      <a:pPr algn="l">
                        <a:tabLst>
                          <a:tab pos="2293938" algn="l"/>
                        </a:tabLst>
                      </a:pPr>
                      <a:r>
                        <a:rPr kumimoji="0" lang="en-US" sz="1400" b="1" u="none" strike="noStrike" cap="none" normalizeH="0" baseline="0" dirty="0" smtClean="0">
                          <a:ln>
                            <a:noFill/>
                          </a:ln>
                          <a:effectLst/>
                          <a:latin typeface="+mj-lt"/>
                          <a:cs typeface="Arial" pitchFamily="34" charset="0"/>
                        </a:rPr>
                        <a:t>Company:</a:t>
                      </a:r>
                      <a:r>
                        <a:rPr kumimoji="0" lang="en-US" sz="1400" u="none" strike="noStrike" cap="none" normalizeH="0" baseline="0" dirty="0" smtClean="0">
                          <a:ln>
                            <a:noFill/>
                          </a:ln>
                          <a:effectLst/>
                          <a:latin typeface="+mj-lt"/>
                          <a:cs typeface="Arial" pitchFamily="34" charset="0"/>
                        </a:rPr>
                        <a:t>      Allen Brothers Labs</a:t>
                      </a:r>
                    </a:p>
                  </a:txBody>
                  <a:tcPr>
                    <a:solidFill>
                      <a:schemeClr val="bg1"/>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597516148"/>
              </p:ext>
            </p:extLst>
          </p:nvPr>
        </p:nvGraphicFramePr>
        <p:xfrm>
          <a:off x="1577980" y="3341125"/>
          <a:ext cx="2928259" cy="1407160"/>
        </p:xfrm>
        <a:graphic>
          <a:graphicData uri="http://schemas.openxmlformats.org/drawingml/2006/table">
            <a:tbl>
              <a:tblPr firstRow="1" bandRow="1">
                <a:effectLst>
                  <a:outerShdw blurRad="50800" dist="38100" dir="2700000" algn="tl" rotWithShape="0">
                    <a:prstClr val="black">
                      <a:alpha val="40000"/>
                    </a:prstClr>
                  </a:outerShdw>
                </a:effectLst>
                <a:tableStyleId>{B301B821-A1FF-4177-AEE7-76D212191A09}</a:tableStyleId>
              </a:tblPr>
              <a:tblGrid>
                <a:gridCol w="2928259"/>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Campaign</a:t>
                      </a:r>
                      <a:r>
                        <a:rPr lang="en-US" sz="1400" baseline="0" dirty="0" smtClean="0"/>
                        <a:t> History</a:t>
                      </a:r>
                      <a:endParaRPr lang="en-US" sz="1400" b="1" dirty="0" smtClean="0">
                        <a:solidFill>
                          <a:schemeClr val="bg1"/>
                        </a:solidFill>
                        <a:latin typeface="Salesforce Sans" panose="020B0505020202020203" pitchFamily="34" charset="0"/>
                        <a:cs typeface="Arial" pitchFamily="34" charset="0"/>
                      </a:endParaRP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rgbClr val="3398FF"/>
                    </a:solidFill>
                  </a:tcPr>
                </a:tc>
              </a:tr>
              <a:tr h="370840">
                <a:tc>
                  <a:txBody>
                    <a:bodyPr/>
                    <a:lstStyle/>
                    <a:p>
                      <a:pPr marL="0" marR="0" indent="0" algn="l" defTabSz="914400" rtl="0" eaLnBrk="1" fontAlgn="base" latinLnBrk="0" hangingPunct="1">
                        <a:lnSpc>
                          <a:spcPct val="100000"/>
                        </a:lnSpc>
                        <a:spcBef>
                          <a:spcPct val="0"/>
                        </a:spcBef>
                        <a:spcAft>
                          <a:spcPct val="0"/>
                        </a:spcAft>
                        <a:buClrTx/>
                        <a:buSzTx/>
                        <a:buFontTx/>
                        <a:buNone/>
                        <a:tabLst>
                          <a:tab pos="1147763" algn="l"/>
                        </a:tabLst>
                      </a:pPr>
                      <a:r>
                        <a:rPr kumimoji="0" lang="en-US" sz="1400" b="0" u="none" strike="noStrike" cap="none" normalizeH="0" baseline="0" dirty="0" smtClean="0">
                          <a:ln>
                            <a:noFill/>
                          </a:ln>
                          <a:effectLst/>
                        </a:rPr>
                        <a:t>Printer Campaign – Telemarketing</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tcPr>
                </a:tc>
              </a:tr>
              <a:tr h="370840">
                <a:tc>
                  <a:txBody>
                    <a:bodyPr/>
                    <a:lstStyle/>
                    <a:p>
                      <a:pPr marL="0" marR="0" indent="0" algn="l" defTabSz="914400" rtl="0" eaLnBrk="1" fontAlgn="base" latinLnBrk="0" hangingPunct="1">
                        <a:lnSpc>
                          <a:spcPct val="100000"/>
                        </a:lnSpc>
                        <a:spcBef>
                          <a:spcPct val="0"/>
                        </a:spcBef>
                        <a:spcAft>
                          <a:spcPct val="0"/>
                        </a:spcAft>
                        <a:buClrTx/>
                        <a:buSzTx/>
                        <a:buFontTx/>
                        <a:buNone/>
                        <a:tabLst>
                          <a:tab pos="1147763" algn="l"/>
                        </a:tabLst>
                        <a:defRPr/>
                      </a:pPr>
                      <a:r>
                        <a:rPr kumimoji="0" lang="en-US" sz="1400" b="0" u="none" strike="noStrike" cap="none" normalizeH="0" baseline="0" dirty="0" smtClean="0">
                          <a:ln>
                            <a:noFill/>
                          </a:ln>
                          <a:effectLst/>
                        </a:rPr>
                        <a:t>Laptop Campaign – Telemarketing</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tcPr>
                </a:tc>
              </a:tr>
            </a:tbl>
          </a:graphicData>
        </a:graphic>
      </p:graphicFrame>
      <p:sp>
        <p:nvSpPr>
          <p:cNvPr id="15" name="TextBox 14"/>
          <p:cNvSpPr txBox="1"/>
          <p:nvPr/>
        </p:nvSpPr>
        <p:spPr>
          <a:xfrm>
            <a:off x="7363327" y="2784288"/>
            <a:ext cx="1010652" cy="584775"/>
          </a:xfrm>
          <a:prstGeom prst="rect">
            <a:avLst/>
          </a:prstGeom>
          <a:noFill/>
        </p:spPr>
        <p:txBody>
          <a:bodyPr wrap="square" rtlCol="0">
            <a:spAutoFit/>
          </a:bodyPr>
          <a:lstStyle/>
          <a:p>
            <a:pPr algn="ctr"/>
            <a:r>
              <a:rPr lang="en-US" sz="1600" dirty="0" smtClean="0">
                <a:latin typeface="+mj-lt"/>
              </a:rPr>
              <a:t>Allen</a:t>
            </a:r>
            <a:br>
              <a:rPr lang="en-US" sz="1600" dirty="0" smtClean="0">
                <a:latin typeface="+mj-lt"/>
              </a:rPr>
            </a:br>
            <a:r>
              <a:rPr lang="en-US" sz="1600" dirty="0" smtClean="0">
                <a:latin typeface="+mj-lt"/>
              </a:rPr>
              <a:t>Brothers</a:t>
            </a:r>
            <a:endParaRPr lang="en-US" sz="1600" dirty="0">
              <a:latin typeface="+mj-lt"/>
            </a:endParaRPr>
          </a:p>
        </p:txBody>
      </p:sp>
      <p:sp>
        <p:nvSpPr>
          <p:cNvPr id="18" name="TextBox 17"/>
          <p:cNvSpPr txBox="1"/>
          <p:nvPr/>
        </p:nvSpPr>
        <p:spPr>
          <a:xfrm>
            <a:off x="8538546" y="2784288"/>
            <a:ext cx="1416423" cy="584775"/>
          </a:xfrm>
          <a:prstGeom prst="rect">
            <a:avLst/>
          </a:prstGeom>
          <a:noFill/>
        </p:spPr>
        <p:txBody>
          <a:bodyPr wrap="square" rtlCol="0">
            <a:spAutoFit/>
          </a:bodyPr>
          <a:lstStyle/>
          <a:p>
            <a:pPr algn="ctr"/>
            <a:r>
              <a:rPr lang="en-US" sz="1600" dirty="0" smtClean="0">
                <a:latin typeface="+mj-lt"/>
              </a:rPr>
              <a:t>Follow up with contact</a:t>
            </a:r>
            <a:endParaRPr lang="en-US" sz="1600" dirty="0">
              <a:latin typeface="+mj-lt"/>
            </a:endParaRPr>
          </a:p>
        </p:txBody>
      </p:sp>
      <p:graphicFrame>
        <p:nvGraphicFramePr>
          <p:cNvPr id="22" name="Table 21"/>
          <p:cNvGraphicFramePr>
            <a:graphicFrameLocks noGrp="1"/>
          </p:cNvGraphicFramePr>
          <p:nvPr>
            <p:extLst>
              <p:ext uri="{D42A27DB-BD31-4B8C-83A1-F6EECF244321}">
                <p14:modId xmlns:p14="http://schemas.microsoft.com/office/powerpoint/2010/main" val="1897382136"/>
              </p:ext>
            </p:extLst>
          </p:nvPr>
        </p:nvGraphicFramePr>
        <p:xfrm>
          <a:off x="5838888" y="3418717"/>
          <a:ext cx="4255607" cy="3006635"/>
        </p:xfrm>
        <a:graphic>
          <a:graphicData uri="http://schemas.openxmlformats.org/drawingml/2006/table">
            <a:tbl>
              <a:tblPr firstRow="1" bandRow="1">
                <a:effectLst>
                  <a:outerShdw blurRad="50800" dist="38100" dir="2700000" algn="tl" rotWithShape="0">
                    <a:prstClr val="black">
                      <a:alpha val="40000"/>
                    </a:prstClr>
                  </a:outerShdw>
                </a:effectLst>
                <a:tableStyleId>{793D81CF-94F2-401A-BA57-92F5A7B2D0C5}</a:tableStyleId>
              </a:tblPr>
              <a:tblGrid>
                <a:gridCol w="4255607"/>
              </a:tblGrid>
              <a:tr h="3570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mj-lt"/>
                          <a:cs typeface="Arial" pitchFamily="34" charset="0"/>
                        </a:rPr>
                        <a:t>    Opportunity</a:t>
                      </a:r>
                      <a:endParaRPr lang="en-US" sz="1400" b="1" dirty="0" smtClean="0">
                        <a:solidFill>
                          <a:schemeClr val="bg1"/>
                        </a:solidFill>
                        <a:latin typeface="+mj-lt"/>
                        <a:cs typeface="Arial" pitchFamily="34" charset="0"/>
                      </a:endParaRPr>
                    </a:p>
                  </a:txBody>
                  <a:tcPr>
                    <a:solidFill>
                      <a:srgbClr val="015BA7"/>
                    </a:solidFill>
                  </a:tcPr>
                </a:tc>
              </a:tr>
              <a:tr h="2649582">
                <a:tc>
                  <a:txBody>
                    <a:bodyPr/>
                    <a:lstStyle/>
                    <a:p>
                      <a:pPr algn="l">
                        <a:tabLst>
                          <a:tab pos="2293938" algn="l"/>
                        </a:tabLst>
                      </a:pPr>
                      <a:r>
                        <a:rPr kumimoji="0" lang="en-US" sz="1400" b="1" u="none" strike="noStrike" cap="none" normalizeH="0" baseline="0" dirty="0" smtClean="0">
                          <a:ln>
                            <a:noFill/>
                          </a:ln>
                          <a:effectLst/>
                          <a:latin typeface="+mj-lt"/>
                          <a:cs typeface="Arial" pitchFamily="34" charset="0"/>
                        </a:rPr>
                        <a:t>Opportunity Name:</a:t>
                      </a:r>
                      <a:r>
                        <a:rPr kumimoji="0" lang="en-US" sz="1400" u="none" strike="noStrike" cap="none" normalizeH="0" baseline="0" dirty="0" smtClean="0">
                          <a:ln>
                            <a:noFill/>
                          </a:ln>
                          <a:effectLst/>
                          <a:latin typeface="+mj-lt"/>
                          <a:cs typeface="Arial" pitchFamily="34" charset="0"/>
                        </a:rPr>
                        <a:t>   Allen Brothers – 10 Printers</a:t>
                      </a:r>
                      <a:endParaRPr lang="en-US" sz="1400" dirty="0" smtClean="0">
                        <a:latin typeface="+mj-lt"/>
                        <a:cs typeface="Arial" pitchFamily="34" charset="0"/>
                      </a:endParaRPr>
                    </a:p>
                    <a:p>
                      <a:pPr algn="l">
                        <a:tabLst>
                          <a:tab pos="2293938" algn="l"/>
                        </a:tabLst>
                      </a:pPr>
                      <a:r>
                        <a:rPr kumimoji="0" lang="en-US" sz="1400" b="1" u="none" strike="noStrike" cap="none" normalizeH="0" baseline="0" dirty="0" smtClean="0">
                          <a:ln>
                            <a:noFill/>
                          </a:ln>
                          <a:effectLst/>
                          <a:latin typeface="+mj-lt"/>
                          <a:cs typeface="Arial" pitchFamily="34" charset="0"/>
                        </a:rPr>
                        <a:t>Account Name:</a:t>
                      </a:r>
                      <a:r>
                        <a:rPr kumimoji="0" lang="en-US" sz="1400" u="none" strike="noStrike" cap="none" normalizeH="0" baseline="0" dirty="0" smtClean="0">
                          <a:ln>
                            <a:noFill/>
                          </a:ln>
                          <a:effectLst/>
                          <a:latin typeface="+mj-lt"/>
                          <a:cs typeface="Arial" pitchFamily="34" charset="0"/>
                        </a:rPr>
                        <a:t>         Allen Brothers</a:t>
                      </a:r>
                    </a:p>
                  </a:txBody>
                  <a:tcPr>
                    <a:solidFill>
                      <a:schemeClr val="bg1"/>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14110210"/>
              </p:ext>
            </p:extLst>
          </p:nvPr>
        </p:nvGraphicFramePr>
        <p:xfrm>
          <a:off x="5998768" y="5252429"/>
          <a:ext cx="3855095" cy="1112520"/>
        </p:xfrm>
        <a:graphic>
          <a:graphicData uri="http://schemas.openxmlformats.org/drawingml/2006/table">
            <a:tbl>
              <a:tblPr firstRow="1" bandRow="1">
                <a:effectLst>
                  <a:outerShdw blurRad="50800" dist="38100" dir="2700000" algn="tl" rotWithShape="0">
                    <a:prstClr val="black">
                      <a:alpha val="40000"/>
                    </a:prstClr>
                  </a:outerShdw>
                </a:effectLst>
                <a:tableStyleId>{B301B821-A1FF-4177-AEE7-76D212191A09}</a:tableStyleId>
              </a:tblPr>
              <a:tblGrid>
                <a:gridCol w="3855095"/>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Campaign</a:t>
                      </a:r>
                      <a:r>
                        <a:rPr lang="en-US" sz="1400" baseline="0" dirty="0" smtClean="0"/>
                        <a:t> Influence</a:t>
                      </a:r>
                      <a:endParaRPr lang="en-US" sz="1400" b="1" dirty="0" smtClean="0">
                        <a:solidFill>
                          <a:schemeClr val="bg1"/>
                        </a:solidFill>
                        <a:latin typeface="Salesforce Sans" panose="020B0505020202020203" pitchFamily="34" charset="0"/>
                        <a:cs typeface="Arial" pitchFamily="34" charset="0"/>
                      </a:endParaRP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rgbClr val="3398FF"/>
                    </a:solidFill>
                  </a:tcPr>
                </a:tc>
              </a:tr>
              <a:tr h="370840">
                <a:tc>
                  <a:txBody>
                    <a:bodyPr/>
                    <a:lstStyle/>
                    <a:p>
                      <a:pPr marL="0" marR="0" indent="0" algn="l" defTabSz="914400" rtl="0" eaLnBrk="1" fontAlgn="base" latinLnBrk="0" hangingPunct="1">
                        <a:lnSpc>
                          <a:spcPct val="100000"/>
                        </a:lnSpc>
                        <a:spcBef>
                          <a:spcPct val="0"/>
                        </a:spcBef>
                        <a:spcAft>
                          <a:spcPct val="0"/>
                        </a:spcAft>
                        <a:buClrTx/>
                        <a:buSzTx/>
                        <a:buFontTx/>
                        <a:buNone/>
                        <a:tabLst>
                          <a:tab pos="1147763" algn="l"/>
                        </a:tabLst>
                      </a:pPr>
                      <a:r>
                        <a:rPr kumimoji="0" lang="en-US" sz="1400" b="0" u="none" strike="noStrike" cap="none" normalizeH="0" baseline="0" dirty="0" smtClean="0">
                          <a:ln>
                            <a:noFill/>
                          </a:ln>
                          <a:effectLst/>
                        </a:rPr>
                        <a:t>Printer Campaign – Telemarketing (Primary)</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tcPr>
                </a:tc>
              </a:tr>
              <a:tr h="370840">
                <a:tc>
                  <a:txBody>
                    <a:bodyPr/>
                    <a:lstStyle/>
                    <a:p>
                      <a:pPr marL="0" marR="0" indent="0" algn="l" defTabSz="914400" rtl="0" eaLnBrk="1" fontAlgn="base" latinLnBrk="0" hangingPunct="1">
                        <a:lnSpc>
                          <a:spcPct val="100000"/>
                        </a:lnSpc>
                        <a:spcBef>
                          <a:spcPct val="0"/>
                        </a:spcBef>
                        <a:spcAft>
                          <a:spcPct val="0"/>
                        </a:spcAft>
                        <a:buClrTx/>
                        <a:buSzTx/>
                        <a:buFontTx/>
                        <a:buNone/>
                        <a:tabLst>
                          <a:tab pos="1147763" algn="l"/>
                        </a:tabLst>
                        <a:defRPr/>
                      </a:pPr>
                      <a:r>
                        <a:rPr kumimoji="0" lang="en-US" sz="1400" b="0" u="none" strike="noStrike" cap="none" normalizeH="0" baseline="0" dirty="0" smtClean="0">
                          <a:ln>
                            <a:noFill/>
                          </a:ln>
                          <a:effectLst/>
                        </a:rPr>
                        <a:t>Laptop Campaign – Telemarketing</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546426416"/>
              </p:ext>
            </p:extLst>
          </p:nvPr>
        </p:nvGraphicFramePr>
        <p:xfrm>
          <a:off x="6012060" y="4430347"/>
          <a:ext cx="3853835" cy="741680"/>
        </p:xfrm>
        <a:graphic>
          <a:graphicData uri="http://schemas.openxmlformats.org/drawingml/2006/table">
            <a:tbl>
              <a:tblPr firstRow="1" bandRow="1">
                <a:effectLst>
                  <a:outerShdw blurRad="50800" dist="38100" dir="2700000" algn="tl" rotWithShape="0">
                    <a:prstClr val="black">
                      <a:alpha val="40000"/>
                    </a:prstClr>
                  </a:outerShdw>
                </a:effectLst>
                <a:tableStyleId>{B301B821-A1FF-4177-AEE7-76D212191A09}</a:tableStyleId>
              </a:tblPr>
              <a:tblGrid>
                <a:gridCol w="3853835"/>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Contact Roles</a:t>
                      </a:r>
                      <a:endParaRPr lang="en-US" sz="1400" b="1" dirty="0" smtClean="0">
                        <a:solidFill>
                          <a:schemeClr val="bg1"/>
                        </a:solidFill>
                        <a:latin typeface="Salesforce Sans" panose="020B0505020202020203" pitchFamily="34" charset="0"/>
                        <a:cs typeface="Arial" pitchFamily="34" charset="0"/>
                      </a:endParaRP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rgbClr val="3398FF"/>
                    </a:solidFill>
                  </a:tcPr>
                </a:tc>
              </a:tr>
              <a:tr h="370840">
                <a:tc>
                  <a:txBody>
                    <a:bodyPr/>
                    <a:lstStyle/>
                    <a:p>
                      <a:pPr marL="0" marR="0" indent="0" algn="l" defTabSz="914400" rtl="0" eaLnBrk="1" fontAlgn="base" latinLnBrk="0" hangingPunct="1">
                        <a:lnSpc>
                          <a:spcPct val="100000"/>
                        </a:lnSpc>
                        <a:spcBef>
                          <a:spcPct val="0"/>
                        </a:spcBef>
                        <a:spcAft>
                          <a:spcPct val="0"/>
                        </a:spcAft>
                        <a:buClrTx/>
                        <a:buSzTx/>
                        <a:buFontTx/>
                        <a:buNone/>
                        <a:tabLst>
                          <a:tab pos="1147763" algn="l"/>
                        </a:tabLst>
                      </a:pPr>
                      <a:r>
                        <a:rPr kumimoji="0" lang="en-US" sz="1400" b="0" u="none" strike="noStrike" cap="none" normalizeH="0" baseline="0" dirty="0" smtClean="0">
                          <a:ln>
                            <a:noFill/>
                          </a:ln>
                          <a:effectLst/>
                        </a:rPr>
                        <a:t>Frank Frederick</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tcPr>
                </a:tc>
              </a:tr>
            </a:tbl>
          </a:graphicData>
        </a:graphic>
      </p:graphicFrame>
      <p:sp>
        <p:nvSpPr>
          <p:cNvPr id="25" name="Rectangle 24"/>
          <p:cNvSpPr/>
          <p:nvPr/>
        </p:nvSpPr>
        <p:spPr bwMode="auto">
          <a:xfrm>
            <a:off x="5945866" y="4367462"/>
            <a:ext cx="4009103" cy="211755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mj-lt"/>
            </a:endParaRPr>
          </a:p>
        </p:txBody>
      </p:sp>
      <p:sp>
        <p:nvSpPr>
          <p:cNvPr id="30" name="TextBox 29"/>
          <p:cNvSpPr txBox="1"/>
          <p:nvPr/>
        </p:nvSpPr>
        <p:spPr>
          <a:xfrm>
            <a:off x="5929777" y="922844"/>
            <a:ext cx="8526407" cy="369332"/>
          </a:xfrm>
          <a:prstGeom prst="rect">
            <a:avLst/>
          </a:prstGeom>
          <a:noFill/>
        </p:spPr>
        <p:txBody>
          <a:bodyPr wrap="square" rtlCol="0">
            <a:spAutoFit/>
          </a:bodyPr>
          <a:lstStyle/>
          <a:p>
            <a:endParaRPr lang="en-US" dirty="0"/>
          </a:p>
        </p:txBody>
      </p:sp>
      <p:sp>
        <p:nvSpPr>
          <p:cNvPr id="33" name="Rounded Rectangle 32"/>
          <p:cNvSpPr/>
          <p:nvPr/>
        </p:nvSpPr>
        <p:spPr bwMode="auto">
          <a:xfrm>
            <a:off x="1394186" y="5131774"/>
            <a:ext cx="3273204" cy="1082249"/>
          </a:xfrm>
          <a:prstGeom prst="roundRect">
            <a:avLst>
              <a:gd name="adj" fmla="val 14210"/>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sz="2000" dirty="0">
                <a:solidFill>
                  <a:schemeClr val="bg1"/>
                </a:solidFill>
                <a:latin typeface="+mj-lt"/>
              </a:rPr>
              <a:t>After conversion, </a:t>
            </a:r>
            <a:r>
              <a:rPr lang="en-US" sz="2000" dirty="0" smtClean="0">
                <a:solidFill>
                  <a:schemeClr val="bg1"/>
                </a:solidFill>
                <a:latin typeface="+mj-lt"/>
              </a:rPr>
              <a:t>lead records are only available through reports.</a:t>
            </a:r>
            <a:endParaRPr lang="en-US" sz="2000" dirty="0">
              <a:solidFill>
                <a:schemeClr val="bg1"/>
              </a:solidFill>
              <a:latin typeface="+mj-lt"/>
            </a:endParaRPr>
          </a:p>
        </p:txBody>
      </p:sp>
      <p:pic>
        <p:nvPicPr>
          <p:cNvPr id="28" name="Picture 27" descr="C:\Users\jgoldie\Downloads\Accou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0218" y="2050211"/>
            <a:ext cx="685621" cy="6858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C:\Users\jgoldie\Downloads\Complete Icon Set_conta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3368" y="2050211"/>
            <a:ext cx="685621" cy="6858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7" descr="C:\Users\jgoldie\Downloads\Complete Icon Set_contrac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67642" y="2050211"/>
            <a:ext cx="685621" cy="6858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C:\Users\jgoldie\Downloads\Complete Icon Set_opportuni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8416" y="3424508"/>
            <a:ext cx="685622" cy="6858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09" y="843165"/>
            <a:ext cx="5726291" cy="5950440"/>
          </a:xfrm>
        </p:spPr>
        <p:txBody>
          <a:bodyPr/>
          <a:lstStyle/>
          <a:p>
            <a:pPr lvl="1"/>
            <a:r>
              <a:rPr lang="en-US" sz="2400" dirty="0" smtClean="0"/>
              <a:t>Standard lead fields map to standard account, contact, and opportunity fields automatically.</a:t>
            </a:r>
          </a:p>
          <a:p>
            <a:pPr lvl="1"/>
            <a:r>
              <a:rPr lang="en-US" sz="2400" dirty="0" smtClean="0"/>
              <a:t>If you have custom fields on the lead object that you want to capture on the converted account, contact, or opportunity:</a:t>
            </a:r>
          </a:p>
          <a:p>
            <a:pPr lvl="1"/>
            <a:r>
              <a:rPr lang="en-US" sz="2400" dirty="0" smtClean="0"/>
              <a:t>Create corresponding custom fields on the account, contact, or opportunity object.</a:t>
            </a:r>
          </a:p>
          <a:p>
            <a:pPr lvl="1"/>
            <a:r>
              <a:rPr lang="en-US" sz="2400" dirty="0" smtClean="0"/>
              <a:t>Map custom lead fields to custom account, contact, or opportunity fields. Mapped fields should be of the same data type, with few exceptions.</a:t>
            </a:r>
          </a:p>
        </p:txBody>
      </p:sp>
      <p:sp>
        <p:nvSpPr>
          <p:cNvPr id="5" name="Slide Number Placeholder 4"/>
          <p:cNvSpPr>
            <a:spLocks noGrp="1"/>
          </p:cNvSpPr>
          <p:nvPr>
            <p:ph type="sldNum" sz="quarter" idx="11"/>
          </p:nvPr>
        </p:nvSpPr>
        <p:spPr/>
        <p:txBody>
          <a:bodyPr/>
          <a:lstStyle/>
          <a:p>
            <a:fld id="{812A5277-1DB9-460F-9A21-B857ABB32666}" type="slidenum">
              <a:rPr lang="en-US" smtClean="0"/>
              <a:pPr/>
              <a:t>36</a:t>
            </a:fld>
            <a:endParaRPr lang="en-US" dirty="0"/>
          </a:p>
        </p:txBody>
      </p:sp>
      <p:sp>
        <p:nvSpPr>
          <p:cNvPr id="2" name="Title 1"/>
          <p:cNvSpPr>
            <a:spLocks noGrp="1"/>
          </p:cNvSpPr>
          <p:nvPr>
            <p:ph type="title"/>
          </p:nvPr>
        </p:nvSpPr>
        <p:spPr/>
        <p:txBody>
          <a:bodyPr/>
          <a:lstStyle/>
          <a:p>
            <a:r>
              <a:rPr lang="en-US" dirty="0" smtClean="0"/>
              <a:t>Mapping Lead Fields</a:t>
            </a:r>
            <a:endParaRPr lang="en-US" dirty="0"/>
          </a:p>
        </p:txBody>
      </p:sp>
      <p:pic>
        <p:nvPicPr>
          <p:cNvPr id="1027" name="Picture 3"/>
          <p:cNvPicPr>
            <a:picLocks noChangeAspect="1" noChangeArrowheads="1"/>
          </p:cNvPicPr>
          <p:nvPr/>
        </p:nvPicPr>
        <p:blipFill>
          <a:blip r:embed="rId4" cstate="print"/>
          <a:srcRect/>
          <a:stretch>
            <a:fillRect/>
          </a:stretch>
        </p:blipFill>
        <p:spPr bwMode="auto">
          <a:xfrm>
            <a:off x="6230679" y="2657500"/>
            <a:ext cx="5735934" cy="1974156"/>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Use the lead settings to specify default lead behavior for your organization</a:t>
            </a:r>
            <a:r>
              <a:rPr lang="en-US" dirty="0" smtClean="0"/>
              <a:t>.</a:t>
            </a:r>
            <a:endParaRPr lang="en-US"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37</a:t>
            </a:fld>
            <a:endParaRPr lang="en-US" dirty="0"/>
          </a:p>
        </p:txBody>
      </p:sp>
      <p:sp>
        <p:nvSpPr>
          <p:cNvPr id="2" name="Title 1"/>
          <p:cNvSpPr>
            <a:spLocks noGrp="1"/>
          </p:cNvSpPr>
          <p:nvPr>
            <p:ph type="title"/>
          </p:nvPr>
        </p:nvSpPr>
        <p:spPr/>
        <p:txBody>
          <a:bodyPr/>
          <a:lstStyle/>
          <a:p>
            <a:r>
              <a:rPr lang="en-US" dirty="0" smtClean="0"/>
              <a:t>Lead Conversion Considerations</a:t>
            </a:r>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1555201" y="2052653"/>
            <a:ext cx="9150043" cy="4281865"/>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9" name="Group 8"/>
          <p:cNvGrpSpPr/>
          <p:nvPr/>
        </p:nvGrpSpPr>
        <p:grpSpPr>
          <a:xfrm>
            <a:off x="6331090" y="2498727"/>
            <a:ext cx="3869550" cy="871006"/>
            <a:chOff x="4851770" y="3125557"/>
            <a:chExt cx="4615679" cy="871006"/>
          </a:xfrm>
          <a:solidFill>
            <a:srgbClr val="FF0000"/>
          </a:solidFill>
          <a:effectLst>
            <a:outerShdw blurRad="50800" dist="38100" dir="2700000" algn="tl" rotWithShape="0">
              <a:prstClr val="black">
                <a:alpha val="40000"/>
              </a:prstClr>
            </a:outerShdw>
          </a:effectLst>
        </p:grpSpPr>
        <p:sp>
          <p:nvSpPr>
            <p:cNvPr id="10" name="Isosceles Triangle 9"/>
            <p:cNvSpPr/>
            <p:nvPr/>
          </p:nvSpPr>
          <p:spPr bwMode="auto">
            <a:xfrm rot="16200000">
              <a:off x="5172890" y="3118036"/>
              <a:ext cx="219343" cy="861583"/>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ndParaRPr>
            </a:p>
          </p:txBody>
        </p:sp>
        <p:sp>
          <p:nvSpPr>
            <p:cNvPr id="11" name="Rounded Rectangle 10"/>
            <p:cNvSpPr/>
            <p:nvPr/>
          </p:nvSpPr>
          <p:spPr bwMode="auto">
            <a:xfrm>
              <a:off x="5427692" y="3125557"/>
              <a:ext cx="4039757" cy="871006"/>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000" dirty="0">
                  <a:solidFill>
                    <a:schemeClr val="bg1"/>
                  </a:solidFill>
                </a:rPr>
                <a:t>This includes workflow actions and Apex triggers. </a:t>
              </a:r>
            </a:p>
          </p:txBody>
        </p:sp>
      </p:grpSp>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1882639247"/>
              </p:ext>
            </p:extLst>
          </p:nvPr>
        </p:nvGraphicFramePr>
        <p:xfrm>
          <a:off x="1253067" y="1893306"/>
          <a:ext cx="4903183" cy="3566160"/>
        </p:xfrm>
        <a:graphic>
          <a:graphicData uri="http://schemas.openxmlformats.org/drawingml/2006/table">
            <a:tbl>
              <a:tblPr>
                <a:tableStyleId>{2D5ABB26-0587-4C30-8999-92F81FD0307C}</a:tableStyleId>
              </a:tblPr>
              <a:tblGrid>
                <a:gridCol w="4903183"/>
              </a:tblGrid>
              <a:tr h="701468">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dirty="0" smtClean="0"/>
                        <a:t>Prevent duplicates by checking name, email, or Salesforce ID fields during import</a:t>
                      </a:r>
                    </a:p>
                  </a:txBody>
                  <a:tcPr marR="457200">
                    <a:solidFill>
                      <a:schemeClr val="bg1"/>
                    </a:solidFill>
                  </a:tcPr>
                </a:tc>
              </a:tr>
              <a:tr h="701468">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dirty="0" smtClean="0"/>
                        <a:t>Can invoke active lead assignment rules upon import</a:t>
                      </a:r>
                    </a:p>
                  </a:txBody>
                  <a:tcPr marR="457200">
                    <a:solidFill>
                      <a:schemeClr val="bg1"/>
                    </a:solidFill>
                  </a:tcPr>
                </a:tc>
              </a:tr>
              <a:tr h="701468">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dirty="0" smtClean="0"/>
                        <a:t>Leads missing required field values will not be imported</a:t>
                      </a:r>
                    </a:p>
                  </a:txBody>
                  <a:tcPr marR="457200">
                    <a:solidFill>
                      <a:schemeClr val="bg1"/>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975219547"/>
              </p:ext>
            </p:extLst>
          </p:nvPr>
        </p:nvGraphicFramePr>
        <p:xfrm>
          <a:off x="6260755" y="1895615"/>
          <a:ext cx="4644312" cy="3474720"/>
        </p:xfrm>
        <a:graphic>
          <a:graphicData uri="http://schemas.openxmlformats.org/drawingml/2006/table">
            <a:tbl>
              <a:tblPr>
                <a:tableStyleId>{2D5ABB26-0587-4C30-8999-92F81FD0307C}</a:tableStyleId>
              </a:tblPr>
              <a:tblGrid>
                <a:gridCol w="4644312"/>
              </a:tblGrid>
              <a:tr h="1026208">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dirty="0" smtClean="0"/>
                        <a:t>Clean and enrich lead records in Salesforce with the information from Data.com</a:t>
                      </a:r>
                      <a:endParaRPr lang="en-US" sz="2400" kern="1200" dirty="0" smtClean="0">
                        <a:solidFill>
                          <a:schemeClr val="tx1"/>
                        </a:solidFill>
                        <a:latin typeface="+mn-lt"/>
                        <a:ea typeface="+mn-ea"/>
                        <a:cs typeface="+mn-cs"/>
                      </a:endParaRPr>
                    </a:p>
                  </a:txBody>
                  <a:tcPr marR="457200">
                    <a:solidFill>
                      <a:schemeClr val="bg1"/>
                    </a:solidFill>
                  </a:tcPr>
                </a:tc>
              </a:tr>
              <a:tr h="1334069">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dirty="0" smtClean="0"/>
                        <a:t>Free data assessments</a:t>
                      </a:r>
                      <a:r>
                        <a:rPr lang="en-US" sz="2400" baseline="0" dirty="0" smtClean="0"/>
                        <a:t> show</a:t>
                      </a:r>
                      <a:r>
                        <a:rPr lang="en-US" sz="2400" dirty="0" smtClean="0"/>
                        <a:t> how many of your lead records can be enriched with Data.com Clean</a:t>
                      </a:r>
                    </a:p>
                  </a:txBody>
                  <a:tcPr marR="457200">
                    <a:solidFill>
                      <a:schemeClr val="bg1"/>
                    </a:solidFill>
                  </a:tcPr>
                </a:tc>
              </a:tr>
            </a:tbl>
          </a:graphicData>
        </a:graphic>
      </p:graphicFrame>
      <p:sp>
        <p:nvSpPr>
          <p:cNvPr id="2" name="Title 1"/>
          <p:cNvSpPr>
            <a:spLocks noGrp="1"/>
          </p:cNvSpPr>
          <p:nvPr>
            <p:ph type="title"/>
          </p:nvPr>
        </p:nvSpPr>
        <p:spPr/>
        <p:txBody>
          <a:bodyPr/>
          <a:lstStyle/>
          <a:p>
            <a:r>
              <a:rPr lang="en-US" dirty="0" smtClean="0"/>
              <a:t>Lead Data Quality</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38</a:t>
            </a:fld>
            <a:endParaRPr lang="en-US" dirty="0"/>
          </a:p>
        </p:txBody>
      </p:sp>
      <p:sp>
        <p:nvSpPr>
          <p:cNvPr id="10" name="Rounded Rectangle 9"/>
          <p:cNvSpPr/>
          <p:nvPr/>
        </p:nvSpPr>
        <p:spPr bwMode="auto">
          <a:xfrm>
            <a:off x="1219200" y="1051615"/>
            <a:ext cx="4752811" cy="735655"/>
          </a:xfrm>
          <a:prstGeom prst="roundRect">
            <a:avLst/>
          </a:prstGeom>
          <a:solidFill>
            <a:srgbClr val="0070C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1200"/>
              </a:spcAft>
            </a:pPr>
            <a:r>
              <a:rPr lang="en-US" sz="2400" b="1" dirty="0">
                <a:solidFill>
                  <a:srgbClr val="FFFFFF"/>
                </a:solidFill>
              </a:rPr>
              <a:t>Data Import Wizard </a:t>
            </a:r>
            <a:endParaRPr lang="en-US" sz="2400" dirty="0">
              <a:solidFill>
                <a:srgbClr val="000000"/>
              </a:solidFill>
            </a:endParaRPr>
          </a:p>
        </p:txBody>
      </p:sp>
      <p:sp>
        <p:nvSpPr>
          <p:cNvPr id="11" name="Rounded Rectangle 10"/>
          <p:cNvSpPr/>
          <p:nvPr/>
        </p:nvSpPr>
        <p:spPr bwMode="auto">
          <a:xfrm>
            <a:off x="6227725" y="1064106"/>
            <a:ext cx="4694275" cy="735655"/>
          </a:xfrm>
          <a:prstGeom prst="roundRect">
            <a:avLst/>
          </a:prstGeom>
          <a:solidFill>
            <a:srgbClr val="00B0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400" b="1" dirty="0">
                <a:solidFill>
                  <a:srgbClr val="FFFFFF"/>
                </a:solidFill>
              </a:rPr>
              <a:t>Data.com</a:t>
            </a:r>
            <a:endParaRPr lang="en-US" sz="2400" dirty="0">
              <a:solidFill>
                <a:srgbClr val="000000"/>
              </a:solidFill>
            </a:endParaRPr>
          </a:p>
        </p:txBody>
      </p:sp>
      <p:sp>
        <p:nvSpPr>
          <p:cNvPr id="17" name="Rectangle 16"/>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85000"/>
              </a:lnSpc>
            </a:pPr>
            <a:r>
              <a:rPr lang="en-US" sz="2400" kern="0" dirty="0">
                <a:solidFill>
                  <a:schemeClr val="bg1"/>
                </a:solidFill>
                <a:latin typeface="Salesforce Sans" panose="020B0505020202020203" pitchFamily="34" charset="0"/>
                <a:cs typeface="Arial" pitchFamily="34" charset="0"/>
              </a:rPr>
              <a:t>Search for applications that specialize in de-duplicating leads on the AppExchange.</a:t>
            </a:r>
          </a:p>
        </p:txBody>
      </p:sp>
      <p:sp>
        <p:nvSpPr>
          <p:cNvPr id="19" name="TextBox 18"/>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21"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5711" y="829311"/>
            <a:ext cx="2396973" cy="5950440"/>
          </a:xfrm>
        </p:spPr>
        <p:txBody>
          <a:bodyPr/>
          <a:lstStyle/>
          <a:p>
            <a:r>
              <a:rPr lang="en-US" sz="2000" dirty="0"/>
              <a:t>Higher quality lead data would save time and result in more sales.</a:t>
            </a:r>
          </a:p>
          <a:p>
            <a:endParaRPr lang="en-US" sz="2000" dirty="0"/>
          </a:p>
        </p:txBody>
      </p:sp>
      <p:sp>
        <p:nvSpPr>
          <p:cNvPr id="3" name="Content Placeholder 2"/>
          <p:cNvSpPr>
            <a:spLocks noGrp="1"/>
          </p:cNvSpPr>
          <p:nvPr>
            <p:ph idx="13"/>
          </p:nvPr>
        </p:nvSpPr>
        <p:spPr>
          <a:xfrm>
            <a:off x="2650659" y="746976"/>
            <a:ext cx="2266558" cy="5950440"/>
          </a:xfrm>
        </p:spPr>
        <p:txBody>
          <a:bodyPr/>
          <a:lstStyle/>
          <a:p>
            <a:r>
              <a:rPr lang="en-US" sz="2000" dirty="0"/>
              <a:t>The Marketing team wants to automate lead processes to save time and ensure consistency.</a:t>
            </a:r>
          </a:p>
          <a:p>
            <a:endParaRPr lang="en-US" sz="2000" dirty="0"/>
          </a:p>
        </p:txBody>
      </p:sp>
      <p:sp>
        <p:nvSpPr>
          <p:cNvPr id="5" name="Content Placeholder 4"/>
          <p:cNvSpPr>
            <a:spLocks noGrp="1"/>
          </p:cNvSpPr>
          <p:nvPr>
            <p:ph idx="14"/>
          </p:nvPr>
        </p:nvSpPr>
        <p:spPr>
          <a:xfrm>
            <a:off x="7384587" y="801282"/>
            <a:ext cx="2443096" cy="5950440"/>
          </a:xfrm>
        </p:spPr>
        <p:txBody>
          <a:bodyPr/>
          <a:lstStyle/>
          <a:p>
            <a:r>
              <a:rPr lang="en-US" sz="2000" dirty="0"/>
              <a:t>Marketing managers want better visibility into the lead cycle.</a:t>
            </a:r>
          </a:p>
          <a:p>
            <a:endParaRPr lang="en-US" sz="2000" dirty="0"/>
          </a:p>
        </p:txBody>
      </p:sp>
      <p:sp>
        <p:nvSpPr>
          <p:cNvPr id="6" name="Content Placeholder 5"/>
          <p:cNvSpPr>
            <a:spLocks noGrp="1"/>
          </p:cNvSpPr>
          <p:nvPr>
            <p:ph idx="15"/>
          </p:nvPr>
        </p:nvSpPr>
        <p:spPr>
          <a:xfrm>
            <a:off x="5055192" y="746976"/>
            <a:ext cx="2161117" cy="5950440"/>
          </a:xfrm>
        </p:spPr>
        <p:txBody>
          <a:bodyPr/>
          <a:lstStyle/>
          <a:p>
            <a:r>
              <a:rPr lang="en-US" sz="2000" dirty="0"/>
              <a:t>Marketing and Sales want to generate more leads.</a:t>
            </a:r>
            <a:endParaRPr lang="en-US" sz="2400" kern="1200" dirty="0"/>
          </a:p>
          <a:p>
            <a:endParaRPr lang="en-US" sz="2000" dirty="0"/>
          </a:p>
        </p:txBody>
      </p:sp>
      <p:sp>
        <p:nvSpPr>
          <p:cNvPr id="17" name="Title 16"/>
          <p:cNvSpPr>
            <a:spLocks noGrp="1"/>
          </p:cNvSpPr>
          <p:nvPr>
            <p:ph type="title"/>
          </p:nvPr>
        </p:nvSpPr>
        <p:spPr/>
        <p:txBody>
          <a:bodyPr/>
          <a:lstStyle/>
          <a:p>
            <a:pPr lvl="0"/>
            <a:r>
              <a:rPr lang="en-US" dirty="0" smtClean="0"/>
              <a:t>What Solution Would You Recommend?</a:t>
            </a:r>
            <a:endParaRPr lang="en-US" dirty="0"/>
          </a:p>
        </p:txBody>
      </p:sp>
      <p:sp>
        <p:nvSpPr>
          <p:cNvPr id="7" name="Slide Number Placeholder 6"/>
          <p:cNvSpPr>
            <a:spLocks noGrp="1"/>
          </p:cNvSpPr>
          <p:nvPr>
            <p:ph type="sldNum" sz="quarter" idx="16"/>
          </p:nvPr>
        </p:nvSpPr>
        <p:spPr/>
        <p:txBody>
          <a:bodyPr/>
          <a:lstStyle/>
          <a:p>
            <a:fld id="{812A5277-1DB9-460F-9A21-B857ABB32666}" type="slidenum">
              <a:rPr lang="en-US" smtClean="0"/>
              <a:pPr/>
              <a:t>39</a:t>
            </a:fld>
            <a:endParaRPr lang="en-US" dirty="0"/>
          </a:p>
        </p:txBody>
      </p:sp>
      <p:sp>
        <p:nvSpPr>
          <p:cNvPr id="26" name="Content Placeholder 4"/>
          <p:cNvSpPr txBox="1">
            <a:spLocks/>
          </p:cNvSpPr>
          <p:nvPr/>
        </p:nvSpPr>
        <p:spPr bwMode="auto">
          <a:xfrm>
            <a:off x="9758817" y="829311"/>
            <a:ext cx="2314648" cy="5950440"/>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90000"/>
              </a:lnSpc>
            </a:pPr>
            <a:r>
              <a:rPr lang="en-US" sz="2000" dirty="0">
                <a:latin typeface="+mj-lt"/>
              </a:rPr>
              <a:t>Managers want to make sure reps focus on the hottest leads first.</a:t>
            </a:r>
          </a:p>
        </p:txBody>
      </p:sp>
      <p:sp>
        <p:nvSpPr>
          <p:cNvPr id="29" name="Rounded Rectangle 28"/>
          <p:cNvSpPr/>
          <p:nvPr/>
        </p:nvSpPr>
        <p:spPr bwMode="auto">
          <a:xfrm>
            <a:off x="246126" y="2252133"/>
            <a:ext cx="2161117" cy="4377267"/>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30" name="Rounded Rectangle 29"/>
          <p:cNvSpPr/>
          <p:nvPr/>
        </p:nvSpPr>
        <p:spPr bwMode="auto">
          <a:xfrm>
            <a:off x="9827683" y="2252133"/>
            <a:ext cx="2161117" cy="4377267"/>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31" name="Rounded Rectangle 30"/>
          <p:cNvSpPr/>
          <p:nvPr/>
        </p:nvSpPr>
        <p:spPr bwMode="auto">
          <a:xfrm>
            <a:off x="2650659" y="2861733"/>
            <a:ext cx="2161117" cy="3767667"/>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32" name="Rounded Rectangle 31"/>
          <p:cNvSpPr/>
          <p:nvPr/>
        </p:nvSpPr>
        <p:spPr bwMode="auto">
          <a:xfrm>
            <a:off x="5055192" y="2252133"/>
            <a:ext cx="2161117" cy="4377267"/>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33" name="Rounded Rectangle 32"/>
          <p:cNvSpPr/>
          <p:nvPr/>
        </p:nvSpPr>
        <p:spPr bwMode="auto">
          <a:xfrm>
            <a:off x="7459725" y="2252133"/>
            <a:ext cx="2161117" cy="4377267"/>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12A5277-1DB9-460F-9A21-B857ABB32666}" type="slidenum">
              <a:rPr lang="en-US" smtClean="0"/>
              <a:pPr/>
              <a:t>4</a:t>
            </a:fld>
            <a:endParaRPr lang="en-US" dirty="0"/>
          </a:p>
        </p:txBody>
      </p:sp>
    </p:spTree>
    <p:custDataLst>
      <p:tags r:id="rId1"/>
    </p:custDataLst>
    <p:extLst>
      <p:ext uri="{BB962C8B-B14F-4D97-AF65-F5344CB8AC3E}">
        <p14:creationId xmlns:p14="http://schemas.microsoft.com/office/powerpoint/2010/main" val="6031688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115710" y="843165"/>
            <a:ext cx="11441881" cy="5950440"/>
          </a:xfrm>
        </p:spPr>
        <p:txBody>
          <a:bodyPr/>
          <a:lstStyle/>
          <a:p>
            <a:r>
              <a:rPr lang="en-US" dirty="0" smtClean="0"/>
              <a:t>Use the Lead Lifetime report to track the life of a lead from creation to closure.</a:t>
            </a:r>
          </a:p>
          <a:p>
            <a:endParaRPr lang="en-US" dirty="0" smtClean="0"/>
          </a:p>
          <a:p>
            <a:endParaRPr lang="en-US" dirty="0" smtClean="0"/>
          </a:p>
          <a:p>
            <a:endParaRPr lang="en-US" dirty="0" smtClean="0"/>
          </a:p>
          <a:p>
            <a:endParaRPr lang="en-US" dirty="0" smtClean="0"/>
          </a:p>
          <a:p>
            <a:endParaRPr lang="en-US" dirty="0" smtClean="0"/>
          </a:p>
          <a:p>
            <a:r>
              <a:rPr lang="en-US" dirty="0" smtClean="0"/>
              <a:t>Use custom summary formulas to calculate summaries of numerical fields, such as the lead conversion ratio. </a:t>
            </a:r>
          </a:p>
          <a:p>
            <a:endParaRPr lang="en-US" dirty="0" smtClean="0"/>
          </a:p>
          <a:p>
            <a:endParaRPr lang="en-US" dirty="0"/>
          </a:p>
        </p:txBody>
      </p:sp>
      <p:sp>
        <p:nvSpPr>
          <p:cNvPr id="9" name="Slide Number Placeholder 8"/>
          <p:cNvSpPr>
            <a:spLocks noGrp="1"/>
          </p:cNvSpPr>
          <p:nvPr>
            <p:ph type="sldNum" sz="quarter" idx="10"/>
          </p:nvPr>
        </p:nvSpPr>
        <p:spPr/>
        <p:txBody>
          <a:bodyPr/>
          <a:lstStyle/>
          <a:p>
            <a:fld id="{812A5277-1DB9-460F-9A21-B857ABB32666}" type="slidenum">
              <a:rPr lang="en-US" smtClean="0"/>
              <a:pPr/>
              <a:t>40</a:t>
            </a:fld>
            <a:endParaRPr lang="en-US" dirty="0"/>
          </a:p>
        </p:txBody>
      </p:sp>
      <p:sp>
        <p:nvSpPr>
          <p:cNvPr id="2" name="Title 1"/>
          <p:cNvSpPr>
            <a:spLocks noGrp="1"/>
          </p:cNvSpPr>
          <p:nvPr>
            <p:ph type="title"/>
          </p:nvPr>
        </p:nvSpPr>
        <p:spPr/>
        <p:txBody>
          <a:bodyPr/>
          <a:lstStyle/>
          <a:p>
            <a:r>
              <a:rPr lang="en-US" dirty="0" smtClean="0"/>
              <a:t>Reporting on Leads</a:t>
            </a:r>
            <a:endParaRPr lang="en-US" dirty="0"/>
          </a:p>
        </p:txBody>
      </p:sp>
      <p:grpSp>
        <p:nvGrpSpPr>
          <p:cNvPr id="3" name="Group 16"/>
          <p:cNvGrpSpPr/>
          <p:nvPr/>
        </p:nvGrpSpPr>
        <p:grpSpPr>
          <a:xfrm>
            <a:off x="239123" y="4479071"/>
            <a:ext cx="7127913" cy="2081037"/>
            <a:chOff x="661012" y="2011385"/>
            <a:chExt cx="7127913" cy="2081037"/>
          </a:xfrm>
        </p:grpSpPr>
        <p:pic>
          <p:nvPicPr>
            <p:cNvPr id="11" name="Picture 4"/>
            <p:cNvPicPr>
              <a:picLocks noChangeAspect="1" noChangeArrowheads="1"/>
            </p:cNvPicPr>
            <p:nvPr/>
          </p:nvPicPr>
          <p:blipFill>
            <a:blip r:embed="rId4" cstate="print"/>
            <a:srcRect l="4298" r="12446"/>
            <a:stretch>
              <a:fillRect/>
            </a:stretch>
          </p:blipFill>
          <p:spPr bwMode="auto">
            <a:xfrm>
              <a:off x="661012" y="2043055"/>
              <a:ext cx="7127913" cy="203835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5" name="Picture 4"/>
            <p:cNvPicPr>
              <a:picLocks noChangeAspect="1" noChangeArrowheads="1"/>
            </p:cNvPicPr>
            <p:nvPr/>
          </p:nvPicPr>
          <p:blipFill>
            <a:blip r:embed="rId4" cstate="print"/>
            <a:srcRect l="82502"/>
            <a:stretch>
              <a:fillRect/>
            </a:stretch>
          </p:blipFill>
          <p:spPr bwMode="auto">
            <a:xfrm>
              <a:off x="6282468" y="2054072"/>
              <a:ext cx="1498038" cy="2038350"/>
            </a:xfrm>
            <a:prstGeom prst="rect">
              <a:avLst/>
            </a:prstGeom>
            <a:noFill/>
            <a:ln w="6350">
              <a:noFill/>
              <a:miter lim="800000"/>
              <a:headEnd/>
              <a:tailEnd/>
            </a:ln>
            <a:effectLst/>
          </p:spPr>
        </p:pic>
        <p:sp>
          <p:nvSpPr>
            <p:cNvPr id="12" name="Rectangle 11"/>
            <p:cNvSpPr/>
            <p:nvPr/>
          </p:nvSpPr>
          <p:spPr bwMode="auto">
            <a:xfrm>
              <a:off x="6278879" y="2011385"/>
              <a:ext cx="1504950" cy="7239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mj-lt"/>
              </a:endParaRPr>
            </a:p>
          </p:txBody>
        </p:sp>
      </p:grpSp>
      <p:pic>
        <p:nvPicPr>
          <p:cNvPr id="2051" name="Picture 3"/>
          <p:cNvPicPr>
            <a:picLocks noChangeAspect="1" noChangeArrowheads="1"/>
          </p:cNvPicPr>
          <p:nvPr/>
        </p:nvPicPr>
        <p:blipFill>
          <a:blip r:embed="rId5" cstate="print"/>
          <a:srcRect/>
          <a:stretch>
            <a:fillRect/>
          </a:stretch>
        </p:blipFill>
        <p:spPr bwMode="auto">
          <a:xfrm>
            <a:off x="246442" y="1325367"/>
            <a:ext cx="7510515" cy="1785202"/>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14" name="Group 13"/>
          <p:cNvGrpSpPr/>
          <p:nvPr/>
        </p:nvGrpSpPr>
        <p:grpSpPr>
          <a:xfrm>
            <a:off x="5967929" y="5301185"/>
            <a:ext cx="3710830" cy="1016130"/>
            <a:chOff x="5427692" y="2854832"/>
            <a:chExt cx="4426355" cy="1016130"/>
          </a:xfrm>
          <a:solidFill>
            <a:srgbClr val="FF0000"/>
          </a:solidFill>
          <a:effectLst>
            <a:outerShdw blurRad="50800" dist="38100" dir="2700000" algn="tl" rotWithShape="0">
              <a:prstClr val="black">
                <a:alpha val="40000"/>
              </a:prstClr>
            </a:outerShdw>
          </a:effectLst>
        </p:grpSpPr>
        <p:sp>
          <p:nvSpPr>
            <p:cNvPr id="16" name="Isosceles Triangle 15"/>
            <p:cNvSpPr/>
            <p:nvPr/>
          </p:nvSpPr>
          <p:spPr bwMode="auto">
            <a:xfrm>
              <a:off x="6030860" y="2854832"/>
              <a:ext cx="261637" cy="604809"/>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latin typeface="+mj-lt"/>
              </a:endParaRPr>
            </a:p>
          </p:txBody>
        </p:sp>
        <p:sp>
          <p:nvSpPr>
            <p:cNvPr id="17" name="Rounded Rectangle 16"/>
            <p:cNvSpPr/>
            <p:nvPr/>
          </p:nvSpPr>
          <p:spPr bwMode="auto">
            <a:xfrm>
              <a:off x="5427692" y="3251158"/>
              <a:ext cx="4426355" cy="619804"/>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marL="109538"/>
              <a:r>
                <a:rPr lang="en-US" sz="2000" dirty="0">
                  <a:latin typeface="+mj-lt"/>
                  <a:cs typeface="Courier New" pitchFamily="49" charset="0"/>
                </a:rPr>
                <a:t>CONVERTED:SUM/</a:t>
              </a:r>
              <a:r>
                <a:rPr lang="en-US" sz="2000" dirty="0" err="1">
                  <a:latin typeface="+mj-lt"/>
                  <a:cs typeface="Courier New" pitchFamily="49" charset="0"/>
                </a:rPr>
                <a:t>RowCount</a:t>
              </a:r>
              <a:endParaRPr lang="en-US" sz="2000" dirty="0">
                <a:latin typeface="+mj-lt"/>
                <a:cs typeface="Courier New" pitchFamily="49" charset="0"/>
              </a:endParaRPr>
            </a:p>
          </p:txBody>
        </p:sp>
      </p:gr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12A5277-1DB9-460F-9A21-B857ABB32666}" type="slidenum">
              <a:rPr lang="en-US" smtClean="0"/>
              <a:pPr/>
              <a:t>41</a:t>
            </a:fld>
            <a:endParaRPr lang="en-US" dirty="0"/>
          </a:p>
        </p:txBody>
      </p:sp>
      <p:sp>
        <p:nvSpPr>
          <p:cNvPr id="4" name="Text Placeholder 3"/>
          <p:cNvSpPr>
            <a:spLocks noGrp="1"/>
          </p:cNvSpPr>
          <p:nvPr>
            <p:ph type="body" sz="quarter" idx="10"/>
          </p:nvPr>
        </p:nvSpPr>
        <p:spPr>
          <a:xfrm>
            <a:off x="407035" y="643468"/>
            <a:ext cx="8983149" cy="4255911"/>
          </a:xfrm>
        </p:spPr>
        <p:txBody>
          <a:bodyPr/>
          <a:lstStyle/>
          <a:p>
            <a:r>
              <a:rPr lang="en-US" dirty="0"/>
              <a:t>Module 3: </a:t>
            </a:r>
            <a:endParaRPr lang="en-US" dirty="0" smtClean="0"/>
          </a:p>
          <a:p>
            <a:r>
              <a:rPr lang="en-US" b="0" dirty="0" smtClean="0"/>
              <a:t>Opportunity </a:t>
            </a:r>
            <a:r>
              <a:rPr lang="en-US" b="0" dirty="0"/>
              <a:t>Management</a:t>
            </a:r>
          </a:p>
        </p:txBody>
      </p:sp>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558212" y="843165"/>
            <a:ext cx="10498673" cy="5950440"/>
          </a:xfrm>
        </p:spPr>
        <p:txBody>
          <a:bodyPr numCol="2" spcCol="457200"/>
          <a:lstStyle/>
          <a:p>
            <a:r>
              <a:rPr lang="en-US" sz="2400" b="1" dirty="0" smtClean="0"/>
              <a:t>Opportunity Management</a:t>
            </a:r>
          </a:p>
          <a:p>
            <a:pPr lvl="1"/>
            <a:r>
              <a:rPr lang="en-US" sz="2400" dirty="0" smtClean="0"/>
              <a:t>Given a set of requirements, determine how to support different sales process scenarios.</a:t>
            </a:r>
          </a:p>
          <a:p>
            <a:pPr lvl="1"/>
            <a:r>
              <a:rPr lang="en-US" sz="2400" dirty="0" smtClean="0"/>
              <a:t>Describe the relationships between opportunities to assets, product line items and schedules, price books, quotes, contracts, campaigns, etc.</a:t>
            </a:r>
          </a:p>
          <a:p>
            <a:pPr lvl="1"/>
            <a:endParaRPr lang="en-US" dirty="0"/>
          </a:p>
          <a:p>
            <a:pPr lvl="1"/>
            <a:endParaRPr lang="en-US" sz="2400" dirty="0" smtClean="0"/>
          </a:p>
          <a:p>
            <a:pPr lvl="1"/>
            <a:endParaRPr lang="en-US" dirty="0"/>
          </a:p>
          <a:p>
            <a:pPr lvl="1"/>
            <a:endParaRPr lang="en-US" sz="2400" dirty="0" smtClean="0"/>
          </a:p>
          <a:p>
            <a:pPr lvl="1"/>
            <a:endParaRPr lang="en-US" sz="2400" dirty="0" smtClean="0"/>
          </a:p>
          <a:p>
            <a:r>
              <a:rPr lang="en-US" sz="2400" b="1" dirty="0" smtClean="0"/>
              <a:t>Sales Cloud Solution Design</a:t>
            </a:r>
          </a:p>
          <a:p>
            <a:pPr lvl="1"/>
            <a:r>
              <a:rPr lang="en-US" sz="2400" dirty="0" smtClean="0"/>
              <a:t>Given a set of requirements, design an end-to-end sales process from lead to opportunity to quote to close to order.</a:t>
            </a:r>
          </a:p>
          <a:p>
            <a:pPr lvl="1"/>
            <a:r>
              <a:rPr lang="en-US" sz="2400" dirty="0" smtClean="0"/>
              <a:t>Given a scenario, analyze customer requirements to determine an appropriate solution design considering capabilities, limitations, and design trade-offs.</a:t>
            </a:r>
          </a:p>
          <a:p>
            <a:pPr lvl="1"/>
            <a:r>
              <a:rPr lang="en-US" sz="2400" dirty="0" smtClean="0"/>
              <a:t>Describe the implementation considerations when designing a sales process.</a:t>
            </a:r>
          </a:p>
        </p:txBody>
      </p:sp>
      <p:sp>
        <p:nvSpPr>
          <p:cNvPr id="7" name="Slide Number Placeholder 6"/>
          <p:cNvSpPr>
            <a:spLocks noGrp="1"/>
          </p:cNvSpPr>
          <p:nvPr>
            <p:ph type="sldNum" sz="quarter" idx="10"/>
          </p:nvPr>
        </p:nvSpPr>
        <p:spPr/>
        <p:txBody>
          <a:bodyPr/>
          <a:lstStyle/>
          <a:p>
            <a:fld id="{812A5277-1DB9-460F-9A21-B857ABB32666}" type="slidenum">
              <a:rPr lang="en-US" smtClean="0"/>
              <a:pPr/>
              <a:t>42</a:t>
            </a:fld>
            <a:endParaRPr lang="en-US" dirty="0"/>
          </a:p>
        </p:txBody>
      </p:sp>
      <p:sp>
        <p:nvSpPr>
          <p:cNvPr id="5" name="Title 4"/>
          <p:cNvSpPr>
            <a:spLocks noGrp="1"/>
          </p:cNvSpPr>
          <p:nvPr>
            <p:ph type="title"/>
          </p:nvPr>
        </p:nvSpPr>
        <p:spPr/>
        <p:txBody>
          <a:bodyPr/>
          <a:lstStyle/>
          <a:p>
            <a:r>
              <a:rPr lang="en-US" dirty="0" smtClean="0"/>
              <a:t>Exam Objectives Covered in this Section</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886" y="950286"/>
            <a:ext cx="1167763" cy="1167763"/>
          </a:xfrm>
          <a:prstGeom prst="rect">
            <a:avLst/>
          </a:prstGeom>
          <a:effectLst/>
        </p:spPr>
      </p:pic>
    </p:spTree>
    <p:custDataLst>
      <p:tags r:id="rId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t="3568" b="21263"/>
          <a:stretch/>
        </p:blipFill>
        <p:spPr bwMode="auto">
          <a:xfrm>
            <a:off x="-1" y="749809"/>
            <a:ext cx="12188824" cy="610819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Opportunity Management</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43</a:t>
            </a:fld>
            <a:endParaRPr lang="en-US" dirty="0"/>
          </a:p>
        </p:txBody>
      </p:sp>
      <p:pic>
        <p:nvPicPr>
          <p:cNvPr id="9" name="Picture 8" descr="Allison Wheeler - VP Global Sales 01.png"/>
          <p:cNvPicPr>
            <a:picLocks noChangeAspect="1"/>
          </p:cNvPicPr>
          <p:nvPr/>
        </p:nvPicPr>
        <p:blipFill>
          <a:blip r:embed="rId6" cstate="print"/>
          <a:srcRect b="7901"/>
          <a:stretch>
            <a:fillRect/>
          </a:stretch>
        </p:blipFill>
        <p:spPr>
          <a:xfrm flipH="1">
            <a:off x="1487450" y="1828800"/>
            <a:ext cx="2480371" cy="5029200"/>
          </a:xfrm>
          <a:prstGeom prst="rect">
            <a:avLst/>
          </a:prstGeom>
          <a:effectLst/>
        </p:spPr>
      </p:pic>
      <p:sp>
        <p:nvSpPr>
          <p:cNvPr id="10" name="Rectangle 9"/>
          <p:cNvSpPr/>
          <p:nvPr/>
        </p:nvSpPr>
        <p:spPr>
          <a:xfrm>
            <a:off x="3686746" y="6149141"/>
            <a:ext cx="1854899" cy="584775"/>
          </a:xfrm>
          <a:prstGeom prst="rect">
            <a:avLst/>
          </a:prstGeom>
        </p:spPr>
        <p:txBody>
          <a:bodyPr wrap="square">
            <a:spAutoFit/>
          </a:bodyPr>
          <a:lstStyle/>
          <a:p>
            <a:r>
              <a:rPr lang="en-US" sz="1600" b="1" dirty="0" smtClean="0">
                <a:solidFill>
                  <a:schemeClr val="bg1"/>
                </a:solidFill>
              </a:rPr>
              <a:t>Allison Wheeler</a:t>
            </a:r>
          </a:p>
          <a:p>
            <a:r>
              <a:rPr lang="en-US" sz="1600" dirty="0" smtClean="0">
                <a:solidFill>
                  <a:schemeClr val="bg1"/>
                </a:solidFill>
              </a:rPr>
              <a:t>VP of Sales</a:t>
            </a:r>
          </a:p>
        </p:txBody>
      </p:sp>
      <p:grpSp>
        <p:nvGrpSpPr>
          <p:cNvPr id="7" name="Group 6"/>
          <p:cNvGrpSpPr/>
          <p:nvPr/>
        </p:nvGrpSpPr>
        <p:grpSpPr>
          <a:xfrm>
            <a:off x="3296361" y="2099438"/>
            <a:ext cx="4341926" cy="1795230"/>
            <a:chOff x="-436134" y="473949"/>
            <a:chExt cx="4341926" cy="1795230"/>
          </a:xfrm>
          <a:solidFill>
            <a:srgbClr val="00B0F0"/>
          </a:solidFill>
          <a:effectLst>
            <a:outerShdw blurRad="50800" dist="38100" dir="2700000" algn="tl" rotWithShape="0">
              <a:prstClr val="black">
                <a:alpha val="40000"/>
              </a:prstClr>
            </a:outerShdw>
          </a:effectLst>
        </p:grpSpPr>
        <p:sp>
          <p:nvSpPr>
            <p:cNvPr id="8" name="Isosceles Triangle 7"/>
            <p:cNvSpPr/>
            <p:nvPr/>
          </p:nvSpPr>
          <p:spPr bwMode="auto">
            <a:xfrm rot="16200000">
              <a:off x="-205798" y="1011462"/>
              <a:ext cx="261635" cy="722307"/>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ffectLst>
                  <a:outerShdw blurRad="38100" dist="38100" dir="2700000" algn="tl">
                    <a:srgbClr val="000000">
                      <a:alpha val="43137"/>
                    </a:srgbClr>
                  </a:outerShdw>
                </a:effectLst>
              </a:endParaRPr>
            </a:p>
          </p:txBody>
        </p:sp>
        <p:sp>
          <p:nvSpPr>
            <p:cNvPr id="11" name="Rounded Rectangle 10"/>
            <p:cNvSpPr/>
            <p:nvPr/>
          </p:nvSpPr>
          <p:spPr bwMode="auto">
            <a:xfrm>
              <a:off x="178667" y="473949"/>
              <a:ext cx="3727125" cy="1795230"/>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effectLst>
                    <a:outerShdw blurRad="38100" dist="38100" dir="2700000" algn="tl">
                      <a:srgbClr val="000000">
                        <a:alpha val="43137"/>
                      </a:srgbClr>
                    </a:outerShdw>
                  </a:effectLst>
                </a:rPr>
                <a:t>The management team wants to define sales processes and generate more revenue.</a:t>
              </a:r>
            </a:p>
          </p:txBody>
        </p:sp>
      </p:grpSp>
    </p:spTree>
    <p:custDataLst>
      <p:tags r:id="rId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115711" y="843165"/>
            <a:ext cx="3755672" cy="5950440"/>
          </a:xfrm>
          <a:prstGeom prst="rect">
            <a:avLst/>
          </a:prstGeom>
        </p:spPr>
        <p:txBody>
          <a:bodyPr/>
          <a:lstStyle>
            <a:lvl1pPr marL="227013" indent="-227013"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1pPr>
            <a:lvl2pPr marL="687388" indent="-230188"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The sales team needs to follow different processes and track different information depending on whether the sales deal is new or a renewal. </a:t>
            </a:r>
          </a:p>
        </p:txBody>
      </p:sp>
      <p:sp>
        <p:nvSpPr>
          <p:cNvPr id="11" name="Content Placeholder 4"/>
          <p:cNvSpPr txBox="1">
            <a:spLocks/>
          </p:cNvSpPr>
          <p:nvPr/>
        </p:nvSpPr>
        <p:spPr>
          <a:xfrm>
            <a:off x="4141844" y="843165"/>
            <a:ext cx="3816824" cy="5950440"/>
          </a:xfrm>
          <a:prstGeom prst="rect">
            <a:avLst/>
          </a:prstGeom>
        </p:spPr>
        <p:txBody>
          <a:bodyPr/>
          <a:lstStyle>
            <a:lvl1pPr marL="227013" indent="-227013"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1pPr>
            <a:lvl2pPr marL="687388" indent="-230188"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For opportunities that are greater than $1M, sales reps cannot advance the opportunity to the next stage until it has been approved by the regional sales manager. </a:t>
            </a:r>
          </a:p>
        </p:txBody>
      </p:sp>
      <p:sp>
        <p:nvSpPr>
          <p:cNvPr id="12" name="Content Placeholder 5"/>
          <p:cNvSpPr txBox="1">
            <a:spLocks/>
          </p:cNvSpPr>
          <p:nvPr/>
        </p:nvSpPr>
        <p:spPr>
          <a:xfrm>
            <a:off x="8167971" y="843165"/>
            <a:ext cx="3637168" cy="5950440"/>
          </a:xfrm>
          <a:prstGeom prst="rect">
            <a:avLst/>
          </a:prstGeom>
        </p:spPr>
        <p:txBody>
          <a:bodyPr/>
          <a:lstStyle>
            <a:lvl1pPr marL="227013" indent="-227013"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1pPr>
            <a:lvl2pPr marL="687388" indent="-230188"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When an opportunity moves to the Need Analysis stage, sales reps need to schedule a meeting with the customer. </a:t>
            </a:r>
          </a:p>
        </p:txBody>
      </p:sp>
      <p:sp>
        <p:nvSpPr>
          <p:cNvPr id="16" name="Rounded Rectangle 15"/>
          <p:cNvSpPr/>
          <p:nvPr/>
        </p:nvSpPr>
        <p:spPr bwMode="auto">
          <a:xfrm>
            <a:off x="209550" y="2880360"/>
            <a:ext cx="3371850" cy="3749040"/>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9" name="Rounded Rectangle 18"/>
          <p:cNvSpPr/>
          <p:nvPr/>
        </p:nvSpPr>
        <p:spPr bwMode="auto">
          <a:xfrm>
            <a:off x="4229100" y="2880360"/>
            <a:ext cx="3371850" cy="3749040"/>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20" name="Rounded Rectangle 19"/>
          <p:cNvSpPr/>
          <p:nvPr/>
        </p:nvSpPr>
        <p:spPr bwMode="auto">
          <a:xfrm>
            <a:off x="8267700" y="2880360"/>
            <a:ext cx="3371850" cy="3749040"/>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7" name="Title 16"/>
          <p:cNvSpPr>
            <a:spLocks noGrp="1"/>
          </p:cNvSpPr>
          <p:nvPr>
            <p:ph type="title"/>
          </p:nvPr>
        </p:nvSpPr>
        <p:spPr/>
        <p:txBody>
          <a:bodyPr/>
          <a:lstStyle/>
          <a:p>
            <a:pPr lvl="0"/>
            <a:r>
              <a:rPr lang="en-US" dirty="0" smtClean="0"/>
              <a:t>What Solution Would You Recommend?</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44</a:t>
            </a:fld>
            <a:endParaRPr lang="en-US" dirty="0"/>
          </a:p>
        </p:txBody>
      </p:sp>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Analysis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45</a:t>
            </a:fld>
            <a:endParaRPr lang="en-US" dirty="0"/>
          </a:p>
        </p:txBody>
      </p:sp>
      <p:sp>
        <p:nvSpPr>
          <p:cNvPr id="5" name="Rectangle 4"/>
          <p:cNvSpPr/>
          <p:nvPr/>
        </p:nvSpPr>
        <p:spPr>
          <a:xfrm>
            <a:off x="0" y="1366958"/>
            <a:ext cx="12192000" cy="16688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108960" rIns="548640" rtlCol="0" anchor="ctr"/>
          <a:lstStyle/>
          <a:p>
            <a:pPr marL="112713" indent="-112713">
              <a:defRPr/>
            </a:pPr>
            <a:r>
              <a:rPr lang="en-US" sz="2400" dirty="0">
                <a:latin typeface="+mj-lt"/>
              </a:rPr>
              <a:t>“Sales reps need to generate multiple quotes for customers and track this information in Salesforce</a:t>
            </a:r>
            <a:r>
              <a:rPr lang="en-US" sz="2400" dirty="0" smtClean="0">
                <a:latin typeface="+mj-lt"/>
              </a:rPr>
              <a:t>.”</a:t>
            </a:r>
            <a:endParaRPr lang="en-US" sz="2400" dirty="0">
              <a:latin typeface="+mj-lt"/>
            </a:endParaRPr>
          </a:p>
        </p:txBody>
      </p:sp>
      <p:sp>
        <p:nvSpPr>
          <p:cNvPr id="15" name="TextBox 14"/>
          <p:cNvSpPr txBox="1"/>
          <p:nvPr/>
        </p:nvSpPr>
        <p:spPr>
          <a:xfrm>
            <a:off x="3163077" y="3267294"/>
            <a:ext cx="8397551" cy="830997"/>
          </a:xfrm>
          <a:prstGeom prst="rect">
            <a:avLst/>
          </a:prstGeom>
          <a:noFill/>
        </p:spPr>
        <p:txBody>
          <a:bodyPr wrap="square" rtlCol="0">
            <a:spAutoFit/>
          </a:bodyPr>
          <a:lstStyle/>
          <a:p>
            <a:r>
              <a:rPr lang="en-US" sz="2400" dirty="0" smtClean="0">
                <a:latin typeface="+mj-lt"/>
              </a:rPr>
              <a:t>Let’s review how products, price books, and quotes work in Salesforce.</a:t>
            </a:r>
            <a:endParaRPr lang="en-US" sz="2400" dirty="0">
              <a:latin typeface="+mj-lt"/>
            </a:endParaRPr>
          </a:p>
        </p:txBody>
      </p:sp>
      <p:grpSp>
        <p:nvGrpSpPr>
          <p:cNvPr id="11" name="Group 10"/>
          <p:cNvGrpSpPr/>
          <p:nvPr/>
        </p:nvGrpSpPr>
        <p:grpSpPr>
          <a:xfrm>
            <a:off x="385472" y="1073093"/>
            <a:ext cx="2174195" cy="2347931"/>
            <a:chOff x="295835" y="1057835"/>
            <a:chExt cx="1586753" cy="1616315"/>
          </a:xfrm>
        </p:grpSpPr>
        <p:grpSp>
          <p:nvGrpSpPr>
            <p:cNvPr id="12" name="Group 11"/>
            <p:cNvGrpSpPr/>
            <p:nvPr/>
          </p:nvGrpSpPr>
          <p:grpSpPr>
            <a:xfrm>
              <a:off x="295835" y="1057835"/>
              <a:ext cx="1586753" cy="1613647"/>
              <a:chOff x="448235" y="3801035"/>
              <a:chExt cx="2166770" cy="1613647"/>
            </a:xfrm>
          </p:grpSpPr>
          <p:sp>
            <p:nvSpPr>
              <p:cNvPr id="14" name="Rounded Rectangle 13"/>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latin typeface="+mj-lt"/>
                </a:endParaRPr>
              </a:p>
            </p:txBody>
          </p:sp>
          <p:sp>
            <p:nvSpPr>
              <p:cNvPr id="17" name="Round Same Side Corner Rectangle 16"/>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en-US" b="1" dirty="0">
                    <a:solidFill>
                      <a:schemeClr val="bg1"/>
                    </a:solidFill>
                    <a:latin typeface="+mj-lt"/>
                    <a:cs typeface="Arial" pitchFamily="34" charset="0"/>
                  </a:rPr>
                  <a:t>Allison Wheeler</a:t>
                </a:r>
              </a:p>
              <a:p>
                <a:pPr algn="ctr">
                  <a:spcBef>
                    <a:spcPts val="300"/>
                  </a:spcBef>
                  <a:spcAft>
                    <a:spcPts val="600"/>
                  </a:spcAft>
                </a:pPr>
                <a:r>
                  <a:rPr lang="en-US" sz="1600" dirty="0">
                    <a:latin typeface="+mj-lt"/>
                    <a:cs typeface="Arial" pitchFamily="34" charset="0"/>
                  </a:rPr>
                  <a:t>VP Global Sales</a:t>
                </a:r>
              </a:p>
            </p:txBody>
          </p:sp>
        </p:grpSp>
        <p:pic>
          <p:nvPicPr>
            <p:cNvPr id="13" name="Picture 12" descr="C:\Documents and Settings\msharron\Desktop\AW Computing profile pics\Allison Wheeler.png"/>
            <p:cNvPicPr>
              <a:picLocks noChangeAspect="1" noChangeArrowheads="1"/>
            </p:cNvPicPr>
            <p:nvPr/>
          </p:nvPicPr>
          <p:blipFill>
            <a:blip r:embed="rId4" cstate="print"/>
            <a:srcRect l="4718" t="-2988" r="-7590" b="56699"/>
            <a:stretch>
              <a:fillRect/>
            </a:stretch>
          </p:blipFill>
          <p:spPr bwMode="auto">
            <a:xfrm>
              <a:off x="437593" y="1479176"/>
              <a:ext cx="1204932" cy="1194974"/>
            </a:xfrm>
            <a:prstGeom prst="rect">
              <a:avLst/>
            </a:prstGeom>
            <a:noFill/>
            <a:ln>
              <a:noFill/>
            </a:ln>
          </p:spPr>
        </p:pic>
      </p:grpSp>
    </p:spTree>
    <p:custDataLst>
      <p:tags r:id="rId1"/>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32"/>
          <p:cNvSpPr>
            <a:spLocks noGrp="1"/>
          </p:cNvSpPr>
          <p:nvPr>
            <p:ph idx="1"/>
          </p:nvPr>
        </p:nvSpPr>
        <p:spPr>
          <a:xfrm>
            <a:off x="115711" y="843165"/>
            <a:ext cx="8539192" cy="5950440"/>
          </a:xfrm>
        </p:spPr>
        <p:txBody>
          <a:bodyPr/>
          <a:lstStyle/>
          <a:p>
            <a:pPr marL="342900" lvl="0" indent="-342900" fontAlgn="auto">
              <a:spcBef>
                <a:spcPct val="20000"/>
              </a:spcBef>
              <a:spcAft>
                <a:spcPts val="0"/>
              </a:spcAft>
              <a:buFont typeface="Wingdings" panose="05000000000000000000" pitchFamily="2" charset="2"/>
              <a:buChar char="§"/>
              <a:defRPr/>
            </a:pPr>
            <a:r>
              <a:rPr lang="en-US" kern="1200" dirty="0"/>
              <a:t>Products and price books track products and services and the various prices at which they are sold.</a:t>
            </a:r>
          </a:p>
          <a:p>
            <a:pPr marL="342900" lvl="0" indent="-342900" fontAlgn="auto">
              <a:spcBef>
                <a:spcPct val="20000"/>
              </a:spcBef>
              <a:spcAft>
                <a:spcPts val="0"/>
              </a:spcAft>
              <a:buFont typeface="Wingdings" panose="05000000000000000000" pitchFamily="2" charset="2"/>
              <a:buChar char="§"/>
              <a:defRPr/>
            </a:pPr>
            <a:r>
              <a:rPr lang="en-US" kern="1200" dirty="0"/>
              <a:t>Products can be categorized into product families.</a:t>
            </a:r>
          </a:p>
          <a:p>
            <a:endParaRPr lang="en-US" dirty="0"/>
          </a:p>
        </p:txBody>
      </p:sp>
      <p:sp>
        <p:nvSpPr>
          <p:cNvPr id="44" name="Slide Number Placeholder 43"/>
          <p:cNvSpPr>
            <a:spLocks noGrp="1"/>
          </p:cNvSpPr>
          <p:nvPr>
            <p:ph type="sldNum" sz="quarter" idx="10"/>
          </p:nvPr>
        </p:nvSpPr>
        <p:spPr/>
        <p:txBody>
          <a:bodyPr/>
          <a:lstStyle/>
          <a:p>
            <a:fld id="{812A5277-1DB9-460F-9A21-B857ABB32666}" type="slidenum">
              <a:rPr lang="en-US" smtClean="0"/>
              <a:pPr/>
              <a:t>46</a:t>
            </a:fld>
            <a:endParaRPr lang="en-US" dirty="0"/>
          </a:p>
        </p:txBody>
      </p:sp>
      <p:sp>
        <p:nvSpPr>
          <p:cNvPr id="34" name="Title 33"/>
          <p:cNvSpPr>
            <a:spLocks noGrp="1"/>
          </p:cNvSpPr>
          <p:nvPr>
            <p:ph type="title"/>
          </p:nvPr>
        </p:nvSpPr>
        <p:spPr/>
        <p:txBody>
          <a:bodyPr/>
          <a:lstStyle/>
          <a:p>
            <a:r>
              <a:rPr lang="en-US" dirty="0" smtClean="0"/>
              <a:t>Products and Price Books</a:t>
            </a:r>
            <a:endParaRPr lang="en-US" dirty="0"/>
          </a:p>
        </p:txBody>
      </p:sp>
      <p:grpSp>
        <p:nvGrpSpPr>
          <p:cNvPr id="2" name="Group 34"/>
          <p:cNvGrpSpPr/>
          <p:nvPr/>
        </p:nvGrpSpPr>
        <p:grpSpPr>
          <a:xfrm>
            <a:off x="2408535" y="3258662"/>
            <a:ext cx="5323672" cy="3314393"/>
            <a:chOff x="927207" y="3129358"/>
            <a:chExt cx="5323672" cy="3314393"/>
          </a:xfrm>
        </p:grpSpPr>
        <p:grpSp>
          <p:nvGrpSpPr>
            <p:cNvPr id="5" name="Group 4"/>
            <p:cNvGrpSpPr/>
            <p:nvPr/>
          </p:nvGrpSpPr>
          <p:grpSpPr>
            <a:xfrm>
              <a:off x="937961" y="3129358"/>
              <a:ext cx="5312055" cy="3314393"/>
              <a:chOff x="3385605" y="1720464"/>
              <a:chExt cx="5312055" cy="3314393"/>
            </a:xfrm>
          </p:grpSpPr>
          <p:sp>
            <p:nvSpPr>
              <p:cNvPr id="6" name="Folded Corner 5"/>
              <p:cNvSpPr/>
              <p:nvPr/>
            </p:nvSpPr>
            <p:spPr>
              <a:xfrm>
                <a:off x="3390426" y="1720464"/>
                <a:ext cx="5303520" cy="3291840"/>
              </a:xfrm>
              <a:prstGeom prst="foldedCorner">
                <a:avLst>
                  <a:gd name="adj" fmla="val 8472"/>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latin typeface="+mj-lt"/>
                </a:endParaRPr>
              </a:p>
              <a:p>
                <a:pPr algn="ctr"/>
                <a:endParaRPr lang="en-US" dirty="0" smtClean="0">
                  <a:solidFill>
                    <a:schemeClr val="tx1"/>
                  </a:solidFill>
                  <a:latin typeface="+mj-lt"/>
                </a:endParaRPr>
              </a:p>
              <a:p>
                <a:pPr algn="ctr"/>
                <a:endParaRPr lang="en-US" strike="sngStrike" dirty="0" smtClean="0">
                  <a:solidFill>
                    <a:schemeClr val="tx1"/>
                  </a:solidFill>
                  <a:latin typeface="+mj-lt"/>
                </a:endParaRPr>
              </a:p>
              <a:p>
                <a:pPr algn="ctr"/>
                <a:endParaRPr lang="en-US" strike="sngStrike" dirty="0">
                  <a:solidFill>
                    <a:schemeClr val="bg1">
                      <a:lumMod val="50000"/>
                    </a:schemeClr>
                  </a:solidFill>
                  <a:latin typeface="+mj-lt"/>
                </a:endParaRPr>
              </a:p>
            </p:txBody>
          </p:sp>
          <p:sp>
            <p:nvSpPr>
              <p:cNvPr id="7" name="Rectangle 6"/>
              <p:cNvSpPr/>
              <p:nvPr/>
            </p:nvSpPr>
            <p:spPr bwMode="auto">
              <a:xfrm>
                <a:off x="3385605" y="3830076"/>
                <a:ext cx="5303520" cy="823809"/>
              </a:xfrm>
              <a:prstGeom prst="rect">
                <a:avLst/>
              </a:prstGeom>
              <a:solidFill>
                <a:srgbClr val="85D86F">
                  <a:alpha val="40000"/>
                </a:srgb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smtClean="0">
                  <a:ln>
                    <a:noFill/>
                  </a:ln>
                  <a:solidFill>
                    <a:schemeClr val="tx1"/>
                  </a:solidFill>
                  <a:effectLst/>
                  <a:latin typeface="+mj-lt"/>
                </a:endParaRPr>
              </a:p>
            </p:txBody>
          </p:sp>
          <p:sp>
            <p:nvSpPr>
              <p:cNvPr id="8" name="Rectangle 7"/>
              <p:cNvSpPr/>
              <p:nvPr/>
            </p:nvSpPr>
            <p:spPr bwMode="auto">
              <a:xfrm>
                <a:off x="3394140" y="2634839"/>
                <a:ext cx="5303520" cy="1188720"/>
              </a:xfrm>
              <a:prstGeom prst="rect">
                <a:avLst/>
              </a:prstGeom>
              <a:solidFill>
                <a:srgbClr val="F6C2C1">
                  <a:alpha val="40000"/>
                </a:srgb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smtClean="0">
                  <a:ln>
                    <a:noFill/>
                  </a:ln>
                  <a:solidFill>
                    <a:schemeClr val="tx1"/>
                  </a:solidFill>
                  <a:effectLst/>
                  <a:latin typeface="+mj-lt"/>
                </a:endParaRPr>
              </a:p>
            </p:txBody>
          </p:sp>
          <p:cxnSp>
            <p:nvCxnSpPr>
              <p:cNvPr id="9" name="Straight Connector 8"/>
              <p:cNvCxnSpPr/>
              <p:nvPr/>
            </p:nvCxnSpPr>
            <p:spPr bwMode="auto">
              <a:xfrm>
                <a:off x="3394140" y="2628678"/>
                <a:ext cx="5303520" cy="0"/>
              </a:xfrm>
              <a:prstGeom prst="line">
                <a:avLst/>
              </a:prstGeom>
              <a:solidFill>
                <a:schemeClr val="accent1"/>
              </a:solidFill>
              <a:ln w="3175" cap="flat" cmpd="sng" algn="ctr">
                <a:solidFill>
                  <a:schemeClr val="bg1">
                    <a:lumMod val="85000"/>
                  </a:schemeClr>
                </a:solidFill>
                <a:prstDash val="solid"/>
                <a:round/>
                <a:headEnd type="none" w="med" len="med"/>
                <a:tailEnd type="none" w="med" len="med"/>
              </a:ln>
              <a:effectLst/>
            </p:spPr>
          </p:cxnSp>
          <p:cxnSp>
            <p:nvCxnSpPr>
              <p:cNvPr id="10" name="Straight Connector 9"/>
              <p:cNvCxnSpPr/>
              <p:nvPr/>
            </p:nvCxnSpPr>
            <p:spPr bwMode="auto">
              <a:xfrm>
                <a:off x="3394140" y="3017734"/>
                <a:ext cx="5303520" cy="0"/>
              </a:xfrm>
              <a:prstGeom prst="line">
                <a:avLst/>
              </a:prstGeom>
              <a:solidFill>
                <a:schemeClr val="accent1"/>
              </a:solidFill>
              <a:ln w="3175" cap="flat" cmpd="sng" algn="ctr">
                <a:solidFill>
                  <a:schemeClr val="bg1">
                    <a:lumMod val="85000"/>
                  </a:schemeClr>
                </a:solidFill>
                <a:prstDash val="solid"/>
                <a:round/>
                <a:headEnd type="none" w="med" len="med"/>
                <a:tailEnd type="none" w="med" len="med"/>
              </a:ln>
              <a:effectLst/>
            </p:spPr>
          </p:cxnSp>
          <p:cxnSp>
            <p:nvCxnSpPr>
              <p:cNvPr id="11" name="Straight Connector 10"/>
              <p:cNvCxnSpPr/>
              <p:nvPr/>
            </p:nvCxnSpPr>
            <p:spPr bwMode="auto">
              <a:xfrm>
                <a:off x="3394140" y="3420369"/>
                <a:ext cx="5303520" cy="0"/>
              </a:xfrm>
              <a:prstGeom prst="line">
                <a:avLst/>
              </a:prstGeom>
              <a:solidFill>
                <a:schemeClr val="accent1"/>
              </a:solidFill>
              <a:ln w="3175" cap="flat" cmpd="sng" algn="ctr">
                <a:solidFill>
                  <a:schemeClr val="bg1">
                    <a:lumMod val="85000"/>
                  </a:schemeClr>
                </a:solidFill>
                <a:prstDash val="solid"/>
                <a:round/>
                <a:headEnd type="none" w="med" len="med"/>
                <a:tailEnd type="none" w="med" len="med"/>
              </a:ln>
              <a:effectLst/>
            </p:spPr>
          </p:cxnSp>
          <p:cxnSp>
            <p:nvCxnSpPr>
              <p:cNvPr id="12" name="Straight Connector 11"/>
              <p:cNvCxnSpPr/>
              <p:nvPr/>
            </p:nvCxnSpPr>
            <p:spPr bwMode="auto">
              <a:xfrm>
                <a:off x="3394140" y="3823156"/>
                <a:ext cx="5303520" cy="0"/>
              </a:xfrm>
              <a:prstGeom prst="line">
                <a:avLst/>
              </a:prstGeom>
              <a:solidFill>
                <a:schemeClr val="accent1"/>
              </a:solidFill>
              <a:ln w="3175" cap="flat" cmpd="sng" algn="ctr">
                <a:solidFill>
                  <a:schemeClr val="bg1">
                    <a:lumMod val="85000"/>
                  </a:schemeClr>
                </a:solidFill>
                <a:prstDash val="solid"/>
                <a:round/>
                <a:headEnd type="none" w="med" len="med"/>
                <a:tailEnd type="none" w="med" len="med"/>
              </a:ln>
              <a:effectLst/>
            </p:spPr>
          </p:cxnSp>
          <p:cxnSp>
            <p:nvCxnSpPr>
              <p:cNvPr id="13" name="Straight Connector 12"/>
              <p:cNvCxnSpPr/>
              <p:nvPr/>
            </p:nvCxnSpPr>
            <p:spPr bwMode="auto">
              <a:xfrm>
                <a:off x="3394140" y="4235913"/>
                <a:ext cx="5303520" cy="0"/>
              </a:xfrm>
              <a:prstGeom prst="line">
                <a:avLst/>
              </a:prstGeom>
              <a:solidFill>
                <a:schemeClr val="accent1"/>
              </a:solidFill>
              <a:ln w="3175" cap="flat" cmpd="sng" algn="ctr">
                <a:solidFill>
                  <a:schemeClr val="bg1">
                    <a:lumMod val="85000"/>
                  </a:schemeClr>
                </a:solidFill>
                <a:prstDash val="solid"/>
                <a:round/>
                <a:headEnd type="none" w="med" len="med"/>
                <a:tailEnd type="none" w="med" len="med"/>
              </a:ln>
              <a:effectLst/>
            </p:spPr>
          </p:cxnSp>
          <p:cxnSp>
            <p:nvCxnSpPr>
              <p:cNvPr id="14" name="Straight Connector 13"/>
              <p:cNvCxnSpPr/>
              <p:nvPr/>
            </p:nvCxnSpPr>
            <p:spPr bwMode="auto">
              <a:xfrm>
                <a:off x="3394140" y="4648822"/>
                <a:ext cx="5303520" cy="0"/>
              </a:xfrm>
              <a:prstGeom prst="line">
                <a:avLst/>
              </a:prstGeom>
              <a:solidFill>
                <a:schemeClr val="accent1"/>
              </a:solidFill>
              <a:ln w="3175" cap="flat" cmpd="sng" algn="ctr">
                <a:solidFill>
                  <a:schemeClr val="bg1">
                    <a:lumMod val="85000"/>
                  </a:schemeClr>
                </a:solidFill>
                <a:prstDash val="solid"/>
                <a:round/>
                <a:headEnd type="none" w="med" len="med"/>
                <a:tailEnd type="none" w="med" len="med"/>
              </a:ln>
              <a:effectLst/>
            </p:spPr>
          </p:cxnSp>
          <p:cxnSp>
            <p:nvCxnSpPr>
              <p:cNvPr id="15" name="Straight Connector 14"/>
              <p:cNvCxnSpPr/>
              <p:nvPr/>
            </p:nvCxnSpPr>
            <p:spPr bwMode="auto">
              <a:xfrm>
                <a:off x="5681258" y="2191655"/>
                <a:ext cx="0" cy="2834640"/>
              </a:xfrm>
              <a:prstGeom prst="line">
                <a:avLst/>
              </a:prstGeom>
              <a:solidFill>
                <a:schemeClr val="accent1"/>
              </a:solidFill>
              <a:ln w="3175" cap="flat" cmpd="sng" algn="ctr">
                <a:solidFill>
                  <a:schemeClr val="bg1">
                    <a:lumMod val="85000"/>
                  </a:schemeClr>
                </a:solidFill>
                <a:prstDash val="solid"/>
                <a:round/>
                <a:headEnd type="none" w="med" len="med"/>
                <a:tailEnd type="none" w="med" len="med"/>
              </a:ln>
              <a:effectLst/>
            </p:spPr>
          </p:cxnSp>
          <p:sp>
            <p:nvSpPr>
              <p:cNvPr id="16" name="Rectangle 15"/>
              <p:cNvSpPr/>
              <p:nvPr/>
            </p:nvSpPr>
            <p:spPr>
              <a:xfrm>
                <a:off x="5823844" y="2228546"/>
                <a:ext cx="748923" cy="369332"/>
              </a:xfrm>
              <a:prstGeom prst="rect">
                <a:avLst/>
              </a:prstGeom>
            </p:spPr>
            <p:txBody>
              <a:bodyPr wrap="none" anchor="ctr">
                <a:spAutoFit/>
              </a:bodyPr>
              <a:lstStyle/>
              <a:p>
                <a:r>
                  <a:rPr lang="en-US" b="1" dirty="0" smtClean="0">
                    <a:latin typeface="+mj-lt"/>
                  </a:rPr>
                  <a:t>Price</a:t>
                </a:r>
                <a:endParaRPr lang="en-US" b="1" dirty="0">
                  <a:latin typeface="+mj-lt"/>
                </a:endParaRPr>
              </a:p>
            </p:txBody>
          </p:sp>
          <p:sp>
            <p:nvSpPr>
              <p:cNvPr id="17" name="Rectangle 16"/>
              <p:cNvSpPr/>
              <p:nvPr/>
            </p:nvSpPr>
            <p:spPr>
              <a:xfrm>
                <a:off x="5315064" y="1763135"/>
                <a:ext cx="1454244" cy="369332"/>
              </a:xfrm>
              <a:prstGeom prst="rect">
                <a:avLst/>
              </a:prstGeom>
            </p:spPr>
            <p:txBody>
              <a:bodyPr wrap="none">
                <a:spAutoFit/>
              </a:bodyPr>
              <a:lstStyle/>
              <a:p>
                <a:r>
                  <a:rPr lang="en-US" b="1" dirty="0" smtClean="0">
                    <a:latin typeface="+mj-lt"/>
                  </a:rPr>
                  <a:t>Price Book </a:t>
                </a:r>
                <a:endParaRPr lang="en-US" b="1" dirty="0">
                  <a:latin typeface="+mj-lt"/>
                </a:endParaRPr>
              </a:p>
            </p:txBody>
          </p:sp>
          <p:cxnSp>
            <p:nvCxnSpPr>
              <p:cNvPr id="18" name="Straight Connector 17"/>
              <p:cNvCxnSpPr/>
              <p:nvPr/>
            </p:nvCxnSpPr>
            <p:spPr bwMode="auto">
              <a:xfrm>
                <a:off x="3394140" y="2181186"/>
                <a:ext cx="5303520" cy="0"/>
              </a:xfrm>
              <a:prstGeom prst="line">
                <a:avLst/>
              </a:prstGeom>
              <a:solidFill>
                <a:schemeClr val="accent1"/>
              </a:solidFill>
              <a:ln w="3175" cap="flat" cmpd="sng" algn="ctr">
                <a:solidFill>
                  <a:schemeClr val="bg1">
                    <a:lumMod val="85000"/>
                  </a:schemeClr>
                </a:solidFill>
                <a:prstDash val="solid"/>
                <a:round/>
                <a:headEnd type="none" w="med" len="med"/>
                <a:tailEnd type="none" w="med" len="med"/>
              </a:ln>
              <a:effectLst/>
            </p:spPr>
          </p:cxnSp>
          <p:sp>
            <p:nvSpPr>
              <p:cNvPr id="19" name="TextBox 18"/>
              <p:cNvSpPr txBox="1"/>
              <p:nvPr/>
            </p:nvSpPr>
            <p:spPr>
              <a:xfrm>
                <a:off x="3507979" y="2228546"/>
                <a:ext cx="1027416" cy="369332"/>
              </a:xfrm>
              <a:prstGeom prst="rect">
                <a:avLst/>
              </a:prstGeom>
              <a:noFill/>
            </p:spPr>
            <p:txBody>
              <a:bodyPr wrap="square" rtlCol="0">
                <a:spAutoFit/>
              </a:bodyPr>
              <a:lstStyle/>
              <a:p>
                <a:r>
                  <a:rPr lang="en-US" b="1" dirty="0" smtClean="0">
                    <a:latin typeface="+mj-lt"/>
                  </a:rPr>
                  <a:t>Name</a:t>
                </a:r>
                <a:endParaRPr lang="en-US" b="1" dirty="0">
                  <a:latin typeface="+mj-lt"/>
                </a:endParaRPr>
              </a:p>
            </p:txBody>
          </p:sp>
          <p:sp>
            <p:nvSpPr>
              <p:cNvPr id="20" name="TextBox 19"/>
              <p:cNvSpPr txBox="1"/>
              <p:nvPr/>
            </p:nvSpPr>
            <p:spPr>
              <a:xfrm>
                <a:off x="4786686" y="2228546"/>
                <a:ext cx="781602" cy="369332"/>
              </a:xfrm>
              <a:prstGeom prst="rect">
                <a:avLst/>
              </a:prstGeom>
              <a:noFill/>
            </p:spPr>
            <p:txBody>
              <a:bodyPr wrap="square" rtlCol="0">
                <a:spAutoFit/>
              </a:bodyPr>
              <a:lstStyle/>
              <a:p>
                <a:r>
                  <a:rPr lang="en-US" b="1" dirty="0" smtClean="0">
                    <a:latin typeface="+mj-lt"/>
                  </a:rPr>
                  <a:t>Code</a:t>
                </a:r>
                <a:endParaRPr lang="en-US" b="1" dirty="0">
                  <a:latin typeface="+mj-lt"/>
                </a:endParaRPr>
              </a:p>
            </p:txBody>
          </p:sp>
          <p:cxnSp>
            <p:nvCxnSpPr>
              <p:cNvPr id="21" name="Straight Connector 20"/>
              <p:cNvCxnSpPr/>
              <p:nvPr/>
            </p:nvCxnSpPr>
            <p:spPr bwMode="auto">
              <a:xfrm>
                <a:off x="4746180" y="2200217"/>
                <a:ext cx="0" cy="2834640"/>
              </a:xfrm>
              <a:prstGeom prst="line">
                <a:avLst/>
              </a:prstGeom>
              <a:solidFill>
                <a:schemeClr val="accent1"/>
              </a:solidFill>
              <a:ln w="3175" cap="flat" cmpd="sng" algn="ctr">
                <a:solidFill>
                  <a:schemeClr val="bg1">
                    <a:lumMod val="85000"/>
                  </a:schemeClr>
                </a:solidFill>
                <a:prstDash val="solid"/>
                <a:round/>
                <a:headEnd type="none" w="med" len="med"/>
                <a:tailEnd type="none" w="med" len="med"/>
              </a:ln>
              <a:effectLst/>
            </p:spPr>
          </p:cxnSp>
          <p:cxnSp>
            <p:nvCxnSpPr>
              <p:cNvPr id="22" name="Straight Connector 21"/>
              <p:cNvCxnSpPr/>
              <p:nvPr/>
            </p:nvCxnSpPr>
            <p:spPr bwMode="auto">
              <a:xfrm>
                <a:off x="6678031" y="2190146"/>
                <a:ext cx="0" cy="2834640"/>
              </a:xfrm>
              <a:prstGeom prst="line">
                <a:avLst/>
              </a:prstGeom>
              <a:solidFill>
                <a:schemeClr val="accent1"/>
              </a:solidFill>
              <a:ln w="3175" cap="flat" cmpd="sng" algn="ctr">
                <a:solidFill>
                  <a:schemeClr val="bg1">
                    <a:lumMod val="85000"/>
                  </a:schemeClr>
                </a:solidFill>
                <a:prstDash val="solid"/>
                <a:round/>
                <a:headEnd type="none" w="med" len="med"/>
                <a:tailEnd type="none" w="med" len="med"/>
              </a:ln>
              <a:effectLst/>
            </p:spPr>
          </p:cxnSp>
          <p:sp>
            <p:nvSpPr>
              <p:cNvPr id="23" name="Rectangle 22"/>
              <p:cNvSpPr/>
              <p:nvPr/>
            </p:nvSpPr>
            <p:spPr>
              <a:xfrm>
                <a:off x="6802678" y="2228546"/>
                <a:ext cx="1851789" cy="369332"/>
              </a:xfrm>
              <a:prstGeom prst="rect">
                <a:avLst/>
              </a:prstGeom>
            </p:spPr>
            <p:txBody>
              <a:bodyPr wrap="none" anchor="ctr">
                <a:spAutoFit/>
              </a:bodyPr>
              <a:lstStyle/>
              <a:p>
                <a:r>
                  <a:rPr lang="en-US" b="1" dirty="0" smtClean="0">
                    <a:latin typeface="+mj-lt"/>
                  </a:rPr>
                  <a:t>Product Family</a:t>
                </a:r>
                <a:endParaRPr lang="en-US" b="1" dirty="0">
                  <a:latin typeface="+mj-lt"/>
                </a:endParaRPr>
              </a:p>
            </p:txBody>
          </p:sp>
          <p:sp>
            <p:nvSpPr>
              <p:cNvPr id="24" name="TextBox 23"/>
              <p:cNvSpPr txBox="1"/>
              <p:nvPr/>
            </p:nvSpPr>
            <p:spPr>
              <a:xfrm>
                <a:off x="6802678" y="2635756"/>
                <a:ext cx="1495544" cy="1990288"/>
              </a:xfrm>
              <a:prstGeom prst="rect">
                <a:avLst/>
              </a:prstGeom>
              <a:noFill/>
            </p:spPr>
            <p:txBody>
              <a:bodyPr wrap="square" rtlCol="0">
                <a:spAutoFit/>
              </a:bodyPr>
              <a:lstStyle/>
              <a:p>
                <a:pPr>
                  <a:spcBef>
                    <a:spcPts val="1000"/>
                  </a:spcBef>
                </a:pPr>
                <a:r>
                  <a:rPr lang="en-US" dirty="0" smtClean="0">
                    <a:latin typeface="+mj-lt"/>
                  </a:rPr>
                  <a:t>Laptops</a:t>
                </a:r>
              </a:p>
              <a:p>
                <a:pPr>
                  <a:spcBef>
                    <a:spcPts val="1000"/>
                  </a:spcBef>
                </a:pPr>
                <a:r>
                  <a:rPr lang="en-US" dirty="0" smtClean="0">
                    <a:latin typeface="+mj-lt"/>
                  </a:rPr>
                  <a:t>Laptops</a:t>
                </a:r>
              </a:p>
              <a:p>
                <a:pPr>
                  <a:spcBef>
                    <a:spcPts val="1000"/>
                  </a:spcBef>
                </a:pPr>
                <a:r>
                  <a:rPr lang="en-US" dirty="0" smtClean="0">
                    <a:latin typeface="+mj-lt"/>
                  </a:rPr>
                  <a:t>Laptops</a:t>
                </a:r>
              </a:p>
              <a:p>
                <a:pPr>
                  <a:spcBef>
                    <a:spcPts val="1000"/>
                  </a:spcBef>
                </a:pPr>
                <a:r>
                  <a:rPr lang="en-US" dirty="0" smtClean="0">
                    <a:latin typeface="+mj-lt"/>
                  </a:rPr>
                  <a:t>Desktops</a:t>
                </a:r>
              </a:p>
              <a:p>
                <a:pPr>
                  <a:spcBef>
                    <a:spcPts val="1000"/>
                  </a:spcBef>
                </a:pPr>
                <a:r>
                  <a:rPr lang="en-US" dirty="0" smtClean="0">
                    <a:latin typeface="+mj-lt"/>
                  </a:rPr>
                  <a:t>Desktops</a:t>
                </a:r>
              </a:p>
            </p:txBody>
          </p:sp>
          <p:sp>
            <p:nvSpPr>
              <p:cNvPr id="25" name="TextBox 24"/>
              <p:cNvSpPr txBox="1"/>
              <p:nvPr/>
            </p:nvSpPr>
            <p:spPr>
              <a:xfrm>
                <a:off x="3486346" y="2635756"/>
                <a:ext cx="1454143" cy="1938992"/>
              </a:xfrm>
              <a:prstGeom prst="rect">
                <a:avLst/>
              </a:prstGeom>
              <a:noFill/>
            </p:spPr>
            <p:txBody>
              <a:bodyPr wrap="square" rtlCol="0">
                <a:spAutoFit/>
              </a:bodyPr>
              <a:lstStyle/>
              <a:p>
                <a:pPr>
                  <a:spcBef>
                    <a:spcPts val="900"/>
                  </a:spcBef>
                </a:pPr>
                <a:r>
                  <a:rPr lang="en-US" dirty="0" smtClean="0">
                    <a:latin typeface="+mj-lt"/>
                  </a:rPr>
                  <a:t>Product A</a:t>
                </a:r>
              </a:p>
              <a:p>
                <a:pPr>
                  <a:spcBef>
                    <a:spcPts val="900"/>
                  </a:spcBef>
                </a:pPr>
                <a:r>
                  <a:rPr lang="en-US" dirty="0" smtClean="0">
                    <a:latin typeface="+mj-lt"/>
                  </a:rPr>
                  <a:t>Product B</a:t>
                </a:r>
              </a:p>
              <a:p>
                <a:pPr>
                  <a:spcBef>
                    <a:spcPts val="900"/>
                  </a:spcBef>
                </a:pPr>
                <a:r>
                  <a:rPr lang="en-US" dirty="0" smtClean="0">
                    <a:latin typeface="+mj-lt"/>
                  </a:rPr>
                  <a:t>Product C</a:t>
                </a:r>
              </a:p>
              <a:p>
                <a:pPr>
                  <a:spcBef>
                    <a:spcPts val="900"/>
                  </a:spcBef>
                </a:pPr>
                <a:r>
                  <a:rPr lang="en-US" dirty="0" smtClean="0">
                    <a:latin typeface="+mj-lt"/>
                  </a:rPr>
                  <a:t>Product D</a:t>
                </a:r>
              </a:p>
              <a:p>
                <a:pPr>
                  <a:spcBef>
                    <a:spcPts val="900"/>
                  </a:spcBef>
                </a:pPr>
                <a:r>
                  <a:rPr lang="en-US" dirty="0" smtClean="0">
                    <a:latin typeface="+mj-lt"/>
                  </a:rPr>
                  <a:t>Product E</a:t>
                </a:r>
              </a:p>
            </p:txBody>
          </p:sp>
          <p:sp>
            <p:nvSpPr>
              <p:cNvPr id="26" name="TextBox 25"/>
              <p:cNvSpPr txBox="1"/>
              <p:nvPr/>
            </p:nvSpPr>
            <p:spPr>
              <a:xfrm>
                <a:off x="5823844" y="2635756"/>
                <a:ext cx="748923" cy="1938992"/>
              </a:xfrm>
              <a:prstGeom prst="rect">
                <a:avLst/>
              </a:prstGeom>
              <a:noFill/>
            </p:spPr>
            <p:txBody>
              <a:bodyPr wrap="none" rtlCol="0">
                <a:spAutoFit/>
              </a:bodyPr>
              <a:lstStyle/>
              <a:p>
                <a:pPr>
                  <a:spcBef>
                    <a:spcPts val="900"/>
                  </a:spcBef>
                </a:pPr>
                <a:r>
                  <a:rPr lang="en-US" dirty="0" smtClean="0">
                    <a:latin typeface="+mj-lt"/>
                  </a:rPr>
                  <a:t>$10</a:t>
                </a:r>
              </a:p>
              <a:p>
                <a:pPr>
                  <a:spcBef>
                    <a:spcPts val="900"/>
                  </a:spcBef>
                </a:pPr>
                <a:r>
                  <a:rPr lang="en-US" dirty="0" smtClean="0">
                    <a:latin typeface="+mj-lt"/>
                  </a:rPr>
                  <a:t>$29</a:t>
                </a:r>
              </a:p>
              <a:p>
                <a:pPr>
                  <a:spcBef>
                    <a:spcPts val="900"/>
                  </a:spcBef>
                </a:pPr>
                <a:r>
                  <a:rPr lang="en-US" dirty="0" smtClean="0">
                    <a:latin typeface="+mj-lt"/>
                  </a:rPr>
                  <a:t>$30</a:t>
                </a:r>
              </a:p>
              <a:p>
                <a:pPr>
                  <a:spcBef>
                    <a:spcPts val="900"/>
                  </a:spcBef>
                </a:pPr>
                <a:r>
                  <a:rPr lang="en-US" dirty="0" smtClean="0">
                    <a:latin typeface="+mj-lt"/>
                  </a:rPr>
                  <a:t>$10</a:t>
                </a:r>
              </a:p>
              <a:p>
                <a:pPr>
                  <a:spcBef>
                    <a:spcPts val="900"/>
                  </a:spcBef>
                </a:pPr>
                <a:r>
                  <a:rPr lang="en-US" dirty="0" smtClean="0">
                    <a:latin typeface="+mj-lt"/>
                  </a:rPr>
                  <a:t>$200</a:t>
                </a:r>
              </a:p>
            </p:txBody>
          </p:sp>
          <p:sp>
            <p:nvSpPr>
              <p:cNvPr id="27" name="TextBox 26"/>
              <p:cNvSpPr txBox="1"/>
              <p:nvPr/>
            </p:nvSpPr>
            <p:spPr>
              <a:xfrm>
                <a:off x="4786685" y="2635756"/>
                <a:ext cx="1068202" cy="1990288"/>
              </a:xfrm>
              <a:prstGeom prst="rect">
                <a:avLst/>
              </a:prstGeom>
              <a:noFill/>
            </p:spPr>
            <p:txBody>
              <a:bodyPr wrap="square" rtlCol="0">
                <a:spAutoFit/>
              </a:bodyPr>
              <a:lstStyle/>
              <a:p>
                <a:pPr>
                  <a:spcBef>
                    <a:spcPts val="1000"/>
                  </a:spcBef>
                </a:pPr>
                <a:r>
                  <a:rPr lang="en-US" dirty="0" smtClean="0">
                    <a:latin typeface="+mj-lt"/>
                  </a:rPr>
                  <a:t>PAX2</a:t>
                </a:r>
              </a:p>
              <a:p>
                <a:pPr>
                  <a:spcBef>
                    <a:spcPts val="1000"/>
                  </a:spcBef>
                </a:pPr>
                <a:r>
                  <a:rPr lang="en-US" dirty="0" smtClean="0">
                    <a:latin typeface="+mj-lt"/>
                  </a:rPr>
                  <a:t>PBX3</a:t>
                </a:r>
              </a:p>
              <a:p>
                <a:pPr>
                  <a:spcBef>
                    <a:spcPts val="1000"/>
                  </a:spcBef>
                </a:pPr>
                <a:r>
                  <a:rPr lang="en-US" dirty="0" smtClean="0">
                    <a:latin typeface="+mj-lt"/>
                  </a:rPr>
                  <a:t>PCX4</a:t>
                </a:r>
              </a:p>
              <a:p>
                <a:pPr>
                  <a:spcBef>
                    <a:spcPts val="1000"/>
                  </a:spcBef>
                </a:pPr>
                <a:r>
                  <a:rPr lang="en-US" dirty="0" smtClean="0">
                    <a:latin typeface="+mj-lt"/>
                  </a:rPr>
                  <a:t>PDX5</a:t>
                </a:r>
              </a:p>
              <a:p>
                <a:pPr>
                  <a:spcBef>
                    <a:spcPts val="1000"/>
                  </a:spcBef>
                </a:pPr>
                <a:r>
                  <a:rPr lang="en-US" dirty="0" smtClean="0">
                    <a:latin typeface="+mj-lt"/>
                  </a:rPr>
                  <a:t>PEX6</a:t>
                </a:r>
              </a:p>
            </p:txBody>
          </p:sp>
        </p:grpSp>
        <p:sp>
          <p:nvSpPr>
            <p:cNvPr id="28" name="Rectangle 27"/>
            <p:cNvSpPr/>
            <p:nvPr/>
          </p:nvSpPr>
          <p:spPr bwMode="auto">
            <a:xfrm>
              <a:off x="927207" y="4031599"/>
              <a:ext cx="1361272" cy="206929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sp>
          <p:nvSpPr>
            <p:cNvPr id="29" name="Rectangle 28"/>
            <p:cNvSpPr/>
            <p:nvPr/>
          </p:nvSpPr>
          <p:spPr bwMode="auto">
            <a:xfrm>
              <a:off x="4240027" y="4056936"/>
              <a:ext cx="2010852" cy="200809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grpSp>
      <p:grpSp>
        <p:nvGrpSpPr>
          <p:cNvPr id="35" name="Group 34"/>
          <p:cNvGrpSpPr/>
          <p:nvPr/>
        </p:nvGrpSpPr>
        <p:grpSpPr>
          <a:xfrm>
            <a:off x="7492378" y="3120518"/>
            <a:ext cx="3187814" cy="975993"/>
            <a:chOff x="4851770" y="3125556"/>
            <a:chExt cx="3802490" cy="975993"/>
          </a:xfrm>
          <a:solidFill>
            <a:srgbClr val="FF0000"/>
          </a:solidFill>
          <a:effectLst>
            <a:outerShdw blurRad="50800" dist="38100" dir="2700000" algn="tl" rotWithShape="0">
              <a:prstClr val="black">
                <a:alpha val="40000"/>
              </a:prstClr>
            </a:outerShdw>
          </a:effectLst>
        </p:grpSpPr>
        <p:sp>
          <p:nvSpPr>
            <p:cNvPr id="36" name="Isosceles Triangle 35"/>
            <p:cNvSpPr/>
            <p:nvPr/>
          </p:nvSpPr>
          <p:spPr bwMode="auto">
            <a:xfrm rot="16200000">
              <a:off x="5172890" y="3118036"/>
              <a:ext cx="219343" cy="861583"/>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latin typeface="+mj-lt"/>
              </a:endParaRPr>
            </a:p>
          </p:txBody>
        </p:sp>
        <p:sp>
          <p:nvSpPr>
            <p:cNvPr id="37" name="Rounded Rectangle 36"/>
            <p:cNvSpPr/>
            <p:nvPr/>
          </p:nvSpPr>
          <p:spPr bwMode="auto">
            <a:xfrm>
              <a:off x="5427692" y="3125556"/>
              <a:ext cx="3226568" cy="975993"/>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000" b="1" dirty="0">
                  <a:solidFill>
                    <a:schemeClr val="bg1"/>
                  </a:solidFill>
                  <a:latin typeface="+mj-lt"/>
                </a:rPr>
                <a:t>Price Book: </a:t>
              </a:r>
              <a:r>
                <a:rPr lang="en-US" sz="2000" dirty="0">
                  <a:solidFill>
                    <a:schemeClr val="bg1"/>
                  </a:solidFill>
                  <a:latin typeface="+mj-lt"/>
                </a:rPr>
                <a:t>The list </a:t>
              </a:r>
              <a:br>
                <a:rPr lang="en-US" sz="2000" dirty="0">
                  <a:solidFill>
                    <a:schemeClr val="bg1"/>
                  </a:solidFill>
                  <a:latin typeface="+mj-lt"/>
                </a:rPr>
              </a:br>
              <a:r>
                <a:rPr lang="en-US" sz="2000" dirty="0">
                  <a:solidFill>
                    <a:schemeClr val="bg1"/>
                  </a:solidFill>
                  <a:latin typeface="+mj-lt"/>
                </a:rPr>
                <a:t>of products and their associated prices.</a:t>
              </a:r>
            </a:p>
          </p:txBody>
        </p:sp>
      </p:grpSp>
      <p:grpSp>
        <p:nvGrpSpPr>
          <p:cNvPr id="38" name="Group 37"/>
          <p:cNvGrpSpPr/>
          <p:nvPr/>
        </p:nvGrpSpPr>
        <p:grpSpPr>
          <a:xfrm>
            <a:off x="7800226" y="4763390"/>
            <a:ext cx="2843390" cy="975993"/>
            <a:chOff x="4851770" y="3125556"/>
            <a:chExt cx="3391653" cy="975993"/>
          </a:xfrm>
          <a:solidFill>
            <a:srgbClr val="FF0000"/>
          </a:solidFill>
          <a:effectLst>
            <a:outerShdw blurRad="50800" dist="38100" dir="2700000" algn="tl" rotWithShape="0">
              <a:prstClr val="black">
                <a:alpha val="40000"/>
              </a:prstClr>
            </a:outerShdw>
          </a:effectLst>
        </p:grpSpPr>
        <p:sp>
          <p:nvSpPr>
            <p:cNvPr id="39" name="Isosceles Triangle 38"/>
            <p:cNvSpPr/>
            <p:nvPr/>
          </p:nvSpPr>
          <p:spPr bwMode="auto">
            <a:xfrm rot="16200000">
              <a:off x="5172890" y="3118036"/>
              <a:ext cx="219343" cy="861583"/>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latin typeface="+mj-lt"/>
              </a:endParaRPr>
            </a:p>
          </p:txBody>
        </p:sp>
        <p:sp>
          <p:nvSpPr>
            <p:cNvPr id="40" name="Rounded Rectangle 39"/>
            <p:cNvSpPr/>
            <p:nvPr/>
          </p:nvSpPr>
          <p:spPr bwMode="auto">
            <a:xfrm>
              <a:off x="5427692" y="3125556"/>
              <a:ext cx="2815731" cy="975993"/>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000" b="1" dirty="0">
                  <a:solidFill>
                    <a:schemeClr val="bg1"/>
                  </a:solidFill>
                  <a:latin typeface="+mj-lt"/>
                </a:rPr>
                <a:t>Product Families: </a:t>
              </a:r>
              <a:r>
                <a:rPr lang="en-US" sz="2000" dirty="0">
                  <a:solidFill>
                    <a:schemeClr val="bg1"/>
                  </a:solidFill>
                  <a:latin typeface="+mj-lt"/>
                </a:rPr>
                <a:t>The types of products you sell.</a:t>
              </a:r>
            </a:p>
          </p:txBody>
        </p:sp>
      </p:grpSp>
      <p:grpSp>
        <p:nvGrpSpPr>
          <p:cNvPr id="41" name="Group 40"/>
          <p:cNvGrpSpPr/>
          <p:nvPr/>
        </p:nvGrpSpPr>
        <p:grpSpPr>
          <a:xfrm>
            <a:off x="1599096" y="2450269"/>
            <a:ext cx="2360566" cy="1370369"/>
            <a:chOff x="5427692" y="3125556"/>
            <a:chExt cx="2815731" cy="1370369"/>
          </a:xfrm>
          <a:solidFill>
            <a:srgbClr val="FF0000"/>
          </a:solidFill>
          <a:effectLst>
            <a:outerShdw blurRad="50800" dist="38100" dir="2700000" algn="tl" rotWithShape="0">
              <a:prstClr val="black">
                <a:alpha val="40000"/>
              </a:prstClr>
            </a:outerShdw>
          </a:effectLst>
        </p:grpSpPr>
        <p:sp>
          <p:nvSpPr>
            <p:cNvPr id="42" name="Isosceles Triangle 41"/>
            <p:cNvSpPr/>
            <p:nvPr/>
          </p:nvSpPr>
          <p:spPr bwMode="auto">
            <a:xfrm rot="10800000">
              <a:off x="7100488" y="3773617"/>
              <a:ext cx="261637" cy="722308"/>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latin typeface="+mj-lt"/>
              </a:endParaRPr>
            </a:p>
          </p:txBody>
        </p:sp>
        <p:sp>
          <p:nvSpPr>
            <p:cNvPr id="43" name="Rounded Rectangle 42"/>
            <p:cNvSpPr/>
            <p:nvPr/>
          </p:nvSpPr>
          <p:spPr bwMode="auto">
            <a:xfrm>
              <a:off x="5427692" y="3125556"/>
              <a:ext cx="2815731" cy="975993"/>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000" b="1" dirty="0">
                  <a:solidFill>
                    <a:schemeClr val="bg1"/>
                  </a:solidFill>
                  <a:latin typeface="+mj-lt"/>
                </a:rPr>
                <a:t>Products: </a:t>
              </a:r>
              <a:r>
                <a:rPr lang="en-US" sz="2000" dirty="0">
                  <a:solidFill>
                    <a:schemeClr val="bg1"/>
                  </a:solidFill>
                  <a:latin typeface="+mj-lt"/>
                </a:rPr>
                <a:t>The individual items or services you sell.</a:t>
              </a:r>
            </a:p>
          </p:txBody>
        </p:sp>
      </p:grpSp>
    </p:spTree>
    <p:custDataLst>
      <p:tags r:id="rId1"/>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When products are added to an opportunity, they become Opportunity Products. </a:t>
            </a:r>
          </a:p>
          <a:p>
            <a:endParaRPr lang="en-US"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47</a:t>
            </a:fld>
            <a:endParaRPr lang="en-US" dirty="0"/>
          </a:p>
        </p:txBody>
      </p:sp>
      <p:sp>
        <p:nvSpPr>
          <p:cNvPr id="2" name="Title 1"/>
          <p:cNvSpPr>
            <a:spLocks noGrp="1"/>
          </p:cNvSpPr>
          <p:nvPr>
            <p:ph type="title"/>
          </p:nvPr>
        </p:nvSpPr>
        <p:spPr/>
        <p:txBody>
          <a:bodyPr/>
          <a:lstStyle/>
          <a:p>
            <a:r>
              <a:rPr lang="en-US" dirty="0" smtClean="0"/>
              <a:t>Adding Products to Opportunities</a:t>
            </a:r>
            <a:endParaRPr lang="en-US" dirty="0"/>
          </a:p>
        </p:txBody>
      </p:sp>
      <p:sp>
        <p:nvSpPr>
          <p:cNvPr id="16" name="TextBox 15"/>
          <p:cNvSpPr txBox="1"/>
          <p:nvPr/>
        </p:nvSpPr>
        <p:spPr>
          <a:xfrm>
            <a:off x="1638131" y="3031898"/>
            <a:ext cx="2684980" cy="707886"/>
          </a:xfrm>
          <a:prstGeom prst="rect">
            <a:avLst/>
          </a:prstGeom>
          <a:noFill/>
        </p:spPr>
        <p:txBody>
          <a:bodyPr wrap="square" rtlCol="0">
            <a:spAutoFit/>
          </a:bodyPr>
          <a:lstStyle/>
          <a:p>
            <a:r>
              <a:rPr lang="en-US" sz="2000" dirty="0" smtClean="0">
                <a:latin typeface="+mj-lt"/>
              </a:rPr>
              <a:t>From an Opportunity:</a:t>
            </a:r>
            <a:endParaRPr lang="en-US" sz="2000" dirty="0">
              <a:latin typeface="+mj-lt"/>
            </a:endParaRPr>
          </a:p>
        </p:txBody>
      </p:sp>
      <p:grpSp>
        <p:nvGrpSpPr>
          <p:cNvPr id="8" name="Group 7"/>
          <p:cNvGrpSpPr/>
          <p:nvPr/>
        </p:nvGrpSpPr>
        <p:grpSpPr>
          <a:xfrm>
            <a:off x="1775580" y="3547871"/>
            <a:ext cx="8322067" cy="1316737"/>
            <a:chOff x="1775580" y="3319271"/>
            <a:chExt cx="8322067" cy="1316737"/>
          </a:xfrm>
        </p:grpSpPr>
        <p:sp>
          <p:nvSpPr>
            <p:cNvPr id="69" name="Rectangle 68"/>
            <p:cNvSpPr/>
            <p:nvPr/>
          </p:nvSpPr>
          <p:spPr bwMode="auto">
            <a:xfrm>
              <a:off x="1775580" y="3319271"/>
              <a:ext cx="8322067" cy="1316737"/>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pic>
          <p:nvPicPr>
            <p:cNvPr id="1026" name="Picture 2"/>
            <p:cNvPicPr>
              <a:picLocks noChangeAspect="1" noChangeArrowheads="1"/>
            </p:cNvPicPr>
            <p:nvPr/>
          </p:nvPicPr>
          <p:blipFill>
            <a:blip r:embed="rId4" cstate="print"/>
            <a:srcRect r="842"/>
            <a:stretch>
              <a:fillRect/>
            </a:stretch>
          </p:blipFill>
          <p:spPr bwMode="auto">
            <a:xfrm>
              <a:off x="1816677" y="3342950"/>
              <a:ext cx="8219326" cy="1275650"/>
            </a:xfrm>
            <a:prstGeom prst="rect">
              <a:avLst/>
            </a:prstGeom>
            <a:noFill/>
            <a:ln w="9525">
              <a:noFill/>
              <a:miter lim="800000"/>
              <a:headEnd/>
              <a:tailEnd/>
            </a:ln>
          </p:spPr>
        </p:pic>
        <p:sp>
          <p:nvSpPr>
            <p:cNvPr id="65" name="Rectangle 64"/>
            <p:cNvSpPr/>
            <p:nvPr/>
          </p:nvSpPr>
          <p:spPr bwMode="auto">
            <a:xfrm>
              <a:off x="1919418" y="4002155"/>
              <a:ext cx="8024815" cy="44388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grpSp>
      <p:sp>
        <p:nvSpPr>
          <p:cNvPr id="17" name="Rectangle 16"/>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85000"/>
              </a:lnSpc>
            </a:pPr>
            <a:r>
              <a:rPr lang="en-US" sz="2300" kern="0" dirty="0">
                <a:solidFill>
                  <a:schemeClr val="bg1"/>
                </a:solidFill>
                <a:latin typeface="Salesforce Sans" panose="020B0505020202020203" pitchFamily="34" charset="0"/>
                <a:cs typeface="Arial" pitchFamily="34" charset="0"/>
              </a:rPr>
              <a:t>Once product line items are added to an opportunity, the Opportunity Amount field is automatically populated by the sum of the opportunity products. </a:t>
            </a:r>
          </a:p>
        </p:txBody>
      </p:sp>
      <p:sp>
        <p:nvSpPr>
          <p:cNvPr id="19" name="TextBox 18"/>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mj-lt"/>
                <a:cs typeface="Arial" panose="020B0604020202020204" pitchFamily="34" charset="0"/>
              </a:rPr>
              <a:t>NOTE:</a:t>
            </a:r>
          </a:p>
        </p:txBody>
      </p:sp>
      <p:sp>
        <p:nvSpPr>
          <p:cNvPr id="20"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21" name="Picture 14" descr="C:\Users\jgoldie\Downloads\Complete Icon Set_opportun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438" y="3028110"/>
            <a:ext cx="831857" cy="83207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379214" y="2743200"/>
            <a:ext cx="1568577" cy="972279"/>
            <a:chOff x="4274439" y="2571750"/>
            <a:chExt cx="1568577" cy="972279"/>
          </a:xfrm>
        </p:grpSpPr>
        <p:sp>
          <p:nvSpPr>
            <p:cNvPr id="23" name="Isosceles Triangle 22"/>
            <p:cNvSpPr/>
            <p:nvPr/>
          </p:nvSpPr>
          <p:spPr bwMode="auto">
            <a:xfrm rot="10800000">
              <a:off x="4635593" y="2821721"/>
              <a:ext cx="219343" cy="722308"/>
            </a:xfrm>
            <a:prstGeom prst="triangl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latin typeface="+mj-lt"/>
              </a:endParaRPr>
            </a:p>
          </p:txBody>
        </p:sp>
        <p:sp>
          <p:nvSpPr>
            <p:cNvPr id="24" name="Rounded Rectangle 23"/>
            <p:cNvSpPr/>
            <p:nvPr/>
          </p:nvSpPr>
          <p:spPr bwMode="auto">
            <a:xfrm>
              <a:off x="4274439" y="2571750"/>
              <a:ext cx="1568577" cy="701728"/>
            </a:xfrm>
            <a:prstGeom prst="roundRect">
              <a:avLst>
                <a:gd name="adj" fmla="val 5016"/>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smtClean="0">
                  <a:latin typeface="+mj-lt"/>
                </a:rPr>
                <a:t>Then, </a:t>
              </a:r>
              <a:r>
                <a:rPr lang="en-US" sz="2000" dirty="0">
                  <a:latin typeface="+mj-lt"/>
                </a:rPr>
                <a:t>add Products.</a:t>
              </a:r>
            </a:p>
          </p:txBody>
        </p:sp>
      </p:grpSp>
      <p:grpSp>
        <p:nvGrpSpPr>
          <p:cNvPr id="7" name="Group 6"/>
          <p:cNvGrpSpPr/>
          <p:nvPr/>
        </p:nvGrpSpPr>
        <p:grpSpPr>
          <a:xfrm>
            <a:off x="4499991" y="1994564"/>
            <a:ext cx="2287906" cy="1710335"/>
            <a:chOff x="4499991" y="1804064"/>
            <a:chExt cx="2287906" cy="1710335"/>
          </a:xfrm>
        </p:grpSpPr>
        <p:sp>
          <p:nvSpPr>
            <p:cNvPr id="26" name="Isosceles Triangle 25"/>
            <p:cNvSpPr/>
            <p:nvPr/>
          </p:nvSpPr>
          <p:spPr bwMode="auto">
            <a:xfrm rot="10800000">
              <a:off x="6131397" y="2342078"/>
              <a:ext cx="219343" cy="1172321"/>
            </a:xfrm>
            <a:prstGeom prst="triangl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latin typeface="+mj-lt"/>
              </a:endParaRPr>
            </a:p>
          </p:txBody>
        </p:sp>
        <p:sp>
          <p:nvSpPr>
            <p:cNvPr id="27" name="Rounded Rectangle 26"/>
            <p:cNvSpPr/>
            <p:nvPr/>
          </p:nvSpPr>
          <p:spPr bwMode="auto">
            <a:xfrm>
              <a:off x="4499991" y="1804064"/>
              <a:ext cx="2287906" cy="647285"/>
            </a:xfrm>
            <a:prstGeom prst="roundRect">
              <a:avLst>
                <a:gd name="adj" fmla="val 5016"/>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a:latin typeface="+mj-lt"/>
                </a:rPr>
                <a:t>First, choose </a:t>
              </a:r>
              <a:r>
                <a:rPr lang="en-US" sz="2000" dirty="0" smtClean="0">
                  <a:latin typeface="+mj-lt"/>
                </a:rPr>
                <a:t>a Price </a:t>
              </a:r>
              <a:r>
                <a:rPr lang="en-US" sz="2000" dirty="0">
                  <a:latin typeface="+mj-lt"/>
                </a:rPr>
                <a:t>Book.</a:t>
              </a:r>
            </a:p>
          </p:txBody>
        </p:sp>
      </p:grpSp>
      <p:grpSp>
        <p:nvGrpSpPr>
          <p:cNvPr id="29" name="Group 28"/>
          <p:cNvGrpSpPr/>
          <p:nvPr/>
        </p:nvGrpSpPr>
        <p:grpSpPr>
          <a:xfrm>
            <a:off x="2586607" y="4691681"/>
            <a:ext cx="2770634" cy="921902"/>
            <a:chOff x="6625157" y="3179647"/>
            <a:chExt cx="3304868" cy="921902"/>
          </a:xfrm>
          <a:solidFill>
            <a:srgbClr val="FF0000"/>
          </a:solidFill>
          <a:effectLst>
            <a:outerShdw blurRad="50800" dist="38100" dir="2700000" algn="tl" rotWithShape="0">
              <a:prstClr val="black">
                <a:alpha val="40000"/>
              </a:prstClr>
            </a:outerShdw>
          </a:effectLst>
        </p:grpSpPr>
        <p:sp>
          <p:nvSpPr>
            <p:cNvPr id="30" name="Isosceles Triangle 29"/>
            <p:cNvSpPr/>
            <p:nvPr/>
          </p:nvSpPr>
          <p:spPr bwMode="auto">
            <a:xfrm>
              <a:off x="7100488" y="3179647"/>
              <a:ext cx="261637" cy="722308"/>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latin typeface="+mj-lt"/>
              </a:endParaRPr>
            </a:p>
          </p:txBody>
        </p:sp>
        <p:sp>
          <p:nvSpPr>
            <p:cNvPr id="31" name="Rounded Rectangle 30"/>
            <p:cNvSpPr/>
            <p:nvPr/>
          </p:nvSpPr>
          <p:spPr bwMode="auto">
            <a:xfrm>
              <a:off x="6625157" y="3622703"/>
              <a:ext cx="3304868" cy="478846"/>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a:latin typeface="+mj-lt"/>
                </a:rPr>
                <a:t>Opportunity Products</a:t>
              </a:r>
            </a:p>
          </p:txBody>
        </p:sp>
      </p:grpSp>
    </p:spTree>
    <p:custDataLst>
      <p:tags r:id="rId1"/>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and Synchronizing a Quote to an Opportunity</a:t>
            </a:r>
            <a:endParaRPr lang="en-US" dirty="0"/>
          </a:p>
        </p:txBody>
      </p:sp>
      <p:sp>
        <p:nvSpPr>
          <p:cNvPr id="9" name="Slide Number Placeholder 8"/>
          <p:cNvSpPr>
            <a:spLocks noGrp="1"/>
          </p:cNvSpPr>
          <p:nvPr>
            <p:ph type="sldNum" sz="quarter" idx="10"/>
          </p:nvPr>
        </p:nvSpPr>
        <p:spPr/>
        <p:txBody>
          <a:bodyPr/>
          <a:lstStyle/>
          <a:p>
            <a:fld id="{812A5277-1DB9-460F-9A21-B857ABB32666}" type="slidenum">
              <a:rPr lang="en-US" smtClean="0"/>
              <a:pPr/>
              <a:t>48</a:t>
            </a:fld>
            <a:endParaRPr lang="en-US" dirty="0"/>
          </a:p>
        </p:txBody>
      </p:sp>
      <p:grpSp>
        <p:nvGrpSpPr>
          <p:cNvPr id="3" name="Group 25"/>
          <p:cNvGrpSpPr/>
          <p:nvPr/>
        </p:nvGrpSpPr>
        <p:grpSpPr>
          <a:xfrm>
            <a:off x="7229700" y="4009484"/>
            <a:ext cx="2076450" cy="1315890"/>
            <a:chOff x="4819650" y="2089093"/>
            <a:chExt cx="2907030" cy="1503873"/>
          </a:xfrm>
        </p:grpSpPr>
        <p:sp>
          <p:nvSpPr>
            <p:cNvPr id="27" name="Rounded Rectangle 26"/>
            <p:cNvSpPr/>
            <p:nvPr/>
          </p:nvSpPr>
          <p:spPr bwMode="auto">
            <a:xfrm>
              <a:off x="4819650" y="2128837"/>
              <a:ext cx="2907030" cy="1464129"/>
            </a:xfrm>
            <a:prstGeom prst="roundRect">
              <a:avLst/>
            </a:prstGeom>
            <a:solidFill>
              <a:srgbClr val="EEEEEE"/>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pic>
          <p:nvPicPr>
            <p:cNvPr id="28" name="Picture 27" descr="Quote Tag.png"/>
            <p:cNvPicPr>
              <a:picLocks noChangeAspect="1"/>
            </p:cNvPicPr>
            <p:nvPr>
              <p:custDataLst>
                <p:tags r:id="rId3"/>
              </p:custDataLst>
            </p:nvPr>
          </p:nvPicPr>
          <p:blipFill>
            <a:blip r:embed="rId6" cstate="print"/>
            <a:stretch>
              <a:fillRect/>
            </a:stretch>
          </p:blipFill>
          <p:spPr>
            <a:xfrm rot="2221906">
              <a:off x="5045029" y="2089093"/>
              <a:ext cx="958971" cy="838199"/>
            </a:xfrm>
            <a:prstGeom prst="rect">
              <a:avLst/>
            </a:prstGeom>
            <a:ln>
              <a:noFill/>
            </a:ln>
            <a:effectLst>
              <a:outerShdw blurRad="50800" dist="38100" dir="2700000" algn="tl" rotWithShape="0">
                <a:prstClr val="black">
                  <a:alpha val="40000"/>
                </a:prstClr>
              </a:outerShdw>
            </a:effectLst>
          </p:spPr>
        </p:pic>
        <p:cxnSp>
          <p:nvCxnSpPr>
            <p:cNvPr id="29" name="Straight Connector 28"/>
            <p:cNvCxnSpPr/>
            <p:nvPr/>
          </p:nvCxnSpPr>
          <p:spPr bwMode="auto">
            <a:xfrm>
              <a:off x="5286375" y="2973161"/>
              <a:ext cx="1828800" cy="0"/>
            </a:xfrm>
            <a:prstGeom prst="line">
              <a:avLst/>
            </a:prstGeom>
            <a:solidFill>
              <a:schemeClr val="accent1"/>
            </a:solidFill>
            <a:ln w="3175" cap="flat" cmpd="sng" algn="ctr">
              <a:solidFill>
                <a:schemeClr val="tx1">
                  <a:lumMod val="65000"/>
                  <a:lumOff val="35000"/>
                </a:schemeClr>
              </a:solidFill>
              <a:prstDash val="solid"/>
              <a:round/>
              <a:headEnd type="none" w="med" len="med"/>
              <a:tailEnd type="none" w="med" len="med"/>
            </a:ln>
            <a:effectLst/>
          </p:spPr>
        </p:cxnSp>
        <p:cxnSp>
          <p:nvCxnSpPr>
            <p:cNvPr id="30" name="Straight Connector 29"/>
            <p:cNvCxnSpPr/>
            <p:nvPr/>
          </p:nvCxnSpPr>
          <p:spPr bwMode="auto">
            <a:xfrm>
              <a:off x="5286375" y="3173185"/>
              <a:ext cx="1828800" cy="0"/>
            </a:xfrm>
            <a:prstGeom prst="line">
              <a:avLst/>
            </a:prstGeom>
            <a:solidFill>
              <a:schemeClr val="accent1"/>
            </a:solidFill>
            <a:ln w="3175" cap="flat" cmpd="sng" algn="ctr">
              <a:solidFill>
                <a:schemeClr val="tx1">
                  <a:lumMod val="65000"/>
                  <a:lumOff val="35000"/>
                </a:schemeClr>
              </a:solidFill>
              <a:prstDash val="solid"/>
              <a:round/>
              <a:headEnd type="none" w="med" len="med"/>
              <a:tailEnd type="none" w="med" len="med"/>
            </a:ln>
            <a:effectLst/>
          </p:spPr>
        </p:cxnSp>
        <p:cxnSp>
          <p:nvCxnSpPr>
            <p:cNvPr id="31" name="Straight Connector 30"/>
            <p:cNvCxnSpPr/>
            <p:nvPr/>
          </p:nvCxnSpPr>
          <p:spPr bwMode="auto">
            <a:xfrm>
              <a:off x="5286375" y="3373210"/>
              <a:ext cx="1828800" cy="0"/>
            </a:xfrm>
            <a:prstGeom prst="line">
              <a:avLst/>
            </a:prstGeom>
            <a:solidFill>
              <a:schemeClr val="accent1"/>
            </a:solidFill>
            <a:ln w="3175" cap="flat" cmpd="sng" algn="ctr">
              <a:solidFill>
                <a:schemeClr val="tx1">
                  <a:lumMod val="65000"/>
                  <a:lumOff val="35000"/>
                </a:schemeClr>
              </a:solidFill>
              <a:prstDash val="solid"/>
              <a:round/>
              <a:headEnd type="none" w="med" len="med"/>
              <a:tailEnd type="none" w="med" len="med"/>
            </a:ln>
            <a:effectLst/>
          </p:spPr>
        </p:cxnSp>
        <p:sp>
          <p:nvSpPr>
            <p:cNvPr id="32" name="TextBox 31"/>
            <p:cNvSpPr txBox="1"/>
            <p:nvPr/>
          </p:nvSpPr>
          <p:spPr>
            <a:xfrm>
              <a:off x="6311265" y="2323526"/>
              <a:ext cx="1358192" cy="386919"/>
            </a:xfrm>
            <a:prstGeom prst="rect">
              <a:avLst/>
            </a:prstGeom>
            <a:noFill/>
          </p:spPr>
          <p:txBody>
            <a:bodyPr wrap="none" rtlCol="0">
              <a:spAutoFit/>
            </a:bodyPr>
            <a:lstStyle/>
            <a:p>
              <a:r>
                <a:rPr lang="en-US" sz="1600" dirty="0" smtClean="0">
                  <a:latin typeface="+mj-lt"/>
                </a:rPr>
                <a:t>Quote 1</a:t>
              </a:r>
              <a:endParaRPr lang="en-US" sz="1600" dirty="0">
                <a:latin typeface="+mj-lt"/>
              </a:endParaRPr>
            </a:p>
          </p:txBody>
        </p:sp>
      </p:grpSp>
      <p:sp>
        <p:nvSpPr>
          <p:cNvPr id="6" name="Rounded Rectangle 5"/>
          <p:cNvSpPr/>
          <p:nvPr/>
        </p:nvSpPr>
        <p:spPr bwMode="auto">
          <a:xfrm>
            <a:off x="1597533" y="3170091"/>
            <a:ext cx="2855016" cy="1828800"/>
          </a:xfrm>
          <a:prstGeom prst="roundRect">
            <a:avLst>
              <a:gd name="adj" fmla="val 12500"/>
            </a:avLst>
          </a:prstGeom>
          <a:solidFill>
            <a:schemeClr val="bg1">
              <a:lumMod val="8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sp>
        <p:nvSpPr>
          <p:cNvPr id="11" name="TextBox 10"/>
          <p:cNvSpPr txBox="1"/>
          <p:nvPr/>
        </p:nvSpPr>
        <p:spPr>
          <a:xfrm>
            <a:off x="2395149" y="3298680"/>
            <a:ext cx="1499128" cy="369332"/>
          </a:xfrm>
          <a:prstGeom prst="rect">
            <a:avLst/>
          </a:prstGeom>
          <a:noFill/>
        </p:spPr>
        <p:txBody>
          <a:bodyPr wrap="none" rtlCol="0">
            <a:spAutoFit/>
          </a:bodyPr>
          <a:lstStyle/>
          <a:p>
            <a:r>
              <a:rPr lang="en-US" dirty="0" smtClean="0">
                <a:latin typeface="+mj-lt"/>
              </a:rPr>
              <a:t>Opportunity</a:t>
            </a:r>
            <a:endParaRPr lang="en-US" dirty="0">
              <a:latin typeface="+mj-lt"/>
            </a:endParaRPr>
          </a:p>
        </p:txBody>
      </p:sp>
      <p:grpSp>
        <p:nvGrpSpPr>
          <p:cNvPr id="5" name="Group 18"/>
          <p:cNvGrpSpPr/>
          <p:nvPr/>
        </p:nvGrpSpPr>
        <p:grpSpPr>
          <a:xfrm>
            <a:off x="6202613" y="3666405"/>
            <a:ext cx="2076450" cy="1315890"/>
            <a:chOff x="4819650" y="2089093"/>
            <a:chExt cx="2907030" cy="1503873"/>
          </a:xfrm>
        </p:grpSpPr>
        <p:sp>
          <p:nvSpPr>
            <p:cNvPr id="20" name="Rounded Rectangle 19"/>
            <p:cNvSpPr/>
            <p:nvPr/>
          </p:nvSpPr>
          <p:spPr bwMode="auto">
            <a:xfrm>
              <a:off x="4819650" y="2128837"/>
              <a:ext cx="2907030" cy="1464129"/>
            </a:xfrm>
            <a:prstGeom prst="roundRect">
              <a:avLst/>
            </a:prstGeom>
            <a:solidFill>
              <a:schemeClr val="bg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pic>
          <p:nvPicPr>
            <p:cNvPr id="21" name="Picture 20" descr="Quote Tag.png"/>
            <p:cNvPicPr>
              <a:picLocks noChangeAspect="1"/>
            </p:cNvPicPr>
            <p:nvPr>
              <p:custDataLst>
                <p:tags r:id="rId2"/>
              </p:custDataLst>
            </p:nvPr>
          </p:nvPicPr>
          <p:blipFill>
            <a:blip r:embed="rId6" cstate="print"/>
            <a:stretch>
              <a:fillRect/>
            </a:stretch>
          </p:blipFill>
          <p:spPr>
            <a:xfrm rot="2221906">
              <a:off x="5045029" y="2089093"/>
              <a:ext cx="958971" cy="838199"/>
            </a:xfrm>
            <a:prstGeom prst="rect">
              <a:avLst/>
            </a:prstGeom>
            <a:ln>
              <a:noFill/>
            </a:ln>
            <a:effectLst>
              <a:outerShdw blurRad="50800" dist="38100" dir="2700000" algn="tl" rotWithShape="0">
                <a:prstClr val="black">
                  <a:alpha val="40000"/>
                </a:prstClr>
              </a:outerShdw>
            </a:effectLst>
          </p:spPr>
        </p:pic>
        <p:cxnSp>
          <p:nvCxnSpPr>
            <p:cNvPr id="22" name="Straight Connector 21"/>
            <p:cNvCxnSpPr/>
            <p:nvPr/>
          </p:nvCxnSpPr>
          <p:spPr bwMode="auto">
            <a:xfrm>
              <a:off x="5286375" y="2973161"/>
              <a:ext cx="1828800" cy="0"/>
            </a:xfrm>
            <a:prstGeom prst="line">
              <a:avLst/>
            </a:prstGeom>
            <a:solidFill>
              <a:schemeClr val="accent1"/>
            </a:solidFill>
            <a:ln w="3175" cap="flat" cmpd="sng" algn="ctr">
              <a:solidFill>
                <a:schemeClr val="tx1">
                  <a:lumMod val="65000"/>
                  <a:lumOff val="35000"/>
                </a:schemeClr>
              </a:solidFill>
              <a:prstDash val="solid"/>
              <a:round/>
              <a:headEnd type="none" w="med" len="med"/>
              <a:tailEnd type="none" w="med" len="med"/>
            </a:ln>
            <a:effectLst/>
          </p:spPr>
        </p:cxnSp>
        <p:cxnSp>
          <p:nvCxnSpPr>
            <p:cNvPr id="23" name="Straight Connector 22"/>
            <p:cNvCxnSpPr/>
            <p:nvPr/>
          </p:nvCxnSpPr>
          <p:spPr bwMode="auto">
            <a:xfrm>
              <a:off x="5286375" y="3173185"/>
              <a:ext cx="1828800" cy="0"/>
            </a:xfrm>
            <a:prstGeom prst="line">
              <a:avLst/>
            </a:prstGeom>
            <a:solidFill>
              <a:schemeClr val="accent1"/>
            </a:solidFill>
            <a:ln w="3175" cap="flat" cmpd="sng" algn="ctr">
              <a:solidFill>
                <a:schemeClr val="tx1">
                  <a:lumMod val="65000"/>
                  <a:lumOff val="35000"/>
                </a:schemeClr>
              </a:solidFill>
              <a:prstDash val="solid"/>
              <a:round/>
              <a:headEnd type="none" w="med" len="med"/>
              <a:tailEnd type="none" w="med" len="med"/>
            </a:ln>
            <a:effectLst/>
          </p:spPr>
        </p:cxnSp>
        <p:cxnSp>
          <p:nvCxnSpPr>
            <p:cNvPr id="24" name="Straight Connector 23"/>
            <p:cNvCxnSpPr/>
            <p:nvPr/>
          </p:nvCxnSpPr>
          <p:spPr bwMode="auto">
            <a:xfrm>
              <a:off x="5286375" y="3373210"/>
              <a:ext cx="1828800" cy="0"/>
            </a:xfrm>
            <a:prstGeom prst="line">
              <a:avLst/>
            </a:prstGeom>
            <a:solidFill>
              <a:schemeClr val="accent1"/>
            </a:solidFill>
            <a:ln w="3175" cap="flat" cmpd="sng" algn="ctr">
              <a:solidFill>
                <a:schemeClr val="tx1">
                  <a:lumMod val="65000"/>
                  <a:lumOff val="35000"/>
                </a:schemeClr>
              </a:solidFill>
              <a:prstDash val="solid"/>
              <a:round/>
              <a:headEnd type="none" w="med" len="med"/>
              <a:tailEnd type="none" w="med" len="med"/>
            </a:ln>
            <a:effectLst/>
          </p:spPr>
        </p:cxnSp>
        <p:sp>
          <p:nvSpPr>
            <p:cNvPr id="25" name="TextBox 24"/>
            <p:cNvSpPr txBox="1"/>
            <p:nvPr/>
          </p:nvSpPr>
          <p:spPr>
            <a:xfrm>
              <a:off x="6311265" y="2323526"/>
              <a:ext cx="1358192" cy="386919"/>
            </a:xfrm>
            <a:prstGeom prst="rect">
              <a:avLst/>
            </a:prstGeom>
            <a:noFill/>
          </p:spPr>
          <p:txBody>
            <a:bodyPr wrap="none" rtlCol="0">
              <a:spAutoFit/>
            </a:bodyPr>
            <a:lstStyle/>
            <a:p>
              <a:r>
                <a:rPr lang="en-US" sz="1600" dirty="0" smtClean="0">
                  <a:latin typeface="+mj-lt"/>
                </a:rPr>
                <a:t>Quote 2</a:t>
              </a:r>
              <a:endParaRPr lang="en-US" sz="1600" dirty="0">
                <a:latin typeface="+mj-lt"/>
              </a:endParaRPr>
            </a:p>
          </p:txBody>
        </p:sp>
      </p:grpSp>
      <p:sp>
        <p:nvSpPr>
          <p:cNvPr id="13" name="Rounded Rectangle 12"/>
          <p:cNvSpPr/>
          <p:nvPr/>
        </p:nvSpPr>
        <p:spPr bwMode="auto">
          <a:xfrm>
            <a:off x="5184761" y="3379012"/>
            <a:ext cx="2076450" cy="1281114"/>
          </a:xfrm>
          <a:prstGeom prst="roundRect">
            <a:avLst/>
          </a:prstGeom>
          <a:solidFill>
            <a:schemeClr val="bg1">
              <a:lumMod val="8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sp>
        <p:nvSpPr>
          <p:cNvPr id="18" name="TextBox 17"/>
          <p:cNvSpPr txBox="1"/>
          <p:nvPr/>
        </p:nvSpPr>
        <p:spPr>
          <a:xfrm>
            <a:off x="6250200" y="3549365"/>
            <a:ext cx="970137" cy="338554"/>
          </a:xfrm>
          <a:prstGeom prst="rect">
            <a:avLst/>
          </a:prstGeom>
          <a:noFill/>
        </p:spPr>
        <p:txBody>
          <a:bodyPr wrap="none" rtlCol="0">
            <a:spAutoFit/>
          </a:bodyPr>
          <a:lstStyle/>
          <a:p>
            <a:r>
              <a:rPr lang="en-US" sz="1600" dirty="0" smtClean="0">
                <a:latin typeface="+mj-lt"/>
              </a:rPr>
              <a:t>Quote 3</a:t>
            </a:r>
            <a:endParaRPr lang="en-US" sz="1600" dirty="0">
              <a:latin typeface="+mj-lt"/>
            </a:endParaRPr>
          </a:p>
        </p:txBody>
      </p:sp>
      <p:sp>
        <p:nvSpPr>
          <p:cNvPr id="35" name="Left-Right Arrow 34"/>
          <p:cNvSpPr/>
          <p:nvPr/>
        </p:nvSpPr>
        <p:spPr bwMode="auto">
          <a:xfrm>
            <a:off x="4335037" y="3795222"/>
            <a:ext cx="979054" cy="508000"/>
          </a:xfrm>
          <a:prstGeom prst="leftRightArrow">
            <a:avLst/>
          </a:prstGeom>
          <a:solidFill>
            <a:srgbClr val="05C754"/>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mj-lt"/>
            </a:endParaRPr>
          </a:p>
        </p:txBody>
      </p:sp>
      <p:sp>
        <p:nvSpPr>
          <p:cNvPr id="41" name="TextBox 40"/>
          <p:cNvSpPr txBox="1"/>
          <p:nvPr/>
        </p:nvSpPr>
        <p:spPr>
          <a:xfrm>
            <a:off x="2349960" y="4001912"/>
            <a:ext cx="1731981" cy="738664"/>
          </a:xfrm>
          <a:prstGeom prst="rect">
            <a:avLst/>
          </a:prstGeom>
          <a:noFill/>
        </p:spPr>
        <p:txBody>
          <a:bodyPr wrap="square" rtlCol="0">
            <a:spAutoFit/>
          </a:bodyPr>
          <a:lstStyle/>
          <a:p>
            <a:r>
              <a:rPr lang="en-US" sz="1400" dirty="0" smtClean="0">
                <a:latin typeface="+mj-lt"/>
              </a:rPr>
              <a:t>Product A …. $85</a:t>
            </a:r>
          </a:p>
          <a:p>
            <a:r>
              <a:rPr lang="en-US" sz="1400" dirty="0" smtClean="0">
                <a:latin typeface="+mj-lt"/>
              </a:rPr>
              <a:t>Product B …. $50</a:t>
            </a:r>
          </a:p>
          <a:p>
            <a:r>
              <a:rPr lang="en-US" sz="1400" dirty="0" smtClean="0">
                <a:latin typeface="+mj-lt"/>
              </a:rPr>
              <a:t>Product C …. $120</a:t>
            </a:r>
            <a:endParaRPr lang="en-US" sz="1400" dirty="0">
              <a:latin typeface="+mj-lt"/>
            </a:endParaRPr>
          </a:p>
        </p:txBody>
      </p:sp>
      <p:sp>
        <p:nvSpPr>
          <p:cNvPr id="42" name="TextBox 41"/>
          <p:cNvSpPr txBox="1"/>
          <p:nvPr/>
        </p:nvSpPr>
        <p:spPr>
          <a:xfrm>
            <a:off x="5574357" y="3926608"/>
            <a:ext cx="1603719" cy="646331"/>
          </a:xfrm>
          <a:prstGeom prst="rect">
            <a:avLst/>
          </a:prstGeom>
          <a:noFill/>
        </p:spPr>
        <p:txBody>
          <a:bodyPr wrap="square" rtlCol="0">
            <a:spAutoFit/>
          </a:bodyPr>
          <a:lstStyle/>
          <a:p>
            <a:r>
              <a:rPr lang="en-US" sz="1200" dirty="0" smtClean="0">
                <a:latin typeface="+mj-lt"/>
              </a:rPr>
              <a:t>Product A …. $85</a:t>
            </a:r>
          </a:p>
          <a:p>
            <a:r>
              <a:rPr lang="en-US" sz="1200" dirty="0" smtClean="0">
                <a:latin typeface="+mj-lt"/>
              </a:rPr>
              <a:t>Product B …. $50</a:t>
            </a:r>
          </a:p>
          <a:p>
            <a:r>
              <a:rPr lang="en-US" sz="1200" dirty="0" smtClean="0">
                <a:latin typeface="+mj-lt"/>
              </a:rPr>
              <a:t>Product C …. $120</a:t>
            </a:r>
            <a:endParaRPr lang="en-US" sz="1200" dirty="0">
              <a:latin typeface="+mj-lt"/>
            </a:endParaRPr>
          </a:p>
        </p:txBody>
      </p:sp>
      <p:sp>
        <p:nvSpPr>
          <p:cNvPr id="170" name="Rectangle 169"/>
          <p:cNvSpPr/>
          <p:nvPr/>
        </p:nvSpPr>
        <p:spPr bwMode="auto">
          <a:xfrm>
            <a:off x="0" y="744996"/>
            <a:ext cx="12192000" cy="83523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85000"/>
              </a:lnSpc>
            </a:pPr>
            <a:r>
              <a:rPr lang="en-US" sz="2400" kern="0" dirty="0">
                <a:solidFill>
                  <a:schemeClr val="bg1"/>
                </a:solidFill>
                <a:latin typeface="Salesforce Sans" panose="020B0505020202020203" pitchFamily="34" charset="0"/>
                <a:cs typeface="Arial" pitchFamily="34" charset="0"/>
              </a:rPr>
              <a:t>A quote is created from an opportunity and its products to show proposed prices for products and services. </a:t>
            </a:r>
          </a:p>
        </p:txBody>
      </p:sp>
      <p:sp>
        <p:nvSpPr>
          <p:cNvPr id="171" name="TextBox 170"/>
          <p:cNvSpPr txBox="1"/>
          <p:nvPr/>
        </p:nvSpPr>
        <p:spPr bwMode="white">
          <a:xfrm>
            <a:off x="0" y="810285"/>
            <a:ext cx="1295063" cy="275103"/>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DEFINITION:</a:t>
            </a:r>
          </a:p>
        </p:txBody>
      </p:sp>
      <p:grpSp>
        <p:nvGrpSpPr>
          <p:cNvPr id="172" name="Group 4"/>
          <p:cNvGrpSpPr>
            <a:grpSpLocks noChangeAspect="1"/>
          </p:cNvGrpSpPr>
          <p:nvPr/>
        </p:nvGrpSpPr>
        <p:grpSpPr bwMode="auto">
          <a:xfrm>
            <a:off x="436563" y="1115069"/>
            <a:ext cx="422275" cy="328613"/>
            <a:chOff x="275" y="1308"/>
            <a:chExt cx="266" cy="207"/>
          </a:xfrm>
        </p:grpSpPr>
        <p:sp>
          <p:nvSpPr>
            <p:cNvPr id="173"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5" name="Group 234"/>
          <p:cNvGrpSpPr/>
          <p:nvPr/>
        </p:nvGrpSpPr>
        <p:grpSpPr>
          <a:xfrm>
            <a:off x="5321808" y="2185416"/>
            <a:ext cx="4361454" cy="1421862"/>
            <a:chOff x="5759858" y="3266087"/>
            <a:chExt cx="5202429" cy="1421862"/>
          </a:xfrm>
          <a:solidFill>
            <a:srgbClr val="FF0000"/>
          </a:solidFill>
          <a:effectLst>
            <a:outerShdw blurRad="50800" dist="38100" dir="2700000" algn="tl" rotWithShape="0">
              <a:prstClr val="black">
                <a:alpha val="40000"/>
              </a:prstClr>
            </a:outerShdw>
          </a:effectLst>
        </p:grpSpPr>
        <p:sp>
          <p:nvSpPr>
            <p:cNvPr id="236" name="Isosceles Triangle 235"/>
            <p:cNvSpPr/>
            <p:nvPr/>
          </p:nvSpPr>
          <p:spPr bwMode="auto">
            <a:xfrm rot="10800000">
              <a:off x="8529324" y="3965641"/>
              <a:ext cx="261637" cy="722308"/>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latin typeface="+mj-lt"/>
              </a:endParaRPr>
            </a:p>
          </p:txBody>
        </p:sp>
        <p:sp>
          <p:nvSpPr>
            <p:cNvPr id="237" name="Rounded Rectangle 236"/>
            <p:cNvSpPr/>
            <p:nvPr/>
          </p:nvSpPr>
          <p:spPr bwMode="auto">
            <a:xfrm>
              <a:off x="5759858" y="3266087"/>
              <a:ext cx="5202429" cy="1027486"/>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a:latin typeface="+mj-lt"/>
                </a:rPr>
                <a:t>You can create a set of quotes to show different combinations of products, quantities, and discounts.</a:t>
              </a:r>
            </a:p>
          </p:txBody>
        </p:sp>
      </p:grpSp>
      <p:grpSp>
        <p:nvGrpSpPr>
          <p:cNvPr id="238" name="Group 237"/>
          <p:cNvGrpSpPr/>
          <p:nvPr/>
        </p:nvGrpSpPr>
        <p:grpSpPr>
          <a:xfrm>
            <a:off x="4332014" y="4404049"/>
            <a:ext cx="2936037" cy="2015411"/>
            <a:chOff x="6625156" y="2914758"/>
            <a:chExt cx="3502164" cy="2015411"/>
          </a:xfrm>
          <a:solidFill>
            <a:srgbClr val="FF0000"/>
          </a:solidFill>
          <a:effectLst>
            <a:outerShdw blurRad="50800" dist="38100" dir="2700000" algn="tl" rotWithShape="0">
              <a:prstClr val="black">
                <a:alpha val="40000"/>
              </a:prstClr>
            </a:outerShdw>
          </a:effectLst>
        </p:grpSpPr>
        <p:sp>
          <p:nvSpPr>
            <p:cNvPr id="239" name="Isosceles Triangle 238"/>
            <p:cNvSpPr/>
            <p:nvPr/>
          </p:nvSpPr>
          <p:spPr bwMode="auto">
            <a:xfrm>
              <a:off x="7100489" y="2914758"/>
              <a:ext cx="256118" cy="987197"/>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latin typeface="+mj-lt"/>
              </a:endParaRPr>
            </a:p>
          </p:txBody>
        </p:sp>
        <p:sp>
          <p:nvSpPr>
            <p:cNvPr id="240" name="Rounded Rectangle 239"/>
            <p:cNvSpPr/>
            <p:nvPr/>
          </p:nvSpPr>
          <p:spPr bwMode="auto">
            <a:xfrm>
              <a:off x="6625156" y="3622702"/>
              <a:ext cx="3502164" cy="1307467"/>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a:latin typeface="+mj-lt"/>
                </a:rPr>
                <a:t>An opportunity can have multiple quotes, but it can only sync with one quote at a time. </a:t>
              </a:r>
            </a:p>
          </p:txBody>
        </p:sp>
      </p:grpSp>
      <p:pic>
        <p:nvPicPr>
          <p:cNvPr id="98" name="Picture 14" descr="C:\Users\jgoldie\Downloads\Complete Icon Set_opportuni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00328" y="3270192"/>
            <a:ext cx="698123" cy="69830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5292758" y="3454204"/>
            <a:ext cx="513682" cy="5138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366958"/>
            <a:ext cx="12192000" cy="16688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108960" rIns="548640" rtlCol="0" anchor="ctr"/>
          <a:lstStyle/>
          <a:p>
            <a:pPr marL="112713" indent="-112713">
              <a:defRPr/>
            </a:pPr>
            <a:r>
              <a:rPr lang="en-US" sz="2400" dirty="0">
                <a:latin typeface="+mj-lt"/>
              </a:rPr>
              <a:t>“Sales reps need to generate multiple quotes for customers and track this information in Salesforce. ”</a:t>
            </a:r>
          </a:p>
        </p:txBody>
      </p:sp>
      <p:sp>
        <p:nvSpPr>
          <p:cNvPr id="12" name="TextBox 11"/>
          <p:cNvSpPr txBox="1"/>
          <p:nvPr/>
        </p:nvSpPr>
        <p:spPr>
          <a:xfrm>
            <a:off x="3163077" y="3405518"/>
            <a:ext cx="8397551" cy="830997"/>
          </a:xfrm>
          <a:prstGeom prst="rect">
            <a:avLst/>
          </a:prstGeom>
          <a:noFill/>
        </p:spPr>
        <p:txBody>
          <a:bodyPr wrap="square" rtlCol="0">
            <a:spAutoFit/>
          </a:bodyPr>
          <a:lstStyle/>
          <a:p>
            <a:r>
              <a:rPr lang="en-US" sz="2400" dirty="0">
                <a:latin typeface="+mj-lt"/>
              </a:rPr>
              <a:t>What solution would you recommend to meet this business requirement? </a:t>
            </a:r>
          </a:p>
        </p:txBody>
      </p:sp>
      <p:grpSp>
        <p:nvGrpSpPr>
          <p:cNvPr id="13" name="Group 12"/>
          <p:cNvGrpSpPr/>
          <p:nvPr/>
        </p:nvGrpSpPr>
        <p:grpSpPr>
          <a:xfrm>
            <a:off x="385472" y="1073093"/>
            <a:ext cx="2174195" cy="2347931"/>
            <a:chOff x="295835" y="1057835"/>
            <a:chExt cx="1586753" cy="1616315"/>
          </a:xfrm>
        </p:grpSpPr>
        <p:grpSp>
          <p:nvGrpSpPr>
            <p:cNvPr id="14" name="Group 13"/>
            <p:cNvGrpSpPr/>
            <p:nvPr/>
          </p:nvGrpSpPr>
          <p:grpSpPr>
            <a:xfrm>
              <a:off x="295835" y="1057835"/>
              <a:ext cx="1586753" cy="1613647"/>
              <a:chOff x="448235" y="3801035"/>
              <a:chExt cx="2166770" cy="1613647"/>
            </a:xfrm>
          </p:grpSpPr>
          <p:sp>
            <p:nvSpPr>
              <p:cNvPr id="18" name="Rounded Rectangle 17"/>
              <p:cNvSpPr/>
              <p:nvPr/>
            </p:nvSpPr>
            <p:spPr bwMode="auto">
              <a:xfrm>
                <a:off x="448235" y="3801035"/>
                <a:ext cx="2160494" cy="1613647"/>
              </a:xfrm>
              <a:prstGeom prst="roundRect">
                <a:avLst>
                  <a:gd name="adj" fmla="val 6294"/>
                </a:avLst>
              </a:prstGeom>
              <a:solidFill>
                <a:schemeClr val="bg1">
                  <a:alpha val="80000"/>
                </a:schemeClr>
              </a:solidFill>
              <a:ln w="63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t" anchorCtr="0" compatLnSpc="1">
                <a:prstTxWarp prst="textNoShape">
                  <a:avLst/>
                </a:prstTxWarp>
              </a:bodyPr>
              <a:lstStyle/>
              <a:p>
                <a:pPr algn="ctr" defTabSz="914240">
                  <a:spcAft>
                    <a:spcPts val="600"/>
                  </a:spcAft>
                </a:pPr>
                <a:endParaRPr lang="en-US">
                  <a:latin typeface="+mj-lt"/>
                </a:endParaRPr>
              </a:p>
            </p:txBody>
          </p:sp>
          <p:sp>
            <p:nvSpPr>
              <p:cNvPr id="19" name="Round Same Side Corner Rectangle 18"/>
              <p:cNvSpPr/>
              <p:nvPr/>
            </p:nvSpPr>
            <p:spPr bwMode="auto">
              <a:xfrm>
                <a:off x="453390" y="3803726"/>
                <a:ext cx="2161615" cy="284180"/>
              </a:xfrm>
              <a:prstGeom prst="round2SameRect">
                <a:avLst>
                  <a:gd name="adj1" fmla="val 35487"/>
                  <a:gd name="adj2" fmla="val 0"/>
                </a:avLst>
              </a:prstGeom>
              <a:solidFill>
                <a:srgbClr val="00B0F0"/>
              </a:solidFill>
              <a:ln w="6350"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Aft>
                    <a:spcPts val="600"/>
                  </a:spcAft>
                </a:pPr>
                <a:r>
                  <a:rPr lang="en-US" b="1" dirty="0">
                    <a:solidFill>
                      <a:schemeClr val="bg1"/>
                    </a:solidFill>
                    <a:latin typeface="+mj-lt"/>
                    <a:cs typeface="Arial" pitchFamily="34" charset="0"/>
                  </a:rPr>
                  <a:t>Allison Wheeler</a:t>
                </a:r>
              </a:p>
              <a:p>
                <a:pPr algn="ctr">
                  <a:spcBef>
                    <a:spcPts val="300"/>
                  </a:spcBef>
                  <a:spcAft>
                    <a:spcPts val="600"/>
                  </a:spcAft>
                </a:pPr>
                <a:r>
                  <a:rPr lang="en-US" sz="1600" dirty="0">
                    <a:latin typeface="+mj-lt"/>
                    <a:cs typeface="Arial" pitchFamily="34" charset="0"/>
                  </a:rPr>
                  <a:t>VP Global Sales</a:t>
                </a:r>
              </a:p>
            </p:txBody>
          </p:sp>
        </p:grpSp>
        <p:pic>
          <p:nvPicPr>
            <p:cNvPr id="17" name="Picture 16" descr="C:\Documents and Settings\msharron\Desktop\AW Computing profile pics\Allison Wheeler.png"/>
            <p:cNvPicPr>
              <a:picLocks noChangeAspect="1" noChangeArrowheads="1"/>
            </p:cNvPicPr>
            <p:nvPr/>
          </p:nvPicPr>
          <p:blipFill>
            <a:blip r:embed="rId4" cstate="print"/>
            <a:srcRect l="4718" t="-2988" r="-7590" b="56699"/>
            <a:stretch>
              <a:fillRect/>
            </a:stretch>
          </p:blipFill>
          <p:spPr bwMode="auto">
            <a:xfrm>
              <a:off x="437593" y="1479176"/>
              <a:ext cx="1204932" cy="1194974"/>
            </a:xfrm>
            <a:prstGeom prst="rect">
              <a:avLst/>
            </a:prstGeom>
            <a:noFill/>
            <a:ln>
              <a:noFill/>
            </a:ln>
          </p:spPr>
        </p:pic>
      </p:grpSp>
      <p:sp>
        <p:nvSpPr>
          <p:cNvPr id="16" name="Title 15"/>
          <p:cNvSpPr>
            <a:spLocks noGrp="1"/>
          </p:cNvSpPr>
          <p:nvPr>
            <p:ph type="title"/>
          </p:nvPr>
        </p:nvSpPr>
        <p:spPr/>
        <p:txBody>
          <a:bodyPr/>
          <a:lstStyle/>
          <a:p>
            <a:r>
              <a:rPr lang="en-US" dirty="0" smtClean="0"/>
              <a:t>Solution Design</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49</a:t>
            </a:fld>
            <a:endParaRPr lang="en-US" dirty="0"/>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1"/>
            <a:r>
              <a:rPr lang="en-US" dirty="0" smtClean="0"/>
              <a:t>Industry Knowledge 5%</a:t>
            </a:r>
          </a:p>
          <a:p>
            <a:pPr lvl="1"/>
            <a:r>
              <a:rPr lang="en-US" dirty="0" smtClean="0"/>
              <a:t>Implementation Strategies 6%</a:t>
            </a:r>
          </a:p>
          <a:p>
            <a:pPr lvl="1"/>
            <a:r>
              <a:rPr lang="en-US" b="1" dirty="0" smtClean="0"/>
              <a:t>Sales Cloud Solution Design </a:t>
            </a:r>
            <a:r>
              <a:rPr lang="en-US" dirty="0" smtClean="0"/>
              <a:t>25%</a:t>
            </a:r>
          </a:p>
          <a:p>
            <a:pPr lvl="1"/>
            <a:r>
              <a:rPr lang="en-US" b="1" dirty="0" smtClean="0"/>
              <a:t>Marketing and Leads </a:t>
            </a:r>
            <a:r>
              <a:rPr lang="en-US" dirty="0" smtClean="0"/>
              <a:t>7%</a:t>
            </a:r>
          </a:p>
          <a:p>
            <a:pPr lvl="1"/>
            <a:r>
              <a:rPr lang="en-US" b="1" dirty="0" smtClean="0"/>
              <a:t>Account and Contact Management</a:t>
            </a:r>
            <a:r>
              <a:rPr lang="en-US" dirty="0" smtClean="0"/>
              <a:t> 12%</a:t>
            </a:r>
          </a:p>
          <a:p>
            <a:pPr lvl="1"/>
            <a:r>
              <a:rPr lang="en-US" b="1" dirty="0" smtClean="0"/>
              <a:t>Opportunity Management </a:t>
            </a:r>
            <a:r>
              <a:rPr lang="en-US" dirty="0" smtClean="0"/>
              <a:t>15%</a:t>
            </a:r>
          </a:p>
          <a:p>
            <a:pPr lvl="1"/>
            <a:r>
              <a:rPr lang="en-US" b="1" dirty="0" smtClean="0"/>
              <a:t>Sales Productivity </a:t>
            </a:r>
            <a:r>
              <a:rPr lang="en-US" dirty="0" smtClean="0"/>
              <a:t>12%</a:t>
            </a:r>
          </a:p>
          <a:p>
            <a:pPr lvl="1"/>
            <a:r>
              <a:rPr lang="en-US" b="1" dirty="0" smtClean="0"/>
              <a:t>Communities and Site Management </a:t>
            </a:r>
            <a:r>
              <a:rPr lang="en-US" dirty="0" smtClean="0"/>
              <a:t>5%</a:t>
            </a:r>
          </a:p>
          <a:p>
            <a:pPr lvl="1"/>
            <a:r>
              <a:rPr lang="en-US" dirty="0" smtClean="0"/>
              <a:t>Sales Cloud Analytics 5%</a:t>
            </a:r>
          </a:p>
          <a:p>
            <a:pPr lvl="1"/>
            <a:r>
              <a:rPr lang="en-US" b="1" dirty="0" smtClean="0"/>
              <a:t>Integration and Data Management </a:t>
            </a:r>
            <a:r>
              <a:rPr lang="en-US" dirty="0" smtClean="0"/>
              <a:t>8%</a:t>
            </a:r>
          </a:p>
          <a:p>
            <a:endParaRPr lang="en-US" dirty="0" smtClean="0"/>
          </a:p>
        </p:txBody>
      </p:sp>
      <p:sp>
        <p:nvSpPr>
          <p:cNvPr id="5" name="Title 4"/>
          <p:cNvSpPr>
            <a:spLocks noGrp="1"/>
          </p:cNvSpPr>
          <p:nvPr>
            <p:ph type="title"/>
          </p:nvPr>
        </p:nvSpPr>
        <p:spPr/>
        <p:txBody>
          <a:bodyPr/>
          <a:lstStyle/>
          <a:p>
            <a:r>
              <a:rPr lang="en-US" dirty="0" smtClean="0"/>
              <a:t>Exam Objectives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5</a:t>
            </a:fld>
            <a:endParaRPr lang="en-US" dirty="0"/>
          </a:p>
        </p:txBody>
      </p:sp>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12A5277-1DB9-460F-9A21-B857ABB32666}" type="slidenum">
              <a:rPr lang="en-US" smtClean="0"/>
              <a:pPr/>
              <a:t>50</a:t>
            </a:fld>
            <a:endParaRPr lang="en-US" dirty="0"/>
          </a:p>
        </p:txBody>
      </p:sp>
      <p:sp>
        <p:nvSpPr>
          <p:cNvPr id="4" name="Text Placeholder 3"/>
          <p:cNvSpPr>
            <a:spLocks noGrp="1"/>
          </p:cNvSpPr>
          <p:nvPr>
            <p:ph type="body" sz="quarter" idx="10"/>
          </p:nvPr>
        </p:nvSpPr>
        <p:spPr>
          <a:xfrm>
            <a:off x="407035" y="643468"/>
            <a:ext cx="8643179" cy="4255911"/>
          </a:xfrm>
        </p:spPr>
        <p:txBody>
          <a:bodyPr/>
          <a:lstStyle/>
          <a:p>
            <a:r>
              <a:rPr lang="en-US" dirty="0"/>
              <a:t>Module </a:t>
            </a:r>
            <a:r>
              <a:rPr lang="en-US" dirty="0" smtClean="0"/>
              <a:t>4:</a:t>
            </a:r>
          </a:p>
          <a:p>
            <a:r>
              <a:rPr lang="en-US" b="0" dirty="0" smtClean="0"/>
              <a:t>Forecasting</a:t>
            </a:r>
            <a:endParaRPr lang="en-US" b="0" dirty="0"/>
          </a:p>
        </p:txBody>
      </p:sp>
    </p:spTree>
    <p:custDataLst>
      <p:tags r:id="rId1"/>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511559" y="961053"/>
            <a:ext cx="7109927" cy="5832551"/>
          </a:xfrm>
        </p:spPr>
        <p:txBody>
          <a:bodyPr>
            <a:noAutofit/>
          </a:bodyPr>
          <a:lstStyle/>
          <a:p>
            <a:pPr>
              <a:buNone/>
            </a:pPr>
            <a:r>
              <a:rPr lang="en-US" sz="2400" b="1" dirty="0" smtClean="0"/>
              <a:t>Opportunity Management</a:t>
            </a:r>
          </a:p>
          <a:p>
            <a:pPr lvl="1"/>
            <a:r>
              <a:rPr lang="en-US" sz="2400" dirty="0" smtClean="0"/>
              <a:t>Given a scenario, determine the relationships between sales stages, forecast, and pipeline.</a:t>
            </a:r>
          </a:p>
          <a:p>
            <a:pPr lvl="1"/>
            <a:r>
              <a:rPr lang="en-US" sz="2400" dirty="0" smtClean="0"/>
              <a:t>Given a set of requirements, determine the appropriate forecasting solution.</a:t>
            </a:r>
          </a:p>
        </p:txBody>
      </p:sp>
      <p:sp>
        <p:nvSpPr>
          <p:cNvPr id="2" name="Slide Number Placeholder 1"/>
          <p:cNvSpPr>
            <a:spLocks noGrp="1"/>
          </p:cNvSpPr>
          <p:nvPr>
            <p:ph type="sldNum" sz="quarter" idx="10"/>
          </p:nvPr>
        </p:nvSpPr>
        <p:spPr/>
        <p:txBody>
          <a:bodyPr/>
          <a:lstStyle/>
          <a:p>
            <a:fld id="{812A5277-1DB9-460F-9A21-B857ABB32666}" type="slidenum">
              <a:rPr lang="en-US" smtClean="0"/>
              <a:pPr/>
              <a:t>51</a:t>
            </a:fld>
            <a:endParaRPr lang="en-US" dirty="0"/>
          </a:p>
        </p:txBody>
      </p:sp>
      <p:sp>
        <p:nvSpPr>
          <p:cNvPr id="5" name="Title 4"/>
          <p:cNvSpPr>
            <a:spLocks noGrp="1"/>
          </p:cNvSpPr>
          <p:nvPr>
            <p:ph type="title"/>
          </p:nvPr>
        </p:nvSpPr>
        <p:spPr/>
        <p:txBody>
          <a:bodyPr/>
          <a:lstStyle/>
          <a:p>
            <a:r>
              <a:rPr lang="en-US" dirty="0" smtClean="0"/>
              <a:t>Exam Objectives Covered in this Section</a:t>
            </a:r>
            <a:endParaRPr lang="en-US" dirty="0">
              <a:solidFill>
                <a:schemeClr val="tx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886" y="950286"/>
            <a:ext cx="1167763" cy="1167763"/>
          </a:xfrm>
          <a:prstGeom prst="rect">
            <a:avLst/>
          </a:prstGeom>
          <a:effectLst/>
        </p:spPr>
      </p:pic>
    </p:spTree>
    <p:custDataLst>
      <p:tags r:id="rId1"/>
    </p:custData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857" r="17764" b="40310"/>
          <a:stretch/>
        </p:blipFill>
        <p:spPr>
          <a:xfrm>
            <a:off x="0" y="737808"/>
            <a:ext cx="12192000" cy="6120192"/>
          </a:xfrm>
          <a:prstGeom prst="rect">
            <a:avLst/>
          </a:prstGeom>
        </p:spPr>
      </p:pic>
      <p:sp>
        <p:nvSpPr>
          <p:cNvPr id="5" name="Title 4"/>
          <p:cNvSpPr>
            <a:spLocks noGrp="1"/>
          </p:cNvSpPr>
          <p:nvPr>
            <p:ph type="title"/>
          </p:nvPr>
        </p:nvSpPr>
        <p:spPr/>
        <p:txBody>
          <a:bodyPr/>
          <a:lstStyle/>
          <a:p>
            <a:r>
              <a:rPr lang="en-US" dirty="0" smtClean="0"/>
              <a:t>Forecasting</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52</a:t>
            </a:fld>
            <a:endParaRPr lang="en-US" dirty="0"/>
          </a:p>
        </p:txBody>
      </p:sp>
      <p:pic>
        <p:nvPicPr>
          <p:cNvPr id="9" name="Picture 8" descr="Allison Wheeler - VP Global Sales 01.png"/>
          <p:cNvPicPr>
            <a:picLocks noChangeAspect="1"/>
          </p:cNvPicPr>
          <p:nvPr/>
        </p:nvPicPr>
        <p:blipFill>
          <a:blip r:embed="rId5" cstate="print"/>
          <a:srcRect b="7901"/>
          <a:stretch>
            <a:fillRect/>
          </a:stretch>
        </p:blipFill>
        <p:spPr>
          <a:xfrm flipH="1">
            <a:off x="1021852" y="1828800"/>
            <a:ext cx="2480371" cy="5029200"/>
          </a:xfrm>
          <a:prstGeom prst="rect">
            <a:avLst/>
          </a:prstGeom>
          <a:effectLst/>
        </p:spPr>
      </p:pic>
      <p:sp>
        <p:nvSpPr>
          <p:cNvPr id="10" name="Rectangle 9"/>
          <p:cNvSpPr/>
          <p:nvPr/>
        </p:nvSpPr>
        <p:spPr>
          <a:xfrm>
            <a:off x="3202098" y="6196766"/>
            <a:ext cx="1950149" cy="584775"/>
          </a:xfrm>
          <a:prstGeom prst="rect">
            <a:avLst/>
          </a:prstGeom>
        </p:spPr>
        <p:txBody>
          <a:bodyPr wrap="square">
            <a:spAutoFit/>
          </a:bodyPr>
          <a:lstStyle/>
          <a:p>
            <a:r>
              <a:rPr lang="en-US" sz="1600" b="1" dirty="0" smtClean="0">
                <a:solidFill>
                  <a:srgbClr val="000000">
                    <a:lumMod val="95000"/>
                    <a:lumOff val="5000"/>
                  </a:srgbClr>
                </a:solidFill>
              </a:rPr>
              <a:t>Allison Wheeler</a:t>
            </a:r>
          </a:p>
          <a:p>
            <a:r>
              <a:rPr lang="en-US" sz="1600" dirty="0" smtClean="0">
                <a:solidFill>
                  <a:srgbClr val="000000">
                    <a:lumMod val="95000"/>
                    <a:lumOff val="5000"/>
                  </a:srgbClr>
                </a:solidFill>
              </a:rPr>
              <a:t>VP of Sales</a:t>
            </a:r>
          </a:p>
        </p:txBody>
      </p:sp>
      <p:grpSp>
        <p:nvGrpSpPr>
          <p:cNvPr id="7" name="Group 6"/>
          <p:cNvGrpSpPr/>
          <p:nvPr/>
        </p:nvGrpSpPr>
        <p:grpSpPr>
          <a:xfrm>
            <a:off x="2922203" y="2072006"/>
            <a:ext cx="4341926" cy="1795230"/>
            <a:chOff x="-436134" y="473949"/>
            <a:chExt cx="4341926" cy="1795230"/>
          </a:xfrm>
          <a:solidFill>
            <a:srgbClr val="00B0F0"/>
          </a:solidFill>
          <a:effectLst>
            <a:outerShdw blurRad="50800" dist="38100" dir="2700000" algn="tl" rotWithShape="0">
              <a:prstClr val="black">
                <a:alpha val="40000"/>
              </a:prstClr>
            </a:outerShdw>
          </a:effectLst>
        </p:grpSpPr>
        <p:sp>
          <p:nvSpPr>
            <p:cNvPr id="8" name="Isosceles Triangle 7"/>
            <p:cNvSpPr/>
            <p:nvPr/>
          </p:nvSpPr>
          <p:spPr bwMode="auto">
            <a:xfrm rot="16200000">
              <a:off x="-205798" y="1011462"/>
              <a:ext cx="261635" cy="722307"/>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ffectLst>
                  <a:outerShdw blurRad="38100" dist="38100" dir="2700000" algn="tl">
                    <a:srgbClr val="000000">
                      <a:alpha val="43137"/>
                    </a:srgbClr>
                  </a:outerShdw>
                </a:effectLst>
              </a:endParaRPr>
            </a:p>
          </p:txBody>
        </p:sp>
        <p:sp>
          <p:nvSpPr>
            <p:cNvPr id="11" name="Rounded Rectangle 10"/>
            <p:cNvSpPr/>
            <p:nvPr/>
          </p:nvSpPr>
          <p:spPr bwMode="auto">
            <a:xfrm>
              <a:off x="178667" y="473949"/>
              <a:ext cx="3727125" cy="1795230"/>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effectLst>
                    <a:outerShdw blurRad="38100" dist="38100" dir="2700000" algn="tl">
                      <a:srgbClr val="000000">
                        <a:alpha val="43137"/>
                      </a:srgbClr>
                    </a:outerShdw>
                  </a:effectLst>
                </a:rPr>
                <a:t>The management team wants to generate accurate forecasts and track quota attainment.</a:t>
              </a:r>
            </a:p>
          </p:txBody>
        </p:sp>
      </p:grpSp>
    </p:spTree>
    <p:custDataLst>
      <p:tags r:id="rId1"/>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Up a Forecast?</a:t>
            </a:r>
            <a:endParaRPr lang="en-US" dirty="0"/>
          </a:p>
        </p:txBody>
      </p:sp>
      <p:sp>
        <p:nvSpPr>
          <p:cNvPr id="14" name="Slide Number Placeholder 13"/>
          <p:cNvSpPr>
            <a:spLocks noGrp="1"/>
          </p:cNvSpPr>
          <p:nvPr>
            <p:ph type="sldNum" sz="quarter" idx="10"/>
          </p:nvPr>
        </p:nvSpPr>
        <p:spPr/>
        <p:txBody>
          <a:bodyPr/>
          <a:lstStyle/>
          <a:p>
            <a:fld id="{812A5277-1DB9-460F-9A21-B857ABB32666}" type="slidenum">
              <a:rPr lang="en-US" smtClean="0"/>
              <a:pPr/>
              <a:t>53</a:t>
            </a:fld>
            <a:endParaRPr lang="en-US" dirty="0"/>
          </a:p>
        </p:txBody>
      </p:sp>
      <p:grpSp>
        <p:nvGrpSpPr>
          <p:cNvPr id="4" name="Group 63"/>
          <p:cNvGrpSpPr/>
          <p:nvPr/>
        </p:nvGrpSpPr>
        <p:grpSpPr>
          <a:xfrm>
            <a:off x="3195163" y="2012397"/>
            <a:ext cx="1320355" cy="4132533"/>
            <a:chOff x="1536573" y="1525330"/>
            <a:chExt cx="1320355" cy="4132533"/>
          </a:xfrm>
        </p:grpSpPr>
        <p:sp>
          <p:nvSpPr>
            <p:cNvPr id="7" name="Rectangle 6"/>
            <p:cNvSpPr/>
            <p:nvPr/>
          </p:nvSpPr>
          <p:spPr bwMode="auto">
            <a:xfrm>
              <a:off x="1593130" y="4541994"/>
              <a:ext cx="1244019" cy="533400"/>
            </a:xfrm>
            <a:prstGeom prst="rect">
              <a:avLst/>
            </a:prstGeom>
            <a:no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mj-lt"/>
                  <a:cs typeface="Arial" pitchFamily="34" charset="0"/>
                </a:rPr>
                <a:t>$70,000.00</a:t>
              </a:r>
            </a:p>
          </p:txBody>
        </p:sp>
        <p:sp>
          <p:nvSpPr>
            <p:cNvPr id="8" name="Revenue Callout"/>
            <p:cNvSpPr/>
            <p:nvPr/>
          </p:nvSpPr>
          <p:spPr>
            <a:xfrm>
              <a:off x="1536573" y="5113033"/>
              <a:ext cx="1142876" cy="544830"/>
            </a:xfrm>
            <a:prstGeom prst="wedgeRoundRectCallout">
              <a:avLst>
                <a:gd name="adj1" fmla="val 20173"/>
                <a:gd name="adj2" fmla="val -70931"/>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112713" lvl="1"/>
              <a:r>
                <a:rPr lang="en-US" sz="1600" dirty="0" smtClean="0">
                  <a:solidFill>
                    <a:schemeClr val="bg1"/>
                  </a:solidFill>
                  <a:latin typeface="+mj-lt"/>
                  <a:cs typeface="Arial" pitchFamily="34" charset="0"/>
                </a:rPr>
                <a:t>Revenue Forecast</a:t>
              </a:r>
            </a:p>
          </p:txBody>
        </p:sp>
        <p:cxnSp>
          <p:nvCxnSpPr>
            <p:cNvPr id="9" name="Straight Connector 8"/>
            <p:cNvCxnSpPr/>
            <p:nvPr/>
          </p:nvCxnSpPr>
          <p:spPr bwMode="auto">
            <a:xfrm>
              <a:off x="1603369" y="4529294"/>
              <a:ext cx="1204595" cy="0"/>
            </a:xfrm>
            <a:prstGeom prst="line">
              <a:avLst/>
            </a:prstGeom>
            <a:solidFill>
              <a:schemeClr val="accent1"/>
            </a:solidFill>
            <a:ln w="38100" cap="flat" cmpd="sng" algn="ctr">
              <a:solidFill>
                <a:schemeClr val="tx1"/>
              </a:solidFill>
              <a:prstDash val="solid"/>
              <a:round/>
              <a:headEnd type="none" w="med" len="med"/>
              <a:tailEnd type="none" w="lg" len="lg"/>
            </a:ln>
            <a:effectLst/>
          </p:spPr>
        </p:cxnSp>
        <p:sp>
          <p:nvSpPr>
            <p:cNvPr id="22" name="TextBox 21"/>
            <p:cNvSpPr txBox="1"/>
            <p:nvPr/>
          </p:nvSpPr>
          <p:spPr>
            <a:xfrm>
              <a:off x="1741720" y="1525330"/>
              <a:ext cx="989373" cy="338554"/>
            </a:xfrm>
            <a:prstGeom prst="rect">
              <a:avLst/>
            </a:prstGeom>
            <a:noFill/>
            <a:ln>
              <a:noFill/>
            </a:ln>
          </p:spPr>
          <p:txBody>
            <a:bodyPr wrap="none" rtlCol="0">
              <a:spAutoFit/>
            </a:bodyPr>
            <a:lstStyle/>
            <a:p>
              <a:pPr marL="223838" indent="-223838" algn="r"/>
              <a:r>
                <a:rPr lang="en-US" sz="1600" b="1" dirty="0" smtClean="0">
                  <a:latin typeface="+mj-lt"/>
                  <a:cs typeface="Arial" pitchFamily="34" charset="0"/>
                </a:rPr>
                <a:t>Amount</a:t>
              </a:r>
            </a:p>
          </p:txBody>
        </p:sp>
        <p:sp>
          <p:nvSpPr>
            <p:cNvPr id="23" name="TextBox 22"/>
            <p:cNvSpPr txBox="1"/>
            <p:nvPr/>
          </p:nvSpPr>
          <p:spPr>
            <a:xfrm>
              <a:off x="1561381" y="2403917"/>
              <a:ext cx="1295547" cy="338554"/>
            </a:xfrm>
            <a:prstGeom prst="rect">
              <a:avLst/>
            </a:prstGeom>
            <a:noFill/>
            <a:ln>
              <a:noFill/>
            </a:ln>
          </p:spPr>
          <p:txBody>
            <a:bodyPr wrap="none" rtlCol="0">
              <a:spAutoFit/>
            </a:bodyPr>
            <a:lstStyle/>
            <a:p>
              <a:pPr marL="223838" indent="-223838" algn="r"/>
              <a:r>
                <a:rPr lang="en-US" sz="1600" dirty="0" smtClean="0">
                  <a:latin typeface="+mj-lt"/>
                  <a:cs typeface="Arial" pitchFamily="34" charset="0"/>
                </a:rPr>
                <a:t>$20,000.00</a:t>
              </a:r>
            </a:p>
          </p:txBody>
        </p:sp>
        <p:sp>
          <p:nvSpPr>
            <p:cNvPr id="24" name="TextBox 23"/>
            <p:cNvSpPr txBox="1"/>
            <p:nvPr/>
          </p:nvSpPr>
          <p:spPr>
            <a:xfrm>
              <a:off x="1561381" y="3203288"/>
              <a:ext cx="1295547" cy="338554"/>
            </a:xfrm>
            <a:prstGeom prst="rect">
              <a:avLst/>
            </a:prstGeom>
            <a:noFill/>
            <a:ln>
              <a:noFill/>
            </a:ln>
          </p:spPr>
          <p:txBody>
            <a:bodyPr wrap="none" rtlCol="0">
              <a:spAutoFit/>
            </a:bodyPr>
            <a:lstStyle/>
            <a:p>
              <a:pPr marL="223838" indent="-223838" algn="r"/>
              <a:r>
                <a:rPr lang="en-US" sz="1600" dirty="0" smtClean="0">
                  <a:latin typeface="+mj-lt"/>
                  <a:cs typeface="Arial" pitchFamily="34" charset="0"/>
                </a:rPr>
                <a:t>$15,000.00</a:t>
              </a:r>
            </a:p>
          </p:txBody>
        </p:sp>
        <p:sp>
          <p:nvSpPr>
            <p:cNvPr id="25" name="TextBox 24"/>
            <p:cNvSpPr txBox="1"/>
            <p:nvPr/>
          </p:nvSpPr>
          <p:spPr>
            <a:xfrm>
              <a:off x="1561381" y="4002659"/>
              <a:ext cx="1295547" cy="338554"/>
            </a:xfrm>
            <a:prstGeom prst="rect">
              <a:avLst/>
            </a:prstGeom>
            <a:noFill/>
            <a:ln>
              <a:noFill/>
            </a:ln>
          </p:spPr>
          <p:txBody>
            <a:bodyPr wrap="none" rtlCol="0">
              <a:spAutoFit/>
            </a:bodyPr>
            <a:lstStyle/>
            <a:p>
              <a:pPr marL="223838" indent="-223838" algn="r"/>
              <a:r>
                <a:rPr lang="en-US" sz="1600" dirty="0" smtClean="0">
                  <a:latin typeface="+mj-lt"/>
                  <a:cs typeface="Arial" pitchFamily="34" charset="0"/>
                </a:rPr>
                <a:t>$35,000.00</a:t>
              </a:r>
            </a:p>
          </p:txBody>
        </p:sp>
      </p:grpSp>
      <p:grpSp>
        <p:nvGrpSpPr>
          <p:cNvPr id="5" name="Group 64"/>
          <p:cNvGrpSpPr/>
          <p:nvPr/>
        </p:nvGrpSpPr>
        <p:grpSpPr>
          <a:xfrm>
            <a:off x="4670759" y="2012397"/>
            <a:ext cx="1107197" cy="4145980"/>
            <a:chOff x="2846895" y="1525330"/>
            <a:chExt cx="1107197" cy="4145980"/>
          </a:xfrm>
        </p:grpSpPr>
        <p:sp>
          <p:nvSpPr>
            <p:cNvPr id="11" name="Rectangle 10"/>
            <p:cNvSpPr/>
            <p:nvPr/>
          </p:nvSpPr>
          <p:spPr bwMode="auto">
            <a:xfrm>
              <a:off x="3148553" y="4541994"/>
              <a:ext cx="589152" cy="533400"/>
            </a:xfrm>
            <a:prstGeom prst="rect">
              <a:avLst/>
            </a:prstGeom>
            <a:no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mj-lt"/>
                  <a:cs typeface="Arial" pitchFamily="34" charset="0"/>
                </a:rPr>
                <a:t>60</a:t>
              </a:r>
            </a:p>
          </p:txBody>
        </p:sp>
        <p:sp>
          <p:nvSpPr>
            <p:cNvPr id="12" name="Quantity Callout"/>
            <p:cNvSpPr/>
            <p:nvPr/>
          </p:nvSpPr>
          <p:spPr>
            <a:xfrm>
              <a:off x="2846895" y="5126480"/>
              <a:ext cx="1083552" cy="544830"/>
            </a:xfrm>
            <a:prstGeom prst="wedgeRoundRectCallout">
              <a:avLst>
                <a:gd name="adj1" fmla="val 21297"/>
                <a:gd name="adj2" fmla="val -66300"/>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112713" lvl="1"/>
              <a:r>
                <a:rPr lang="en-US" sz="1600" dirty="0" smtClean="0">
                  <a:solidFill>
                    <a:schemeClr val="bg1"/>
                  </a:solidFill>
                  <a:latin typeface="+mj-lt"/>
                  <a:cs typeface="Arial" pitchFamily="34" charset="0"/>
                </a:rPr>
                <a:t>Quantity Forecast</a:t>
              </a:r>
            </a:p>
          </p:txBody>
        </p:sp>
        <p:cxnSp>
          <p:nvCxnSpPr>
            <p:cNvPr id="13" name="Straight Connector 12"/>
            <p:cNvCxnSpPr/>
            <p:nvPr/>
          </p:nvCxnSpPr>
          <p:spPr bwMode="auto">
            <a:xfrm>
              <a:off x="3174153" y="4529294"/>
              <a:ext cx="592736" cy="0"/>
            </a:xfrm>
            <a:prstGeom prst="line">
              <a:avLst/>
            </a:prstGeom>
            <a:solidFill>
              <a:schemeClr val="accent1"/>
            </a:solidFill>
            <a:ln w="38100" cap="flat" cmpd="sng" algn="ctr">
              <a:solidFill>
                <a:schemeClr val="tx1"/>
              </a:solidFill>
              <a:prstDash val="solid"/>
              <a:round/>
              <a:headEnd type="none" w="med" len="med"/>
              <a:tailEnd type="none" w="lg" len="lg"/>
            </a:ln>
            <a:effectLst/>
          </p:spPr>
        </p:cxnSp>
        <p:sp>
          <p:nvSpPr>
            <p:cNvPr id="27" name="TextBox 26"/>
            <p:cNvSpPr txBox="1"/>
            <p:nvPr/>
          </p:nvSpPr>
          <p:spPr>
            <a:xfrm>
              <a:off x="2907010" y="1525330"/>
              <a:ext cx="1047082" cy="338554"/>
            </a:xfrm>
            <a:prstGeom prst="rect">
              <a:avLst/>
            </a:prstGeom>
            <a:noFill/>
            <a:ln>
              <a:noFill/>
            </a:ln>
          </p:spPr>
          <p:txBody>
            <a:bodyPr wrap="none" rtlCol="0">
              <a:spAutoFit/>
            </a:bodyPr>
            <a:lstStyle/>
            <a:p>
              <a:pPr marL="223838" indent="-223838" algn="r"/>
              <a:r>
                <a:rPr lang="en-US" sz="1600" b="1" dirty="0" smtClean="0">
                  <a:latin typeface="+mj-lt"/>
                  <a:cs typeface="Arial" pitchFamily="34" charset="0"/>
                </a:rPr>
                <a:t>Quantity</a:t>
              </a:r>
            </a:p>
          </p:txBody>
        </p:sp>
        <p:sp>
          <p:nvSpPr>
            <p:cNvPr id="28" name="TextBox 27"/>
            <p:cNvSpPr txBox="1"/>
            <p:nvPr/>
          </p:nvSpPr>
          <p:spPr>
            <a:xfrm>
              <a:off x="3216390" y="2403917"/>
              <a:ext cx="434734" cy="338554"/>
            </a:xfrm>
            <a:prstGeom prst="rect">
              <a:avLst/>
            </a:prstGeom>
            <a:noFill/>
            <a:ln>
              <a:noFill/>
            </a:ln>
          </p:spPr>
          <p:txBody>
            <a:bodyPr wrap="none" rtlCol="0">
              <a:spAutoFit/>
            </a:bodyPr>
            <a:lstStyle/>
            <a:p>
              <a:pPr marL="223838" indent="-223838" algn="r"/>
              <a:r>
                <a:rPr lang="en-US" sz="1600" dirty="0" smtClean="0">
                  <a:latin typeface="+mj-lt"/>
                  <a:cs typeface="Arial" pitchFamily="34" charset="0"/>
                </a:rPr>
                <a:t>20</a:t>
              </a:r>
            </a:p>
          </p:txBody>
        </p:sp>
        <p:sp>
          <p:nvSpPr>
            <p:cNvPr id="29" name="TextBox 28"/>
            <p:cNvSpPr txBox="1"/>
            <p:nvPr/>
          </p:nvSpPr>
          <p:spPr>
            <a:xfrm>
              <a:off x="3216390" y="3203288"/>
              <a:ext cx="434734" cy="338554"/>
            </a:xfrm>
            <a:prstGeom prst="rect">
              <a:avLst/>
            </a:prstGeom>
            <a:noFill/>
            <a:ln>
              <a:noFill/>
            </a:ln>
          </p:spPr>
          <p:txBody>
            <a:bodyPr wrap="none" rtlCol="0">
              <a:spAutoFit/>
            </a:bodyPr>
            <a:lstStyle/>
            <a:p>
              <a:pPr marL="223838" indent="-223838" algn="r"/>
              <a:r>
                <a:rPr lang="en-US" sz="1600" dirty="0" smtClean="0">
                  <a:latin typeface="+mj-lt"/>
                  <a:cs typeface="Arial" pitchFamily="34" charset="0"/>
                </a:rPr>
                <a:t>10</a:t>
              </a:r>
            </a:p>
          </p:txBody>
        </p:sp>
        <p:sp>
          <p:nvSpPr>
            <p:cNvPr id="30" name="TextBox 29"/>
            <p:cNvSpPr txBox="1"/>
            <p:nvPr/>
          </p:nvSpPr>
          <p:spPr>
            <a:xfrm>
              <a:off x="3216390" y="4002659"/>
              <a:ext cx="434734" cy="338554"/>
            </a:xfrm>
            <a:prstGeom prst="rect">
              <a:avLst/>
            </a:prstGeom>
            <a:noFill/>
            <a:ln>
              <a:noFill/>
            </a:ln>
          </p:spPr>
          <p:txBody>
            <a:bodyPr wrap="none" rtlCol="0">
              <a:spAutoFit/>
            </a:bodyPr>
            <a:lstStyle/>
            <a:p>
              <a:pPr marL="223838" indent="-223838" algn="r"/>
              <a:r>
                <a:rPr lang="en-US" sz="1600" dirty="0" smtClean="0">
                  <a:latin typeface="+mj-lt"/>
                  <a:cs typeface="Arial" pitchFamily="34" charset="0"/>
                </a:rPr>
                <a:t>30</a:t>
              </a:r>
            </a:p>
          </p:txBody>
        </p:sp>
      </p:grpSp>
      <p:grpSp>
        <p:nvGrpSpPr>
          <p:cNvPr id="6" name="Group 66"/>
          <p:cNvGrpSpPr/>
          <p:nvPr/>
        </p:nvGrpSpPr>
        <p:grpSpPr>
          <a:xfrm>
            <a:off x="5933197" y="2012397"/>
            <a:ext cx="1427410" cy="3563274"/>
            <a:chOff x="5454803" y="1525330"/>
            <a:chExt cx="1427410" cy="3563274"/>
          </a:xfrm>
        </p:grpSpPr>
        <p:sp>
          <p:nvSpPr>
            <p:cNvPr id="15" name="Quantity Callout"/>
            <p:cNvSpPr/>
            <p:nvPr/>
          </p:nvSpPr>
          <p:spPr>
            <a:xfrm>
              <a:off x="5604666" y="4543774"/>
              <a:ext cx="1062318" cy="544830"/>
            </a:xfrm>
            <a:prstGeom prst="wedgeRoundRectCallout">
              <a:avLst>
                <a:gd name="adj1" fmla="val 21297"/>
                <a:gd name="adj2" fmla="val -66300"/>
                <a:gd name="adj3" fmla="val 16667"/>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112713" lvl="1"/>
              <a:r>
                <a:rPr lang="en-US" sz="1600" dirty="0" smtClean="0">
                  <a:solidFill>
                    <a:schemeClr val="bg1"/>
                  </a:solidFill>
                  <a:latin typeface="+mj-lt"/>
                  <a:cs typeface="Arial" pitchFamily="34" charset="0"/>
                </a:rPr>
                <a:t>Forecast Period</a:t>
              </a:r>
            </a:p>
          </p:txBody>
        </p:sp>
        <p:sp>
          <p:nvSpPr>
            <p:cNvPr id="37" name="TextBox 36"/>
            <p:cNvSpPr txBox="1"/>
            <p:nvPr/>
          </p:nvSpPr>
          <p:spPr>
            <a:xfrm>
              <a:off x="5454803" y="1525330"/>
              <a:ext cx="1244251" cy="338554"/>
            </a:xfrm>
            <a:prstGeom prst="rect">
              <a:avLst/>
            </a:prstGeom>
            <a:noFill/>
            <a:ln>
              <a:noFill/>
            </a:ln>
          </p:spPr>
          <p:txBody>
            <a:bodyPr wrap="none" rtlCol="0">
              <a:spAutoFit/>
            </a:bodyPr>
            <a:lstStyle/>
            <a:p>
              <a:pPr indent="-223838"/>
              <a:r>
                <a:rPr lang="en-US" sz="1600" b="1" dirty="0" smtClean="0">
                  <a:latin typeface="+mj-lt"/>
                  <a:cs typeface="Arial" pitchFamily="34" charset="0"/>
                </a:rPr>
                <a:t>Close Date</a:t>
              </a:r>
            </a:p>
          </p:txBody>
        </p:sp>
        <p:sp>
          <p:nvSpPr>
            <p:cNvPr id="38" name="TextBox 37"/>
            <p:cNvSpPr txBox="1"/>
            <p:nvPr/>
          </p:nvSpPr>
          <p:spPr>
            <a:xfrm>
              <a:off x="5471634" y="2403917"/>
              <a:ext cx="1402948" cy="338554"/>
            </a:xfrm>
            <a:prstGeom prst="rect">
              <a:avLst/>
            </a:prstGeom>
            <a:noFill/>
            <a:ln>
              <a:noFill/>
            </a:ln>
          </p:spPr>
          <p:txBody>
            <a:bodyPr wrap="none" rtlCol="0">
              <a:spAutoFit/>
            </a:bodyPr>
            <a:lstStyle/>
            <a:p>
              <a:pPr marL="223838" indent="-223838" algn="l"/>
              <a:r>
                <a:rPr lang="en-US" sz="1600" dirty="0" smtClean="0">
                  <a:latin typeface="+mj-lt"/>
                  <a:cs typeface="Arial" pitchFamily="34" charset="0"/>
                </a:rPr>
                <a:t>10/17/2014</a:t>
              </a:r>
            </a:p>
          </p:txBody>
        </p:sp>
        <p:sp>
          <p:nvSpPr>
            <p:cNvPr id="39" name="TextBox 38"/>
            <p:cNvSpPr txBox="1"/>
            <p:nvPr/>
          </p:nvSpPr>
          <p:spPr>
            <a:xfrm>
              <a:off x="5479265" y="3203288"/>
              <a:ext cx="1402948" cy="338554"/>
            </a:xfrm>
            <a:prstGeom prst="rect">
              <a:avLst/>
            </a:prstGeom>
            <a:noFill/>
            <a:ln>
              <a:noFill/>
            </a:ln>
          </p:spPr>
          <p:txBody>
            <a:bodyPr wrap="none" rtlCol="0">
              <a:spAutoFit/>
            </a:bodyPr>
            <a:lstStyle/>
            <a:p>
              <a:pPr marL="223838" indent="-223838" algn="l"/>
              <a:r>
                <a:rPr lang="en-US" sz="1600" dirty="0" smtClean="0">
                  <a:latin typeface="+mj-lt"/>
                  <a:cs typeface="Arial" pitchFamily="34" charset="0"/>
                </a:rPr>
                <a:t>11/28/2014</a:t>
              </a:r>
            </a:p>
          </p:txBody>
        </p:sp>
        <p:sp>
          <p:nvSpPr>
            <p:cNvPr id="40" name="TextBox 39"/>
            <p:cNvSpPr txBox="1"/>
            <p:nvPr/>
          </p:nvSpPr>
          <p:spPr>
            <a:xfrm>
              <a:off x="5479265" y="4002659"/>
              <a:ext cx="1402948" cy="338554"/>
            </a:xfrm>
            <a:prstGeom prst="rect">
              <a:avLst/>
            </a:prstGeom>
            <a:noFill/>
            <a:ln>
              <a:noFill/>
            </a:ln>
          </p:spPr>
          <p:txBody>
            <a:bodyPr wrap="none" rtlCol="0">
              <a:spAutoFit/>
            </a:bodyPr>
            <a:lstStyle/>
            <a:p>
              <a:pPr marL="223838" indent="-223838" algn="l"/>
              <a:r>
                <a:rPr lang="en-US" sz="1600" dirty="0" smtClean="0">
                  <a:latin typeface="+mj-lt"/>
                  <a:cs typeface="Arial" pitchFamily="34" charset="0"/>
                </a:rPr>
                <a:t>12/13/2014</a:t>
              </a:r>
            </a:p>
          </p:txBody>
        </p:sp>
      </p:grpSp>
      <p:grpSp>
        <p:nvGrpSpPr>
          <p:cNvPr id="10" name="Group 65"/>
          <p:cNvGrpSpPr/>
          <p:nvPr/>
        </p:nvGrpSpPr>
        <p:grpSpPr>
          <a:xfrm>
            <a:off x="1680254" y="2012397"/>
            <a:ext cx="1399742" cy="2938994"/>
            <a:chOff x="4033029" y="1525330"/>
            <a:chExt cx="1399742" cy="2938994"/>
          </a:xfrm>
        </p:grpSpPr>
        <p:sp>
          <p:nvSpPr>
            <p:cNvPr id="47" name="TextBox 46"/>
            <p:cNvSpPr txBox="1"/>
            <p:nvPr/>
          </p:nvSpPr>
          <p:spPr>
            <a:xfrm>
              <a:off x="4033029" y="1525330"/>
              <a:ext cx="1399742" cy="584775"/>
            </a:xfrm>
            <a:prstGeom prst="rect">
              <a:avLst/>
            </a:prstGeom>
            <a:noFill/>
            <a:ln>
              <a:noFill/>
            </a:ln>
          </p:spPr>
          <p:txBody>
            <a:bodyPr wrap="none" rtlCol="0">
              <a:spAutoFit/>
            </a:bodyPr>
            <a:lstStyle/>
            <a:p>
              <a:pPr indent="-223838"/>
              <a:r>
                <a:rPr lang="en-US" sz="1600" b="1" dirty="0" smtClean="0">
                  <a:latin typeface="+mj-lt"/>
                  <a:cs typeface="Arial" pitchFamily="34" charset="0"/>
                </a:rPr>
                <a:t>Opportunity</a:t>
              </a:r>
              <a:br>
                <a:rPr lang="en-US" sz="1600" b="1" dirty="0" smtClean="0">
                  <a:latin typeface="+mj-lt"/>
                  <a:cs typeface="Arial" pitchFamily="34" charset="0"/>
                </a:rPr>
              </a:br>
              <a:r>
                <a:rPr lang="en-US" sz="1600" b="1" dirty="0" smtClean="0">
                  <a:latin typeface="+mj-lt"/>
                  <a:cs typeface="Arial" pitchFamily="34" charset="0"/>
                </a:rPr>
                <a:t>Owner</a:t>
              </a:r>
            </a:p>
          </p:txBody>
        </p:sp>
        <p:sp>
          <p:nvSpPr>
            <p:cNvPr id="55" name="TextBox 54"/>
            <p:cNvSpPr txBox="1"/>
            <p:nvPr/>
          </p:nvSpPr>
          <p:spPr>
            <a:xfrm>
              <a:off x="4554448" y="2280807"/>
              <a:ext cx="833883" cy="584775"/>
            </a:xfrm>
            <a:prstGeom prst="rect">
              <a:avLst/>
            </a:prstGeom>
            <a:noFill/>
            <a:ln>
              <a:noFill/>
            </a:ln>
          </p:spPr>
          <p:txBody>
            <a:bodyPr wrap="none" rtlCol="0">
              <a:spAutoFit/>
            </a:bodyPr>
            <a:lstStyle/>
            <a:p>
              <a:pPr algn="l"/>
              <a:r>
                <a:rPr lang="en-US" sz="1600" dirty="0" smtClean="0">
                  <a:latin typeface="+mj-lt"/>
                  <a:cs typeface="Arial" pitchFamily="34" charset="0"/>
                </a:rPr>
                <a:t>Matt</a:t>
              </a:r>
              <a:br>
                <a:rPr lang="en-US" sz="1600" dirty="0" smtClean="0">
                  <a:latin typeface="+mj-lt"/>
                  <a:cs typeface="Arial" pitchFamily="34" charset="0"/>
                </a:rPr>
              </a:br>
              <a:r>
                <a:rPr lang="en-US" sz="1600" dirty="0" smtClean="0">
                  <a:latin typeface="+mj-lt"/>
                  <a:cs typeface="Arial" pitchFamily="34" charset="0"/>
                </a:rPr>
                <a:t>Wilson</a:t>
              </a:r>
            </a:p>
          </p:txBody>
        </p:sp>
        <p:sp>
          <p:nvSpPr>
            <p:cNvPr id="53" name="TextBox 52"/>
            <p:cNvSpPr txBox="1"/>
            <p:nvPr/>
          </p:nvSpPr>
          <p:spPr>
            <a:xfrm>
              <a:off x="4554448" y="3080178"/>
              <a:ext cx="833883" cy="584775"/>
            </a:xfrm>
            <a:prstGeom prst="rect">
              <a:avLst/>
            </a:prstGeom>
            <a:noFill/>
            <a:ln>
              <a:noFill/>
            </a:ln>
          </p:spPr>
          <p:txBody>
            <a:bodyPr wrap="none" rtlCol="0">
              <a:spAutoFit/>
            </a:bodyPr>
            <a:lstStyle/>
            <a:p>
              <a:r>
                <a:rPr lang="en-US" sz="1600" dirty="0" smtClean="0">
                  <a:latin typeface="+mj-lt"/>
                  <a:cs typeface="Arial" pitchFamily="34" charset="0"/>
                </a:rPr>
                <a:t>Matt</a:t>
              </a:r>
              <a:br>
                <a:rPr lang="en-US" sz="1600" dirty="0" smtClean="0">
                  <a:latin typeface="+mj-lt"/>
                  <a:cs typeface="Arial" pitchFamily="34" charset="0"/>
                </a:rPr>
              </a:br>
              <a:r>
                <a:rPr lang="en-US" sz="1600" dirty="0" smtClean="0">
                  <a:latin typeface="+mj-lt"/>
                  <a:cs typeface="Arial" pitchFamily="34" charset="0"/>
                </a:rPr>
                <a:t>Wilson</a:t>
              </a:r>
            </a:p>
          </p:txBody>
        </p:sp>
        <p:sp>
          <p:nvSpPr>
            <p:cNvPr id="51" name="TextBox 50"/>
            <p:cNvSpPr txBox="1"/>
            <p:nvPr/>
          </p:nvSpPr>
          <p:spPr>
            <a:xfrm>
              <a:off x="4554448" y="3879549"/>
              <a:ext cx="833883" cy="584775"/>
            </a:xfrm>
            <a:prstGeom prst="rect">
              <a:avLst/>
            </a:prstGeom>
            <a:noFill/>
            <a:ln>
              <a:noFill/>
            </a:ln>
          </p:spPr>
          <p:txBody>
            <a:bodyPr wrap="none" rtlCol="0">
              <a:spAutoFit/>
            </a:bodyPr>
            <a:lstStyle/>
            <a:p>
              <a:r>
                <a:rPr lang="en-US" sz="1600" dirty="0" smtClean="0">
                  <a:latin typeface="+mj-lt"/>
                  <a:cs typeface="Arial" pitchFamily="34" charset="0"/>
                </a:rPr>
                <a:t>Matt</a:t>
              </a:r>
              <a:br>
                <a:rPr lang="en-US" sz="1600" dirty="0" smtClean="0">
                  <a:latin typeface="+mj-lt"/>
                  <a:cs typeface="Arial" pitchFamily="34" charset="0"/>
                </a:rPr>
              </a:br>
              <a:r>
                <a:rPr lang="en-US" sz="1600" dirty="0" smtClean="0">
                  <a:latin typeface="+mj-lt"/>
                  <a:cs typeface="Arial" pitchFamily="34" charset="0"/>
                </a:rPr>
                <a:t>Wilson</a:t>
              </a:r>
            </a:p>
          </p:txBody>
        </p:sp>
        <p:pic>
          <p:nvPicPr>
            <p:cNvPr id="58" name="Picture 57" descr="Matt Wilson Sales Rep.jpg"/>
            <p:cNvPicPr>
              <a:picLocks noChangeAspect="1"/>
            </p:cNvPicPr>
            <p:nvPr/>
          </p:nvPicPr>
          <p:blipFill>
            <a:blip r:embed="rId4" cstate="print"/>
            <a:srcRect l="6029" r="38689" b="16770"/>
            <a:stretch>
              <a:fillRect/>
            </a:stretch>
          </p:blipFill>
          <p:spPr>
            <a:xfrm>
              <a:off x="4098229" y="2340577"/>
              <a:ext cx="445490" cy="444663"/>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pic>
        <p:pic>
          <p:nvPicPr>
            <p:cNvPr id="60" name="Picture 59" descr="Matt Wilson Sales Rep.jpg"/>
            <p:cNvPicPr>
              <a:picLocks noChangeAspect="1"/>
            </p:cNvPicPr>
            <p:nvPr/>
          </p:nvPicPr>
          <p:blipFill>
            <a:blip r:embed="rId4" cstate="print"/>
            <a:srcRect l="6029" r="38689" b="16770"/>
            <a:stretch>
              <a:fillRect/>
            </a:stretch>
          </p:blipFill>
          <p:spPr>
            <a:xfrm>
              <a:off x="4098229" y="3143427"/>
              <a:ext cx="445490" cy="444663"/>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pic>
        <p:pic>
          <p:nvPicPr>
            <p:cNvPr id="61" name="Picture 60" descr="Matt Wilson Sales Rep.jpg"/>
            <p:cNvPicPr>
              <a:picLocks noChangeAspect="1"/>
            </p:cNvPicPr>
            <p:nvPr/>
          </p:nvPicPr>
          <p:blipFill>
            <a:blip r:embed="rId4" cstate="print"/>
            <a:srcRect l="6029" r="38689" b="16770"/>
            <a:stretch>
              <a:fillRect/>
            </a:stretch>
          </p:blipFill>
          <p:spPr>
            <a:xfrm>
              <a:off x="4098229" y="3946277"/>
              <a:ext cx="445490" cy="444663"/>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pic>
      </p:grpSp>
      <p:grpSp>
        <p:nvGrpSpPr>
          <p:cNvPr id="17" name="Group 67"/>
          <p:cNvGrpSpPr/>
          <p:nvPr/>
        </p:nvGrpSpPr>
        <p:grpSpPr>
          <a:xfrm>
            <a:off x="7332690" y="2012397"/>
            <a:ext cx="2481394" cy="2815883"/>
            <a:chOff x="5965825" y="2305005"/>
            <a:chExt cx="2481394" cy="2815883"/>
          </a:xfrm>
        </p:grpSpPr>
        <p:sp>
          <p:nvSpPr>
            <p:cNvPr id="42" name="TextBox 41"/>
            <p:cNvSpPr txBox="1"/>
            <p:nvPr/>
          </p:nvSpPr>
          <p:spPr>
            <a:xfrm>
              <a:off x="7374488" y="2305005"/>
              <a:ext cx="1072731" cy="584775"/>
            </a:xfrm>
            <a:prstGeom prst="rect">
              <a:avLst/>
            </a:prstGeom>
            <a:noFill/>
            <a:ln>
              <a:noFill/>
            </a:ln>
          </p:spPr>
          <p:txBody>
            <a:bodyPr wrap="none" rtlCol="0">
              <a:spAutoFit/>
            </a:bodyPr>
            <a:lstStyle/>
            <a:p>
              <a:pPr indent="-223838"/>
              <a:r>
                <a:rPr lang="en-US" sz="1600" b="1" dirty="0" smtClean="0">
                  <a:latin typeface="+mj-lt"/>
                  <a:cs typeface="Arial" pitchFamily="34" charset="0"/>
                </a:rPr>
                <a:t>Forecast</a:t>
              </a:r>
              <a:br>
                <a:rPr lang="en-US" sz="1600" b="1" dirty="0" smtClean="0">
                  <a:latin typeface="+mj-lt"/>
                  <a:cs typeface="Arial" pitchFamily="34" charset="0"/>
                </a:rPr>
              </a:br>
              <a:r>
                <a:rPr lang="en-US" sz="1600" b="1" dirty="0" smtClean="0">
                  <a:latin typeface="+mj-lt"/>
                  <a:cs typeface="Arial" pitchFamily="34" charset="0"/>
                </a:rPr>
                <a:t>Category</a:t>
              </a:r>
            </a:p>
          </p:txBody>
        </p:sp>
        <p:sp>
          <p:nvSpPr>
            <p:cNvPr id="43" name="TextBox 42"/>
            <p:cNvSpPr txBox="1"/>
            <p:nvPr/>
          </p:nvSpPr>
          <p:spPr>
            <a:xfrm>
              <a:off x="7345634" y="3183592"/>
              <a:ext cx="954107" cy="338554"/>
            </a:xfrm>
            <a:prstGeom prst="rect">
              <a:avLst/>
            </a:prstGeom>
            <a:noFill/>
            <a:ln>
              <a:noFill/>
            </a:ln>
          </p:spPr>
          <p:txBody>
            <a:bodyPr wrap="none" rtlCol="0">
              <a:spAutoFit/>
            </a:bodyPr>
            <a:lstStyle/>
            <a:p>
              <a:pPr marL="223838" indent="-223838" algn="l"/>
              <a:r>
                <a:rPr lang="en-US" sz="1600" dirty="0" smtClean="0">
                  <a:latin typeface="+mj-lt"/>
                  <a:cs typeface="Arial" pitchFamily="34" charset="0"/>
                </a:rPr>
                <a:t>Pipeline</a:t>
              </a:r>
            </a:p>
          </p:txBody>
        </p:sp>
        <p:sp>
          <p:nvSpPr>
            <p:cNvPr id="44" name="TextBox 43"/>
            <p:cNvSpPr txBox="1"/>
            <p:nvPr/>
          </p:nvSpPr>
          <p:spPr>
            <a:xfrm>
              <a:off x="7345634" y="3982963"/>
              <a:ext cx="965329" cy="338554"/>
            </a:xfrm>
            <a:prstGeom prst="rect">
              <a:avLst/>
            </a:prstGeom>
            <a:noFill/>
            <a:ln>
              <a:noFill/>
            </a:ln>
          </p:spPr>
          <p:txBody>
            <a:bodyPr wrap="none" rtlCol="0">
              <a:spAutoFit/>
            </a:bodyPr>
            <a:lstStyle/>
            <a:p>
              <a:pPr marL="223838" indent="-223838" algn="l"/>
              <a:r>
                <a:rPr lang="en-US" sz="1600" dirty="0" smtClean="0">
                  <a:latin typeface="+mj-lt"/>
                  <a:cs typeface="Arial" pitchFamily="34" charset="0"/>
                </a:rPr>
                <a:t>Commit</a:t>
              </a:r>
            </a:p>
          </p:txBody>
        </p:sp>
        <p:sp>
          <p:nvSpPr>
            <p:cNvPr id="45" name="TextBox 44"/>
            <p:cNvSpPr txBox="1"/>
            <p:nvPr/>
          </p:nvSpPr>
          <p:spPr>
            <a:xfrm>
              <a:off x="7345634" y="4782334"/>
              <a:ext cx="833883" cy="338554"/>
            </a:xfrm>
            <a:prstGeom prst="rect">
              <a:avLst/>
            </a:prstGeom>
            <a:noFill/>
            <a:ln>
              <a:noFill/>
            </a:ln>
          </p:spPr>
          <p:txBody>
            <a:bodyPr wrap="none" rtlCol="0">
              <a:spAutoFit/>
            </a:bodyPr>
            <a:lstStyle/>
            <a:p>
              <a:pPr marL="223838" indent="-223838" algn="l"/>
              <a:r>
                <a:rPr lang="en-US" sz="1600" dirty="0" smtClean="0">
                  <a:latin typeface="+mj-lt"/>
                  <a:cs typeface="Arial" pitchFamily="34" charset="0"/>
                </a:rPr>
                <a:t>Closed</a:t>
              </a:r>
            </a:p>
          </p:txBody>
        </p:sp>
        <p:sp>
          <p:nvSpPr>
            <p:cNvPr id="57" name="TextBox 56"/>
            <p:cNvSpPr txBox="1"/>
            <p:nvPr/>
          </p:nvSpPr>
          <p:spPr>
            <a:xfrm>
              <a:off x="5994679" y="2305005"/>
              <a:ext cx="742511" cy="338554"/>
            </a:xfrm>
            <a:prstGeom prst="rect">
              <a:avLst/>
            </a:prstGeom>
            <a:noFill/>
            <a:ln>
              <a:noFill/>
            </a:ln>
          </p:spPr>
          <p:txBody>
            <a:bodyPr wrap="none" rtlCol="0">
              <a:spAutoFit/>
            </a:bodyPr>
            <a:lstStyle/>
            <a:p>
              <a:pPr indent="-223838"/>
              <a:r>
                <a:rPr lang="en-US" sz="1600" b="1" dirty="0" smtClean="0">
                  <a:latin typeface="+mj-lt"/>
                  <a:cs typeface="Arial" pitchFamily="34" charset="0"/>
                </a:rPr>
                <a:t>Stage</a:t>
              </a:r>
            </a:p>
          </p:txBody>
        </p:sp>
        <p:sp>
          <p:nvSpPr>
            <p:cNvPr id="59" name="TextBox 58"/>
            <p:cNvSpPr txBox="1"/>
            <p:nvPr/>
          </p:nvSpPr>
          <p:spPr>
            <a:xfrm>
              <a:off x="5965825" y="3183592"/>
              <a:ext cx="1314784" cy="338554"/>
            </a:xfrm>
            <a:prstGeom prst="rect">
              <a:avLst/>
            </a:prstGeom>
            <a:noFill/>
            <a:ln>
              <a:noFill/>
            </a:ln>
          </p:spPr>
          <p:txBody>
            <a:bodyPr wrap="none" rtlCol="0">
              <a:spAutoFit/>
            </a:bodyPr>
            <a:lstStyle/>
            <a:p>
              <a:pPr marL="223838" indent="-223838" algn="l"/>
              <a:r>
                <a:rPr lang="en-US" sz="1600" dirty="0" smtClean="0">
                  <a:latin typeface="+mj-lt"/>
                  <a:cs typeface="Arial" pitchFamily="34" charset="0"/>
                </a:rPr>
                <a:t>Prospecting</a:t>
              </a:r>
            </a:p>
          </p:txBody>
        </p:sp>
        <p:sp>
          <p:nvSpPr>
            <p:cNvPr id="62" name="TextBox 61"/>
            <p:cNvSpPr txBox="1"/>
            <p:nvPr/>
          </p:nvSpPr>
          <p:spPr>
            <a:xfrm>
              <a:off x="5965825" y="3861776"/>
              <a:ext cx="1271391" cy="830997"/>
            </a:xfrm>
            <a:prstGeom prst="rect">
              <a:avLst/>
            </a:prstGeom>
            <a:noFill/>
            <a:ln>
              <a:noFill/>
            </a:ln>
          </p:spPr>
          <p:txBody>
            <a:bodyPr wrap="square" rtlCol="0">
              <a:spAutoFit/>
            </a:bodyPr>
            <a:lstStyle/>
            <a:p>
              <a:pPr algn="l"/>
              <a:r>
                <a:rPr lang="en-US" sz="1600" dirty="0" smtClean="0">
                  <a:latin typeface="+mj-lt"/>
                  <a:cs typeface="Arial" pitchFamily="34" charset="0"/>
                </a:rPr>
                <a:t>Id. Decision Makers</a:t>
              </a:r>
            </a:p>
          </p:txBody>
        </p:sp>
        <p:sp>
          <p:nvSpPr>
            <p:cNvPr id="63" name="TextBox 62"/>
            <p:cNvSpPr txBox="1"/>
            <p:nvPr/>
          </p:nvSpPr>
          <p:spPr>
            <a:xfrm>
              <a:off x="5965825" y="4782334"/>
              <a:ext cx="1338828" cy="338554"/>
            </a:xfrm>
            <a:prstGeom prst="rect">
              <a:avLst/>
            </a:prstGeom>
            <a:noFill/>
            <a:ln>
              <a:noFill/>
            </a:ln>
          </p:spPr>
          <p:txBody>
            <a:bodyPr wrap="none" rtlCol="0">
              <a:spAutoFit/>
            </a:bodyPr>
            <a:lstStyle/>
            <a:p>
              <a:pPr marL="223838" indent="-223838" algn="l"/>
              <a:r>
                <a:rPr lang="en-US" sz="1600" dirty="0" smtClean="0">
                  <a:latin typeface="+mj-lt"/>
                  <a:cs typeface="Arial" pitchFamily="34" charset="0"/>
                </a:rPr>
                <a:t>Closed Won</a:t>
              </a:r>
            </a:p>
          </p:txBody>
        </p:sp>
      </p:grpSp>
      <p:sp>
        <p:nvSpPr>
          <p:cNvPr id="54" name="Quantity Callout"/>
          <p:cNvSpPr/>
          <p:nvPr/>
        </p:nvSpPr>
        <p:spPr>
          <a:xfrm>
            <a:off x="7400230" y="4916404"/>
            <a:ext cx="2324631" cy="817245"/>
          </a:xfrm>
          <a:prstGeom prst="roundRect">
            <a:avLst/>
          </a:prstGeom>
          <a:solidFill>
            <a:srgbClr val="FF0000"/>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112713" lvl="1"/>
            <a:r>
              <a:rPr lang="en-US" sz="1600" dirty="0" smtClean="0">
                <a:solidFill>
                  <a:schemeClr val="bg1"/>
                </a:solidFill>
                <a:latin typeface="+mj-lt"/>
                <a:cs typeface="Arial" pitchFamily="34" charset="0"/>
              </a:rPr>
              <a:t>The opportunity Stage determines  the Forecast Category.</a:t>
            </a:r>
          </a:p>
        </p:txBody>
      </p:sp>
      <p:sp>
        <p:nvSpPr>
          <p:cNvPr id="48" name="Rectangle 47"/>
          <p:cNvSpPr/>
          <p:nvPr/>
        </p:nvSpPr>
        <p:spPr bwMode="auto">
          <a:xfrm>
            <a:off x="0" y="744996"/>
            <a:ext cx="12188825" cy="83523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85000"/>
              </a:lnSpc>
            </a:pPr>
            <a:r>
              <a:rPr lang="en-US" sz="2400" kern="0" dirty="0">
                <a:solidFill>
                  <a:schemeClr val="bg1"/>
                </a:solidFill>
                <a:latin typeface="Salesforce Sans" panose="020B0505020202020203" pitchFamily="34" charset="0"/>
                <a:cs typeface="Arial" pitchFamily="34" charset="0"/>
              </a:rPr>
              <a:t>A forecast is an expression of the expected sales revenue or projected number of units sold based on opportunities in the pipeline.</a:t>
            </a:r>
          </a:p>
        </p:txBody>
      </p:sp>
      <p:sp>
        <p:nvSpPr>
          <p:cNvPr id="49" name="TextBox 48"/>
          <p:cNvSpPr txBox="1"/>
          <p:nvPr/>
        </p:nvSpPr>
        <p:spPr bwMode="white">
          <a:xfrm>
            <a:off x="0" y="810285"/>
            <a:ext cx="1295063" cy="275103"/>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DEFINITION:</a:t>
            </a:r>
          </a:p>
        </p:txBody>
      </p:sp>
      <p:grpSp>
        <p:nvGrpSpPr>
          <p:cNvPr id="56" name="Group 4"/>
          <p:cNvGrpSpPr>
            <a:grpSpLocks noChangeAspect="1"/>
          </p:cNvGrpSpPr>
          <p:nvPr/>
        </p:nvGrpSpPr>
        <p:grpSpPr bwMode="auto">
          <a:xfrm>
            <a:off x="436563" y="1115069"/>
            <a:ext cx="422275" cy="328613"/>
            <a:chOff x="275" y="1308"/>
            <a:chExt cx="266" cy="207"/>
          </a:xfrm>
        </p:grpSpPr>
        <p:sp>
          <p:nvSpPr>
            <p:cNvPr id="64"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The Opportunity Stage controls the Type, Probability, and Forecast Category.</a:t>
            </a:r>
          </a:p>
        </p:txBody>
      </p:sp>
      <p:sp>
        <p:nvSpPr>
          <p:cNvPr id="8" name="Slide Number Placeholder 7"/>
          <p:cNvSpPr>
            <a:spLocks noGrp="1"/>
          </p:cNvSpPr>
          <p:nvPr>
            <p:ph type="sldNum" sz="quarter" idx="10"/>
          </p:nvPr>
        </p:nvSpPr>
        <p:spPr/>
        <p:txBody>
          <a:bodyPr/>
          <a:lstStyle/>
          <a:p>
            <a:fld id="{812A5277-1DB9-460F-9A21-B857ABB32666}" type="slidenum">
              <a:rPr lang="en-US" smtClean="0"/>
              <a:pPr/>
              <a:t>54</a:t>
            </a:fld>
            <a:endParaRPr lang="en-US" dirty="0"/>
          </a:p>
        </p:txBody>
      </p:sp>
      <p:sp>
        <p:nvSpPr>
          <p:cNvPr id="5" name="Title 4"/>
          <p:cNvSpPr>
            <a:spLocks noGrp="1"/>
          </p:cNvSpPr>
          <p:nvPr>
            <p:ph type="title"/>
          </p:nvPr>
        </p:nvSpPr>
        <p:spPr/>
        <p:txBody>
          <a:bodyPr/>
          <a:lstStyle/>
          <a:p>
            <a:r>
              <a:rPr lang="en-US" dirty="0" smtClean="0"/>
              <a:t>Opportunity Stages and Forecast Categories</a:t>
            </a:r>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2511366" y="1763852"/>
            <a:ext cx="6947623" cy="3642093"/>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11" name="Rounded Rectangle 10"/>
          <p:cNvSpPr/>
          <p:nvPr/>
        </p:nvSpPr>
        <p:spPr bwMode="auto">
          <a:xfrm>
            <a:off x="3088209" y="5601228"/>
            <a:ext cx="5809606" cy="773118"/>
          </a:xfrm>
          <a:prstGeom prst="roundRect">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fontAlgn="base">
              <a:spcBef>
                <a:spcPts val="1200"/>
              </a:spcBef>
              <a:spcAft>
                <a:spcPct val="0"/>
              </a:spcAft>
            </a:pPr>
            <a:r>
              <a:rPr lang="en-US" sz="2000" dirty="0" smtClean="0">
                <a:solidFill>
                  <a:schemeClr val="bg1"/>
                </a:solidFill>
                <a:latin typeface="+mj-lt"/>
                <a:cs typeface="Arial" pitchFamily="34" charset="0"/>
              </a:rPr>
              <a:t>Properly mapping the opportunity Stage to the Forecast Category ensures forecast accuracy. </a:t>
            </a:r>
          </a:p>
        </p:txBody>
      </p:sp>
    </p:spTree>
    <p:custDataLst>
      <p:tags r:id="rId1"/>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11154802" cy="5950440"/>
          </a:xfrm>
        </p:spPr>
        <p:txBody>
          <a:bodyPr numCol="2" spcCol="365760">
            <a:normAutofit/>
          </a:bodyPr>
          <a:lstStyle/>
          <a:p>
            <a:pPr marL="228600" indent="-228600">
              <a:buFont typeface="Wingdings" pitchFamily="2" charset="2"/>
              <a:buChar char="§"/>
            </a:pPr>
            <a:r>
              <a:rPr lang="en-US" sz="2400" dirty="0" smtClean="0"/>
              <a:t>Opportunities in the Omitted forecast category are not included in the forecast.</a:t>
            </a:r>
          </a:p>
          <a:p>
            <a:pPr marL="228600" indent="-228600">
              <a:buFont typeface="Wingdings" pitchFamily="2" charset="2"/>
              <a:buChar char="§"/>
            </a:pPr>
            <a:r>
              <a:rPr lang="en-US" sz="2400" dirty="0" smtClean="0"/>
              <a:t>The </a:t>
            </a:r>
            <a:r>
              <a:rPr lang="en-US" sz="2400" b="1" dirty="0" smtClean="0"/>
              <a:t>Probability</a:t>
            </a:r>
            <a:r>
              <a:rPr lang="en-US" sz="2400" dirty="0" smtClean="0"/>
              <a:t> field is merely a gauge for estimating the likelihood that a deal will close. </a:t>
            </a:r>
          </a:p>
          <a:p>
            <a:pPr marL="460375" lvl="1" indent="-228600"/>
            <a:r>
              <a:rPr lang="en-US" sz="2400" dirty="0" smtClean="0"/>
              <a:t>It is </a:t>
            </a:r>
            <a:r>
              <a:rPr lang="en-US" sz="2400" i="1" dirty="0" smtClean="0"/>
              <a:t>not</a:t>
            </a:r>
            <a:r>
              <a:rPr lang="en-US" sz="2400" dirty="0" smtClean="0"/>
              <a:t> tied to the amount of the deal.</a:t>
            </a:r>
          </a:p>
          <a:p>
            <a:pPr marL="460375" lvl="1" indent="-228600"/>
            <a:r>
              <a:rPr lang="en-US" sz="2400" dirty="0" smtClean="0"/>
              <a:t>It is </a:t>
            </a:r>
            <a:r>
              <a:rPr lang="en-US" sz="2400" i="1" dirty="0" smtClean="0"/>
              <a:t>not </a:t>
            </a:r>
            <a:r>
              <a:rPr lang="en-US" sz="2400" dirty="0" smtClean="0"/>
              <a:t>reflected in the opportunity revenue forecast.</a:t>
            </a:r>
          </a:p>
          <a:p>
            <a:pPr marL="460375" lvl="1" indent="-228600"/>
            <a:endParaRPr lang="en-US" sz="2400" dirty="0" smtClean="0"/>
          </a:p>
          <a:p>
            <a:pPr marL="460375" lvl="1" indent="-228600"/>
            <a:endParaRPr lang="en-US" sz="2400" dirty="0"/>
          </a:p>
          <a:p>
            <a:pPr marL="460375" lvl="1" indent="-228600"/>
            <a:endParaRPr lang="en-US" sz="2400" dirty="0" smtClean="0"/>
          </a:p>
          <a:p>
            <a:pPr marL="460375" lvl="1" indent="-228600"/>
            <a:endParaRPr lang="en-US" sz="2400" dirty="0"/>
          </a:p>
          <a:p>
            <a:pPr marL="228600" indent="-228600">
              <a:buFont typeface="Wingdings" pitchFamily="2" charset="2"/>
              <a:buChar char="§"/>
            </a:pPr>
            <a:r>
              <a:rPr lang="en-US" sz="2400" dirty="0" smtClean="0"/>
              <a:t>The </a:t>
            </a:r>
            <a:r>
              <a:rPr lang="en-US" sz="2400" b="1" dirty="0" smtClean="0"/>
              <a:t>Expected Revenue </a:t>
            </a:r>
            <a:r>
              <a:rPr lang="en-US" sz="2400" dirty="0" smtClean="0"/>
              <a:t>field is a standard opportunity field which multiplies the </a:t>
            </a:r>
            <a:r>
              <a:rPr lang="en-US" sz="2400" b="1" dirty="0" smtClean="0"/>
              <a:t>Amount</a:t>
            </a:r>
            <a:r>
              <a:rPr lang="en-US" sz="2400" dirty="0" smtClean="0"/>
              <a:t> and </a:t>
            </a:r>
            <a:r>
              <a:rPr lang="en-US" sz="2400" b="1" dirty="0" smtClean="0"/>
              <a:t>Probability</a:t>
            </a:r>
            <a:r>
              <a:rPr lang="en-US" sz="2400" dirty="0" smtClean="0"/>
              <a:t> fields.</a:t>
            </a:r>
          </a:p>
          <a:p>
            <a:pPr marL="460375" lvl="1" indent="-228600"/>
            <a:r>
              <a:rPr lang="en-US" sz="2400" dirty="0" smtClean="0"/>
              <a:t>By default, this field is not on the standard Opportunity page layout, but you can add it.</a:t>
            </a:r>
          </a:p>
          <a:p>
            <a:pPr marL="460375" lvl="1" indent="-228600"/>
            <a:r>
              <a:rPr lang="en-US" sz="2400" dirty="0" smtClean="0"/>
              <a:t>This field can be used in custom reports and dashboards.</a:t>
            </a:r>
          </a:p>
          <a:p>
            <a:pPr marL="460375" lvl="1" indent="-228600"/>
            <a:r>
              <a:rPr lang="en-US" sz="2400" dirty="0" smtClean="0"/>
              <a:t>When using Collaborative Forecasts, this field can be displayed on the forecast. </a:t>
            </a:r>
          </a:p>
        </p:txBody>
      </p:sp>
      <p:sp>
        <p:nvSpPr>
          <p:cNvPr id="5" name="Slide Number Placeholder 4"/>
          <p:cNvSpPr>
            <a:spLocks noGrp="1"/>
          </p:cNvSpPr>
          <p:nvPr>
            <p:ph type="sldNum" sz="quarter" idx="10"/>
          </p:nvPr>
        </p:nvSpPr>
        <p:spPr/>
        <p:txBody>
          <a:bodyPr/>
          <a:lstStyle/>
          <a:p>
            <a:fld id="{812A5277-1DB9-460F-9A21-B857ABB32666}" type="slidenum">
              <a:rPr lang="en-US" smtClean="0"/>
              <a:pPr/>
              <a:t>55</a:t>
            </a:fld>
            <a:endParaRPr lang="en-US" dirty="0"/>
          </a:p>
        </p:txBody>
      </p:sp>
      <p:sp>
        <p:nvSpPr>
          <p:cNvPr id="2" name="Title 1"/>
          <p:cNvSpPr>
            <a:spLocks noGrp="1"/>
          </p:cNvSpPr>
          <p:nvPr>
            <p:ph type="title"/>
          </p:nvPr>
        </p:nvSpPr>
        <p:spPr/>
        <p:txBody>
          <a:bodyPr/>
          <a:lstStyle/>
          <a:p>
            <a:r>
              <a:rPr lang="en-US" dirty="0" smtClean="0"/>
              <a:t>Considerations When Mapping Opportunity Stages</a:t>
            </a:r>
            <a:endParaRPr lang="en-US" dirty="0"/>
          </a:p>
        </p:txBody>
      </p:sp>
    </p:spTree>
    <p:custDataLst>
      <p:tags r:id="rId1"/>
    </p:custData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0" y="843165"/>
            <a:ext cx="10686969" cy="4643235"/>
          </a:xfrm>
        </p:spPr>
        <p:txBody>
          <a:bodyPr numCol="2" spcCol="365760">
            <a:normAutofit/>
          </a:bodyPr>
          <a:lstStyle/>
          <a:p>
            <a:pPr lvl="1"/>
            <a:r>
              <a:rPr lang="en-US" sz="2400" dirty="0" smtClean="0"/>
              <a:t>Display the revenue or quantity based on opportunities in the pipeline.</a:t>
            </a:r>
          </a:p>
          <a:p>
            <a:pPr lvl="1"/>
            <a:r>
              <a:rPr lang="en-US" sz="2400" dirty="0" smtClean="0"/>
              <a:t>Display the revenue or quantity for each product family.</a:t>
            </a:r>
          </a:p>
          <a:p>
            <a:pPr lvl="1"/>
            <a:r>
              <a:rPr lang="en-US" sz="2400" dirty="0" smtClean="0"/>
              <a:t>Display monthly or quarterly forecasts.</a:t>
            </a:r>
          </a:p>
          <a:p>
            <a:pPr lvl="1"/>
            <a:r>
              <a:rPr lang="en-US" sz="2400" dirty="0" smtClean="0"/>
              <a:t>Include partner-owned opportunities in the forecast.</a:t>
            </a:r>
          </a:p>
          <a:p>
            <a:pPr lvl="1"/>
            <a:r>
              <a:rPr lang="en-US" sz="2400" dirty="0" smtClean="0"/>
              <a:t>Show the opportunities included in the forecast.</a:t>
            </a:r>
          </a:p>
          <a:p>
            <a:pPr lvl="1"/>
            <a:r>
              <a:rPr lang="en-US" sz="2400" dirty="0" smtClean="0"/>
              <a:t>Support multiple currencies.</a:t>
            </a:r>
          </a:p>
          <a:p>
            <a:pPr lvl="1"/>
            <a:r>
              <a:rPr lang="en-US" sz="2400" dirty="0" smtClean="0"/>
              <a:t>Display quotas and quota attainment for both revenue and quantity.</a:t>
            </a:r>
          </a:p>
          <a:p>
            <a:pPr lvl="1"/>
            <a:r>
              <a:rPr lang="en-US" sz="2400" dirty="0" smtClean="0"/>
              <a:t>Allow managers to adjust the forecast to increase accuracy.</a:t>
            </a:r>
          </a:p>
          <a:p>
            <a:pPr lvl="1"/>
            <a:r>
              <a:rPr lang="en-US" sz="2400" dirty="0" smtClean="0"/>
              <a:t>Use the forecast hierarchy and forecast managers to control access to forecast data.</a:t>
            </a:r>
          </a:p>
          <a:p>
            <a:pPr lvl="1"/>
            <a:r>
              <a:rPr lang="en-US" dirty="0"/>
              <a:t>Supports custom fiscal years</a:t>
            </a:r>
            <a:r>
              <a:rPr lang="en-US" dirty="0" smtClean="0"/>
              <a:t>.</a:t>
            </a:r>
            <a:endParaRPr lang="en-US"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56</a:t>
            </a:fld>
            <a:endParaRPr lang="en-US" dirty="0"/>
          </a:p>
        </p:txBody>
      </p:sp>
      <p:sp>
        <p:nvSpPr>
          <p:cNvPr id="2" name="Title 1"/>
          <p:cNvSpPr>
            <a:spLocks noGrp="1"/>
          </p:cNvSpPr>
          <p:nvPr>
            <p:ph type="title"/>
          </p:nvPr>
        </p:nvSpPr>
        <p:spPr/>
        <p:txBody>
          <a:bodyPr/>
          <a:lstStyle/>
          <a:p>
            <a:r>
              <a:rPr lang="en-US" dirty="0" smtClean="0"/>
              <a:t>Forecasting Capabilities</a:t>
            </a:r>
            <a:endParaRPr lang="en-US" dirty="0"/>
          </a:p>
        </p:txBody>
      </p:sp>
    </p:spTree>
    <p:custDataLst>
      <p:tags r:id="rId1"/>
    </p:custData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5711" y="843165"/>
            <a:ext cx="4141964" cy="5950440"/>
          </a:xfrm>
        </p:spPr>
        <p:txBody>
          <a:bodyPr/>
          <a:lstStyle/>
          <a:p>
            <a:pPr lvl="1"/>
            <a:r>
              <a:rPr lang="en-US" sz="2000" dirty="0" smtClean="0"/>
              <a:t>Currency of opportunity using active currency on the user record.</a:t>
            </a:r>
          </a:p>
          <a:p>
            <a:pPr lvl="1"/>
            <a:r>
              <a:rPr lang="en-US" sz="2000" dirty="0" smtClean="0"/>
              <a:t>Amount fields will reflect currency on the opportunity.</a:t>
            </a:r>
          </a:p>
          <a:p>
            <a:pPr lvl="1"/>
            <a:r>
              <a:rPr lang="en-US" sz="2000" dirty="0" smtClean="0"/>
              <a:t>Currency in reporting amount and amount converted in reports is based on the filters.</a:t>
            </a:r>
          </a:p>
          <a:p>
            <a:pPr lvl="1"/>
            <a:r>
              <a:rPr lang="en-US" sz="2000" dirty="0" smtClean="0"/>
              <a:t>Multiple currencies have to be enabled, set up, and monitored.</a:t>
            </a:r>
          </a:p>
          <a:p>
            <a:pPr lvl="1"/>
            <a:r>
              <a:rPr lang="en-US" sz="2000" dirty="0" smtClean="0"/>
              <a:t>Advanced currency management can be enabled to lock dated exchange rates.</a:t>
            </a:r>
          </a:p>
          <a:p>
            <a:pPr lvl="1"/>
            <a:endParaRPr lang="en-US" sz="2000" dirty="0" smtClean="0"/>
          </a:p>
          <a:p>
            <a:pPr lvl="1"/>
            <a:endParaRPr lang="en-US" sz="2000" dirty="0" smtClean="0"/>
          </a:p>
          <a:p>
            <a:endParaRPr lang="en-US" sz="2000" dirty="0" smtClean="0"/>
          </a:p>
          <a:p>
            <a:endParaRPr lang="en-US" sz="2000"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57</a:t>
            </a:fld>
            <a:endParaRPr lang="en-US" dirty="0"/>
          </a:p>
        </p:txBody>
      </p:sp>
      <p:sp>
        <p:nvSpPr>
          <p:cNvPr id="2" name="Title 1"/>
          <p:cNvSpPr>
            <a:spLocks noGrp="1"/>
          </p:cNvSpPr>
          <p:nvPr>
            <p:ph type="title"/>
          </p:nvPr>
        </p:nvSpPr>
        <p:spPr/>
        <p:txBody>
          <a:bodyPr/>
          <a:lstStyle/>
          <a:p>
            <a:r>
              <a:rPr lang="en-US" dirty="0" smtClean="0"/>
              <a:t>Advanced Currency management</a:t>
            </a:r>
            <a:endParaRPr lang="en-US" dirty="0"/>
          </a:p>
        </p:txBody>
      </p:sp>
      <p:sp>
        <p:nvSpPr>
          <p:cNvPr id="6" name="Rectangle 5"/>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85000"/>
              </a:lnSpc>
              <a:defRPr/>
            </a:pPr>
            <a:r>
              <a:rPr lang="en-US" sz="2400" kern="0" dirty="0" smtClean="0">
                <a:solidFill>
                  <a:schemeClr val="bg1"/>
                </a:solidFill>
                <a:latin typeface="Salesforce Sans" panose="020B0505020202020203" pitchFamily="34" charset="0"/>
                <a:cs typeface="Arial" pitchFamily="34" charset="0"/>
              </a:rPr>
              <a:t>For more information, see </a:t>
            </a:r>
            <a:r>
              <a:rPr lang="en-US" sz="2400" b="1" kern="0" dirty="0" smtClean="0">
                <a:solidFill>
                  <a:schemeClr val="bg1"/>
                </a:solidFill>
                <a:latin typeface="Salesforce Sans" panose="020B0505020202020203" pitchFamily="34" charset="0"/>
                <a:cs typeface="Arial" pitchFamily="34" charset="0"/>
                <a:hlinkClick r:id="rId4"/>
              </a:rPr>
              <a:t>About Advanced Currency Management</a:t>
            </a:r>
            <a:endParaRPr lang="en-US" sz="2400" b="1" kern="0" dirty="0">
              <a:solidFill>
                <a:schemeClr val="bg1"/>
              </a:solidFill>
              <a:latin typeface="Salesforce Sans" panose="020B0505020202020203" pitchFamily="34" charset="0"/>
              <a:cs typeface="Arial" pitchFamily="34" charset="0"/>
            </a:endParaRPr>
          </a:p>
        </p:txBody>
      </p:sp>
      <p:sp>
        <p:nvSpPr>
          <p:cNvPr id="7" name="TextBox 6"/>
          <p:cNvSpPr txBox="1"/>
          <p:nvPr/>
        </p:nvSpPr>
        <p:spPr bwMode="white">
          <a:xfrm>
            <a:off x="0" y="6107915"/>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RESOURCE:</a:t>
            </a:r>
          </a:p>
        </p:txBody>
      </p:sp>
      <p:grpSp>
        <p:nvGrpSpPr>
          <p:cNvPr id="8" name="Group 4"/>
          <p:cNvGrpSpPr>
            <a:grpSpLocks noChangeAspect="1"/>
          </p:cNvGrpSpPr>
          <p:nvPr/>
        </p:nvGrpSpPr>
        <p:grpSpPr bwMode="auto">
          <a:xfrm>
            <a:off x="466725" y="6381019"/>
            <a:ext cx="361950" cy="333375"/>
            <a:chOff x="294" y="1459"/>
            <a:chExt cx="228" cy="210"/>
          </a:xfrm>
        </p:grpSpPr>
        <p:sp>
          <p:nvSpPr>
            <p:cNvPr id="9" name="AutoShape 3"/>
            <p:cNvSpPr>
              <a:spLocks noChangeAspect="1" noChangeArrowheads="1" noTextEdit="1"/>
            </p:cNvSpPr>
            <p:nvPr/>
          </p:nvSpPr>
          <p:spPr bwMode="auto">
            <a:xfrm>
              <a:off x="294" y="1459"/>
              <a:ext cx="22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308" y="1490"/>
              <a:ext cx="214" cy="170"/>
            </a:xfrm>
            <a:custGeom>
              <a:avLst/>
              <a:gdLst>
                <a:gd name="T0" fmla="*/ 640 w 640"/>
                <a:gd name="T1" fmla="*/ 0 h 511"/>
                <a:gd name="T2" fmla="*/ 530 w 640"/>
                <a:gd name="T3" fmla="*/ 52 h 511"/>
                <a:gd name="T4" fmla="*/ 462 w 640"/>
                <a:gd name="T5" fmla="*/ 185 h 511"/>
                <a:gd name="T6" fmla="*/ 75 w 640"/>
                <a:gd name="T7" fmla="*/ 210 h 511"/>
                <a:gd name="T8" fmla="*/ 0 w 640"/>
                <a:gd name="T9" fmla="*/ 256 h 511"/>
                <a:gd name="T10" fmla="*/ 0 w 640"/>
                <a:gd name="T11" fmla="*/ 347 h 511"/>
                <a:gd name="T12" fmla="*/ 43 w 640"/>
                <a:gd name="T13" fmla="*/ 432 h 511"/>
                <a:gd name="T14" fmla="*/ 340 w 640"/>
                <a:gd name="T15" fmla="*/ 511 h 511"/>
                <a:gd name="T16" fmla="*/ 544 w 640"/>
                <a:gd name="T17" fmla="*/ 290 h 511"/>
                <a:gd name="T18" fmla="*/ 615 w 640"/>
                <a:gd name="T19" fmla="*/ 161 h 511"/>
                <a:gd name="T20" fmla="*/ 640 w 640"/>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0" h="511">
                  <a:moveTo>
                    <a:pt x="640" y="0"/>
                  </a:moveTo>
                  <a:lnTo>
                    <a:pt x="530" y="52"/>
                  </a:lnTo>
                  <a:lnTo>
                    <a:pt x="462" y="185"/>
                  </a:lnTo>
                  <a:lnTo>
                    <a:pt x="75" y="210"/>
                  </a:lnTo>
                  <a:lnTo>
                    <a:pt x="0" y="256"/>
                  </a:lnTo>
                  <a:lnTo>
                    <a:pt x="0" y="347"/>
                  </a:lnTo>
                  <a:lnTo>
                    <a:pt x="43" y="432"/>
                  </a:lnTo>
                  <a:lnTo>
                    <a:pt x="340" y="511"/>
                  </a:lnTo>
                  <a:lnTo>
                    <a:pt x="544" y="290"/>
                  </a:lnTo>
                  <a:lnTo>
                    <a:pt x="615" y="161"/>
                  </a:lnTo>
                  <a:lnTo>
                    <a:pt x="64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308" y="1490"/>
              <a:ext cx="214" cy="170"/>
            </a:xfrm>
            <a:custGeom>
              <a:avLst/>
              <a:gdLst>
                <a:gd name="T0" fmla="*/ 640 w 640"/>
                <a:gd name="T1" fmla="*/ 0 h 511"/>
                <a:gd name="T2" fmla="*/ 530 w 640"/>
                <a:gd name="T3" fmla="*/ 52 h 511"/>
                <a:gd name="T4" fmla="*/ 462 w 640"/>
                <a:gd name="T5" fmla="*/ 185 h 511"/>
                <a:gd name="T6" fmla="*/ 75 w 640"/>
                <a:gd name="T7" fmla="*/ 210 h 511"/>
                <a:gd name="T8" fmla="*/ 0 w 640"/>
                <a:gd name="T9" fmla="*/ 256 h 511"/>
                <a:gd name="T10" fmla="*/ 0 w 640"/>
                <a:gd name="T11" fmla="*/ 347 h 511"/>
                <a:gd name="T12" fmla="*/ 43 w 640"/>
                <a:gd name="T13" fmla="*/ 432 h 511"/>
                <a:gd name="T14" fmla="*/ 340 w 640"/>
                <a:gd name="T15" fmla="*/ 511 h 511"/>
                <a:gd name="T16" fmla="*/ 544 w 640"/>
                <a:gd name="T17" fmla="*/ 290 h 511"/>
                <a:gd name="T18" fmla="*/ 615 w 640"/>
                <a:gd name="T19" fmla="*/ 161 h 511"/>
                <a:gd name="T20" fmla="*/ 640 w 640"/>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0" h="511">
                  <a:moveTo>
                    <a:pt x="640" y="0"/>
                  </a:moveTo>
                  <a:lnTo>
                    <a:pt x="530" y="52"/>
                  </a:lnTo>
                  <a:lnTo>
                    <a:pt x="462" y="185"/>
                  </a:lnTo>
                  <a:lnTo>
                    <a:pt x="75" y="210"/>
                  </a:lnTo>
                  <a:lnTo>
                    <a:pt x="0" y="256"/>
                  </a:lnTo>
                  <a:lnTo>
                    <a:pt x="0" y="347"/>
                  </a:lnTo>
                  <a:lnTo>
                    <a:pt x="43" y="432"/>
                  </a:lnTo>
                  <a:lnTo>
                    <a:pt x="340" y="511"/>
                  </a:lnTo>
                  <a:lnTo>
                    <a:pt x="544" y="290"/>
                  </a:lnTo>
                  <a:lnTo>
                    <a:pt x="615" y="161"/>
                  </a:lnTo>
                  <a:lnTo>
                    <a:pt x="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p:nvSpPr>
          <p:spPr bwMode="auto">
            <a:xfrm>
              <a:off x="294" y="1459"/>
              <a:ext cx="228" cy="210"/>
            </a:xfrm>
            <a:custGeom>
              <a:avLst/>
              <a:gdLst>
                <a:gd name="T0" fmla="*/ 0 w 684"/>
                <a:gd name="T1" fmla="*/ 403 h 630"/>
                <a:gd name="T2" fmla="*/ 22 w 684"/>
                <a:gd name="T3" fmla="*/ 330 h 630"/>
                <a:gd name="T4" fmla="*/ 44 w 684"/>
                <a:gd name="T5" fmla="*/ 300 h 630"/>
                <a:gd name="T6" fmla="*/ 282 w 684"/>
                <a:gd name="T7" fmla="*/ 36 h 630"/>
                <a:gd name="T8" fmla="*/ 307 w 684"/>
                <a:gd name="T9" fmla="*/ 10 h 630"/>
                <a:gd name="T10" fmla="*/ 324 w 684"/>
                <a:gd name="T11" fmla="*/ 0 h 630"/>
                <a:gd name="T12" fmla="*/ 370 w 684"/>
                <a:gd name="T13" fmla="*/ 9 h 630"/>
                <a:gd name="T14" fmla="*/ 606 w 684"/>
                <a:gd name="T15" fmla="*/ 61 h 630"/>
                <a:gd name="T16" fmla="*/ 667 w 684"/>
                <a:gd name="T17" fmla="*/ 75 h 630"/>
                <a:gd name="T18" fmla="*/ 684 w 684"/>
                <a:gd name="T19" fmla="*/ 94 h 630"/>
                <a:gd name="T20" fmla="*/ 680 w 684"/>
                <a:gd name="T21" fmla="*/ 113 h 630"/>
                <a:gd name="T22" fmla="*/ 618 w 684"/>
                <a:gd name="T23" fmla="*/ 189 h 630"/>
                <a:gd name="T24" fmla="*/ 425 w 684"/>
                <a:gd name="T25" fmla="*/ 412 h 630"/>
                <a:gd name="T26" fmla="*/ 398 w 684"/>
                <a:gd name="T27" fmla="*/ 441 h 630"/>
                <a:gd name="T28" fmla="*/ 381 w 684"/>
                <a:gd name="T29" fmla="*/ 451 h 630"/>
                <a:gd name="T30" fmla="*/ 341 w 684"/>
                <a:gd name="T31" fmla="*/ 443 h 630"/>
                <a:gd name="T32" fmla="*/ 107 w 684"/>
                <a:gd name="T33" fmla="*/ 375 h 630"/>
                <a:gd name="T34" fmla="*/ 68 w 684"/>
                <a:gd name="T35" fmla="*/ 376 h 630"/>
                <a:gd name="T36" fmla="*/ 56 w 684"/>
                <a:gd name="T37" fmla="*/ 396 h 630"/>
                <a:gd name="T38" fmla="*/ 55 w 684"/>
                <a:gd name="T39" fmla="*/ 438 h 630"/>
                <a:gd name="T40" fmla="*/ 62 w 684"/>
                <a:gd name="T41" fmla="*/ 460 h 630"/>
                <a:gd name="T42" fmla="*/ 86 w 684"/>
                <a:gd name="T43" fmla="*/ 484 h 630"/>
                <a:gd name="T44" fmla="*/ 124 w 684"/>
                <a:gd name="T45" fmla="*/ 495 h 630"/>
                <a:gd name="T46" fmla="*/ 416 w 684"/>
                <a:gd name="T47" fmla="*/ 539 h 630"/>
                <a:gd name="T48" fmla="*/ 581 w 684"/>
                <a:gd name="T49" fmla="*/ 341 h 630"/>
                <a:gd name="T50" fmla="*/ 622 w 684"/>
                <a:gd name="T51" fmla="*/ 258 h 630"/>
                <a:gd name="T52" fmla="*/ 632 w 684"/>
                <a:gd name="T53" fmla="*/ 210 h 630"/>
                <a:gd name="T54" fmla="*/ 649 w 684"/>
                <a:gd name="T55" fmla="*/ 197 h 630"/>
                <a:gd name="T56" fmla="*/ 671 w 684"/>
                <a:gd name="T57" fmla="*/ 201 h 630"/>
                <a:gd name="T58" fmla="*/ 680 w 684"/>
                <a:gd name="T59" fmla="*/ 216 h 630"/>
                <a:gd name="T60" fmla="*/ 679 w 684"/>
                <a:gd name="T61" fmla="*/ 237 h 630"/>
                <a:gd name="T62" fmla="*/ 677 w 684"/>
                <a:gd name="T63" fmla="*/ 271 h 630"/>
                <a:gd name="T64" fmla="*/ 682 w 684"/>
                <a:gd name="T65" fmla="*/ 298 h 630"/>
                <a:gd name="T66" fmla="*/ 668 w 684"/>
                <a:gd name="T67" fmla="*/ 320 h 630"/>
                <a:gd name="T68" fmla="*/ 442 w 684"/>
                <a:gd name="T69" fmla="*/ 592 h 630"/>
                <a:gd name="T70" fmla="*/ 417 w 684"/>
                <a:gd name="T71" fmla="*/ 620 h 630"/>
                <a:gd name="T72" fmla="*/ 402 w 684"/>
                <a:gd name="T73" fmla="*/ 630 h 630"/>
                <a:gd name="T74" fmla="*/ 357 w 684"/>
                <a:gd name="T75" fmla="*/ 620 h 630"/>
                <a:gd name="T76" fmla="*/ 71 w 684"/>
                <a:gd name="T77" fmla="*/ 535 h 630"/>
                <a:gd name="T78" fmla="*/ 39 w 684"/>
                <a:gd name="T79" fmla="*/ 514 h 630"/>
                <a:gd name="T80" fmla="*/ 9 w 684"/>
                <a:gd name="T81" fmla="*/ 467 h 630"/>
                <a:gd name="T82" fmla="*/ 484 w 684"/>
                <a:gd name="T83" fmla="*/ 144 h 630"/>
                <a:gd name="T84" fmla="*/ 349 w 684"/>
                <a:gd name="T85" fmla="*/ 111 h 630"/>
                <a:gd name="T86" fmla="*/ 316 w 684"/>
                <a:gd name="T87" fmla="*/ 105 h 630"/>
                <a:gd name="T88" fmla="*/ 295 w 684"/>
                <a:gd name="T89" fmla="*/ 116 h 630"/>
                <a:gd name="T90" fmla="*/ 275 w 684"/>
                <a:gd name="T91" fmla="*/ 141 h 630"/>
                <a:gd name="T92" fmla="*/ 285 w 684"/>
                <a:gd name="T93" fmla="*/ 154 h 630"/>
                <a:gd name="T94" fmla="*/ 439 w 684"/>
                <a:gd name="T95" fmla="*/ 192 h 630"/>
                <a:gd name="T96" fmla="*/ 492 w 684"/>
                <a:gd name="T97" fmla="*/ 203 h 630"/>
                <a:gd name="T98" fmla="*/ 510 w 684"/>
                <a:gd name="T99" fmla="*/ 196 h 630"/>
                <a:gd name="T100" fmla="*/ 533 w 684"/>
                <a:gd name="T101" fmla="*/ 167 h 630"/>
                <a:gd name="T102" fmla="*/ 529 w 684"/>
                <a:gd name="T103" fmla="*/ 157 h 630"/>
                <a:gd name="T104" fmla="*/ 484 w 684"/>
                <a:gd name="T105" fmla="*/ 14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4" h="630">
                  <a:moveTo>
                    <a:pt x="0" y="435"/>
                  </a:moveTo>
                  <a:lnTo>
                    <a:pt x="0" y="435"/>
                  </a:lnTo>
                  <a:lnTo>
                    <a:pt x="0" y="403"/>
                  </a:lnTo>
                  <a:lnTo>
                    <a:pt x="0" y="403"/>
                  </a:lnTo>
                  <a:lnTo>
                    <a:pt x="5" y="381"/>
                  </a:lnTo>
                  <a:lnTo>
                    <a:pt x="11" y="359"/>
                  </a:lnTo>
                  <a:lnTo>
                    <a:pt x="18" y="338"/>
                  </a:lnTo>
                  <a:lnTo>
                    <a:pt x="22" y="330"/>
                  </a:lnTo>
                  <a:lnTo>
                    <a:pt x="27" y="321"/>
                  </a:lnTo>
                  <a:lnTo>
                    <a:pt x="27" y="321"/>
                  </a:lnTo>
                  <a:lnTo>
                    <a:pt x="35" y="310"/>
                  </a:lnTo>
                  <a:lnTo>
                    <a:pt x="44" y="300"/>
                  </a:lnTo>
                  <a:lnTo>
                    <a:pt x="63" y="281"/>
                  </a:lnTo>
                  <a:lnTo>
                    <a:pt x="63" y="281"/>
                  </a:lnTo>
                  <a:lnTo>
                    <a:pt x="173" y="158"/>
                  </a:lnTo>
                  <a:lnTo>
                    <a:pt x="282" y="36"/>
                  </a:lnTo>
                  <a:lnTo>
                    <a:pt x="282" y="36"/>
                  </a:lnTo>
                  <a:lnTo>
                    <a:pt x="292" y="26"/>
                  </a:lnTo>
                  <a:lnTo>
                    <a:pt x="302" y="15"/>
                  </a:lnTo>
                  <a:lnTo>
                    <a:pt x="307" y="10"/>
                  </a:lnTo>
                  <a:lnTo>
                    <a:pt x="313" y="5"/>
                  </a:lnTo>
                  <a:lnTo>
                    <a:pt x="318" y="2"/>
                  </a:lnTo>
                  <a:lnTo>
                    <a:pt x="324" y="0"/>
                  </a:lnTo>
                  <a:lnTo>
                    <a:pt x="324" y="0"/>
                  </a:lnTo>
                  <a:lnTo>
                    <a:pt x="329" y="0"/>
                  </a:lnTo>
                  <a:lnTo>
                    <a:pt x="335" y="0"/>
                  </a:lnTo>
                  <a:lnTo>
                    <a:pt x="346" y="2"/>
                  </a:lnTo>
                  <a:lnTo>
                    <a:pt x="370" y="9"/>
                  </a:lnTo>
                  <a:lnTo>
                    <a:pt x="370" y="9"/>
                  </a:lnTo>
                  <a:lnTo>
                    <a:pt x="489" y="34"/>
                  </a:lnTo>
                  <a:lnTo>
                    <a:pt x="606" y="61"/>
                  </a:lnTo>
                  <a:lnTo>
                    <a:pt x="606" y="61"/>
                  </a:lnTo>
                  <a:lnTo>
                    <a:pt x="632" y="66"/>
                  </a:lnTo>
                  <a:lnTo>
                    <a:pt x="644" y="68"/>
                  </a:lnTo>
                  <a:lnTo>
                    <a:pt x="656" y="72"/>
                  </a:lnTo>
                  <a:lnTo>
                    <a:pt x="667" y="75"/>
                  </a:lnTo>
                  <a:lnTo>
                    <a:pt x="675" y="81"/>
                  </a:lnTo>
                  <a:lnTo>
                    <a:pt x="679" y="85"/>
                  </a:lnTo>
                  <a:lnTo>
                    <a:pt x="682" y="90"/>
                  </a:lnTo>
                  <a:lnTo>
                    <a:pt x="684" y="94"/>
                  </a:lnTo>
                  <a:lnTo>
                    <a:pt x="684" y="100"/>
                  </a:lnTo>
                  <a:lnTo>
                    <a:pt x="684" y="100"/>
                  </a:lnTo>
                  <a:lnTo>
                    <a:pt x="684" y="107"/>
                  </a:lnTo>
                  <a:lnTo>
                    <a:pt x="680" y="113"/>
                  </a:lnTo>
                  <a:lnTo>
                    <a:pt x="677" y="120"/>
                  </a:lnTo>
                  <a:lnTo>
                    <a:pt x="671" y="126"/>
                  </a:lnTo>
                  <a:lnTo>
                    <a:pt x="671" y="126"/>
                  </a:lnTo>
                  <a:lnTo>
                    <a:pt x="618" y="189"/>
                  </a:lnTo>
                  <a:lnTo>
                    <a:pt x="567" y="248"/>
                  </a:lnTo>
                  <a:lnTo>
                    <a:pt x="461" y="367"/>
                  </a:lnTo>
                  <a:lnTo>
                    <a:pt x="461" y="367"/>
                  </a:lnTo>
                  <a:lnTo>
                    <a:pt x="425" y="412"/>
                  </a:lnTo>
                  <a:lnTo>
                    <a:pt x="425" y="412"/>
                  </a:lnTo>
                  <a:lnTo>
                    <a:pt x="415" y="423"/>
                  </a:lnTo>
                  <a:lnTo>
                    <a:pt x="404" y="435"/>
                  </a:lnTo>
                  <a:lnTo>
                    <a:pt x="398" y="441"/>
                  </a:lnTo>
                  <a:lnTo>
                    <a:pt x="392" y="445"/>
                  </a:lnTo>
                  <a:lnTo>
                    <a:pt x="387" y="449"/>
                  </a:lnTo>
                  <a:lnTo>
                    <a:pt x="381" y="451"/>
                  </a:lnTo>
                  <a:lnTo>
                    <a:pt x="381" y="451"/>
                  </a:lnTo>
                  <a:lnTo>
                    <a:pt x="372" y="450"/>
                  </a:lnTo>
                  <a:lnTo>
                    <a:pt x="361" y="449"/>
                  </a:lnTo>
                  <a:lnTo>
                    <a:pt x="341" y="443"/>
                  </a:lnTo>
                  <a:lnTo>
                    <a:pt x="341" y="443"/>
                  </a:lnTo>
                  <a:lnTo>
                    <a:pt x="150" y="387"/>
                  </a:lnTo>
                  <a:lnTo>
                    <a:pt x="150" y="387"/>
                  </a:lnTo>
                  <a:lnTo>
                    <a:pt x="129" y="381"/>
                  </a:lnTo>
                  <a:lnTo>
                    <a:pt x="107" y="375"/>
                  </a:lnTo>
                  <a:lnTo>
                    <a:pt x="96" y="372"/>
                  </a:lnTo>
                  <a:lnTo>
                    <a:pt x="86" y="371"/>
                  </a:lnTo>
                  <a:lnTo>
                    <a:pt x="77" y="372"/>
                  </a:lnTo>
                  <a:lnTo>
                    <a:pt x="68" y="376"/>
                  </a:lnTo>
                  <a:lnTo>
                    <a:pt x="68" y="376"/>
                  </a:lnTo>
                  <a:lnTo>
                    <a:pt x="63" y="381"/>
                  </a:lnTo>
                  <a:lnTo>
                    <a:pt x="58" y="388"/>
                  </a:lnTo>
                  <a:lnTo>
                    <a:pt x="56" y="396"/>
                  </a:lnTo>
                  <a:lnTo>
                    <a:pt x="54" y="406"/>
                  </a:lnTo>
                  <a:lnTo>
                    <a:pt x="54" y="416"/>
                  </a:lnTo>
                  <a:lnTo>
                    <a:pt x="54" y="427"/>
                  </a:lnTo>
                  <a:lnTo>
                    <a:pt x="55" y="438"/>
                  </a:lnTo>
                  <a:lnTo>
                    <a:pt x="57" y="446"/>
                  </a:lnTo>
                  <a:lnTo>
                    <a:pt x="57" y="446"/>
                  </a:lnTo>
                  <a:lnTo>
                    <a:pt x="60" y="454"/>
                  </a:lnTo>
                  <a:lnTo>
                    <a:pt x="62" y="460"/>
                  </a:lnTo>
                  <a:lnTo>
                    <a:pt x="69" y="471"/>
                  </a:lnTo>
                  <a:lnTo>
                    <a:pt x="78" y="479"/>
                  </a:lnTo>
                  <a:lnTo>
                    <a:pt x="86" y="484"/>
                  </a:lnTo>
                  <a:lnTo>
                    <a:pt x="86" y="484"/>
                  </a:lnTo>
                  <a:lnTo>
                    <a:pt x="95" y="488"/>
                  </a:lnTo>
                  <a:lnTo>
                    <a:pt x="103" y="490"/>
                  </a:lnTo>
                  <a:lnTo>
                    <a:pt x="124" y="495"/>
                  </a:lnTo>
                  <a:lnTo>
                    <a:pt x="124" y="495"/>
                  </a:lnTo>
                  <a:lnTo>
                    <a:pt x="386" y="574"/>
                  </a:lnTo>
                  <a:lnTo>
                    <a:pt x="386" y="574"/>
                  </a:lnTo>
                  <a:lnTo>
                    <a:pt x="402" y="557"/>
                  </a:lnTo>
                  <a:lnTo>
                    <a:pt x="416" y="539"/>
                  </a:lnTo>
                  <a:lnTo>
                    <a:pt x="445" y="504"/>
                  </a:lnTo>
                  <a:lnTo>
                    <a:pt x="445" y="504"/>
                  </a:lnTo>
                  <a:lnTo>
                    <a:pt x="537" y="395"/>
                  </a:lnTo>
                  <a:lnTo>
                    <a:pt x="581" y="341"/>
                  </a:lnTo>
                  <a:lnTo>
                    <a:pt x="626" y="286"/>
                  </a:lnTo>
                  <a:lnTo>
                    <a:pt x="626" y="286"/>
                  </a:lnTo>
                  <a:lnTo>
                    <a:pt x="623" y="272"/>
                  </a:lnTo>
                  <a:lnTo>
                    <a:pt x="622" y="258"/>
                  </a:lnTo>
                  <a:lnTo>
                    <a:pt x="622" y="243"/>
                  </a:lnTo>
                  <a:lnTo>
                    <a:pt x="624" y="229"/>
                  </a:lnTo>
                  <a:lnTo>
                    <a:pt x="628" y="215"/>
                  </a:lnTo>
                  <a:lnTo>
                    <a:pt x="632" y="210"/>
                  </a:lnTo>
                  <a:lnTo>
                    <a:pt x="634" y="206"/>
                  </a:lnTo>
                  <a:lnTo>
                    <a:pt x="639" y="202"/>
                  </a:lnTo>
                  <a:lnTo>
                    <a:pt x="644" y="198"/>
                  </a:lnTo>
                  <a:lnTo>
                    <a:pt x="649" y="197"/>
                  </a:lnTo>
                  <a:lnTo>
                    <a:pt x="655" y="196"/>
                  </a:lnTo>
                  <a:lnTo>
                    <a:pt x="655" y="196"/>
                  </a:lnTo>
                  <a:lnTo>
                    <a:pt x="662" y="197"/>
                  </a:lnTo>
                  <a:lnTo>
                    <a:pt x="671" y="201"/>
                  </a:lnTo>
                  <a:lnTo>
                    <a:pt x="673" y="204"/>
                  </a:lnTo>
                  <a:lnTo>
                    <a:pt x="677" y="207"/>
                  </a:lnTo>
                  <a:lnTo>
                    <a:pt x="679" y="212"/>
                  </a:lnTo>
                  <a:lnTo>
                    <a:pt x="680" y="216"/>
                  </a:lnTo>
                  <a:lnTo>
                    <a:pt x="680" y="216"/>
                  </a:lnTo>
                  <a:lnTo>
                    <a:pt x="680" y="221"/>
                  </a:lnTo>
                  <a:lnTo>
                    <a:pt x="680" y="226"/>
                  </a:lnTo>
                  <a:lnTo>
                    <a:pt x="679" y="237"/>
                  </a:lnTo>
                  <a:lnTo>
                    <a:pt x="677" y="248"/>
                  </a:lnTo>
                  <a:lnTo>
                    <a:pt x="675" y="259"/>
                  </a:lnTo>
                  <a:lnTo>
                    <a:pt x="675" y="259"/>
                  </a:lnTo>
                  <a:lnTo>
                    <a:pt x="677" y="271"/>
                  </a:lnTo>
                  <a:lnTo>
                    <a:pt x="679" y="281"/>
                  </a:lnTo>
                  <a:lnTo>
                    <a:pt x="682" y="289"/>
                  </a:lnTo>
                  <a:lnTo>
                    <a:pt x="682" y="294"/>
                  </a:lnTo>
                  <a:lnTo>
                    <a:pt x="682" y="298"/>
                  </a:lnTo>
                  <a:lnTo>
                    <a:pt x="682" y="298"/>
                  </a:lnTo>
                  <a:lnTo>
                    <a:pt x="680" y="303"/>
                  </a:lnTo>
                  <a:lnTo>
                    <a:pt x="677" y="308"/>
                  </a:lnTo>
                  <a:lnTo>
                    <a:pt x="668" y="320"/>
                  </a:lnTo>
                  <a:lnTo>
                    <a:pt x="650" y="342"/>
                  </a:lnTo>
                  <a:lnTo>
                    <a:pt x="650" y="342"/>
                  </a:lnTo>
                  <a:lnTo>
                    <a:pt x="545" y="467"/>
                  </a:lnTo>
                  <a:lnTo>
                    <a:pt x="442" y="592"/>
                  </a:lnTo>
                  <a:lnTo>
                    <a:pt x="442" y="592"/>
                  </a:lnTo>
                  <a:lnTo>
                    <a:pt x="433" y="603"/>
                  </a:lnTo>
                  <a:lnTo>
                    <a:pt x="424" y="615"/>
                  </a:lnTo>
                  <a:lnTo>
                    <a:pt x="417" y="620"/>
                  </a:lnTo>
                  <a:lnTo>
                    <a:pt x="413" y="625"/>
                  </a:lnTo>
                  <a:lnTo>
                    <a:pt x="407" y="629"/>
                  </a:lnTo>
                  <a:lnTo>
                    <a:pt x="402" y="630"/>
                  </a:lnTo>
                  <a:lnTo>
                    <a:pt x="402" y="630"/>
                  </a:lnTo>
                  <a:lnTo>
                    <a:pt x="392" y="630"/>
                  </a:lnTo>
                  <a:lnTo>
                    <a:pt x="381" y="628"/>
                  </a:lnTo>
                  <a:lnTo>
                    <a:pt x="357" y="620"/>
                  </a:lnTo>
                  <a:lnTo>
                    <a:pt x="357" y="620"/>
                  </a:lnTo>
                  <a:lnTo>
                    <a:pt x="107" y="547"/>
                  </a:lnTo>
                  <a:lnTo>
                    <a:pt x="107" y="547"/>
                  </a:lnTo>
                  <a:lnTo>
                    <a:pt x="83" y="540"/>
                  </a:lnTo>
                  <a:lnTo>
                    <a:pt x="71" y="535"/>
                  </a:lnTo>
                  <a:lnTo>
                    <a:pt x="61" y="531"/>
                  </a:lnTo>
                  <a:lnTo>
                    <a:pt x="61" y="531"/>
                  </a:lnTo>
                  <a:lnTo>
                    <a:pt x="49" y="524"/>
                  </a:lnTo>
                  <a:lnTo>
                    <a:pt x="39" y="514"/>
                  </a:lnTo>
                  <a:lnTo>
                    <a:pt x="29" y="505"/>
                  </a:lnTo>
                  <a:lnTo>
                    <a:pt x="22" y="494"/>
                  </a:lnTo>
                  <a:lnTo>
                    <a:pt x="15" y="482"/>
                  </a:lnTo>
                  <a:lnTo>
                    <a:pt x="9" y="467"/>
                  </a:lnTo>
                  <a:lnTo>
                    <a:pt x="4" y="452"/>
                  </a:lnTo>
                  <a:lnTo>
                    <a:pt x="0" y="435"/>
                  </a:lnTo>
                  <a:lnTo>
                    <a:pt x="0" y="435"/>
                  </a:lnTo>
                  <a:close/>
                  <a:moveTo>
                    <a:pt x="484" y="144"/>
                  </a:moveTo>
                  <a:lnTo>
                    <a:pt x="484" y="144"/>
                  </a:lnTo>
                  <a:lnTo>
                    <a:pt x="377" y="118"/>
                  </a:lnTo>
                  <a:lnTo>
                    <a:pt x="377" y="118"/>
                  </a:lnTo>
                  <a:lnTo>
                    <a:pt x="349" y="111"/>
                  </a:lnTo>
                  <a:lnTo>
                    <a:pt x="336" y="107"/>
                  </a:lnTo>
                  <a:lnTo>
                    <a:pt x="324" y="105"/>
                  </a:lnTo>
                  <a:lnTo>
                    <a:pt x="324" y="105"/>
                  </a:lnTo>
                  <a:lnTo>
                    <a:pt x="316" y="105"/>
                  </a:lnTo>
                  <a:lnTo>
                    <a:pt x="310" y="106"/>
                  </a:lnTo>
                  <a:lnTo>
                    <a:pt x="305" y="107"/>
                  </a:lnTo>
                  <a:lnTo>
                    <a:pt x="302" y="109"/>
                  </a:lnTo>
                  <a:lnTo>
                    <a:pt x="295" y="116"/>
                  </a:lnTo>
                  <a:lnTo>
                    <a:pt x="287" y="124"/>
                  </a:lnTo>
                  <a:lnTo>
                    <a:pt x="287" y="124"/>
                  </a:lnTo>
                  <a:lnTo>
                    <a:pt x="277" y="135"/>
                  </a:lnTo>
                  <a:lnTo>
                    <a:pt x="275" y="141"/>
                  </a:lnTo>
                  <a:lnTo>
                    <a:pt x="274" y="145"/>
                  </a:lnTo>
                  <a:lnTo>
                    <a:pt x="274" y="147"/>
                  </a:lnTo>
                  <a:lnTo>
                    <a:pt x="274" y="147"/>
                  </a:lnTo>
                  <a:lnTo>
                    <a:pt x="285" y="154"/>
                  </a:lnTo>
                  <a:lnTo>
                    <a:pt x="298" y="158"/>
                  </a:lnTo>
                  <a:lnTo>
                    <a:pt x="326" y="165"/>
                  </a:lnTo>
                  <a:lnTo>
                    <a:pt x="326" y="165"/>
                  </a:lnTo>
                  <a:lnTo>
                    <a:pt x="439" y="192"/>
                  </a:lnTo>
                  <a:lnTo>
                    <a:pt x="439" y="192"/>
                  </a:lnTo>
                  <a:lnTo>
                    <a:pt x="470" y="201"/>
                  </a:lnTo>
                  <a:lnTo>
                    <a:pt x="484" y="203"/>
                  </a:lnTo>
                  <a:lnTo>
                    <a:pt x="492" y="203"/>
                  </a:lnTo>
                  <a:lnTo>
                    <a:pt x="498" y="203"/>
                  </a:lnTo>
                  <a:lnTo>
                    <a:pt x="498" y="203"/>
                  </a:lnTo>
                  <a:lnTo>
                    <a:pt x="504" y="201"/>
                  </a:lnTo>
                  <a:lnTo>
                    <a:pt x="510" y="196"/>
                  </a:lnTo>
                  <a:lnTo>
                    <a:pt x="521" y="184"/>
                  </a:lnTo>
                  <a:lnTo>
                    <a:pt x="521" y="184"/>
                  </a:lnTo>
                  <a:lnTo>
                    <a:pt x="531" y="173"/>
                  </a:lnTo>
                  <a:lnTo>
                    <a:pt x="533" y="167"/>
                  </a:lnTo>
                  <a:lnTo>
                    <a:pt x="534" y="163"/>
                  </a:lnTo>
                  <a:lnTo>
                    <a:pt x="534" y="159"/>
                  </a:lnTo>
                  <a:lnTo>
                    <a:pt x="534" y="159"/>
                  </a:lnTo>
                  <a:lnTo>
                    <a:pt x="529" y="157"/>
                  </a:lnTo>
                  <a:lnTo>
                    <a:pt x="523" y="153"/>
                  </a:lnTo>
                  <a:lnTo>
                    <a:pt x="511" y="150"/>
                  </a:lnTo>
                  <a:lnTo>
                    <a:pt x="484" y="144"/>
                  </a:lnTo>
                  <a:lnTo>
                    <a:pt x="484"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9086" y="843165"/>
            <a:ext cx="7643522" cy="3177815"/>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6570974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11" y="843165"/>
            <a:ext cx="10304196" cy="5950440"/>
          </a:xfrm>
        </p:spPr>
        <p:txBody>
          <a:bodyPr/>
          <a:lstStyle/>
          <a:p>
            <a:r>
              <a:rPr lang="en-US" sz="2400" dirty="0" smtClean="0"/>
              <a:t>There are two different forecasting options in Salesforce: Customizable Forecasting and Collaborative Forecasts.</a:t>
            </a:r>
          </a:p>
          <a:p>
            <a:pPr>
              <a:spcAft>
                <a:spcPts val="1200"/>
              </a:spcAft>
            </a:pPr>
            <a:r>
              <a:rPr lang="en-US" sz="2400" dirty="0" smtClean="0"/>
              <a:t>When deciding which forecasting option to implement, ask:</a:t>
            </a:r>
          </a:p>
          <a:p>
            <a:pPr marL="514350" indent="-514350">
              <a:buFont typeface="+mj-lt"/>
              <a:buAutoNum type="arabicPeriod"/>
            </a:pPr>
            <a:r>
              <a:rPr lang="en-US" sz="2000" dirty="0" smtClean="0"/>
              <a:t>Which forecasting option is enabled in your client’s organization?</a:t>
            </a:r>
          </a:p>
          <a:p>
            <a:pPr marL="514350" indent="-514350">
              <a:buFont typeface="+mj-lt"/>
              <a:buAutoNum type="arabicPeriod"/>
            </a:pPr>
            <a:endParaRPr lang="en-US" sz="2000" dirty="0" smtClean="0"/>
          </a:p>
          <a:p>
            <a:pPr marL="514350" indent="-514350">
              <a:buFont typeface="+mj-lt"/>
              <a:buAutoNum type="arabicPeriod"/>
            </a:pPr>
            <a:endParaRPr lang="en-US" sz="2000" dirty="0" smtClean="0"/>
          </a:p>
          <a:p>
            <a:pPr marL="514350" indent="-514350">
              <a:buFont typeface="+mj-lt"/>
              <a:buAutoNum type="arabicPeriod"/>
            </a:pPr>
            <a:r>
              <a:rPr lang="en-US" sz="2000" dirty="0" smtClean="0"/>
              <a:t>If your client currently has Customizable Forecasting enabled, should they migrate to Collaborative Forecasts? </a:t>
            </a:r>
          </a:p>
        </p:txBody>
      </p:sp>
      <p:sp>
        <p:nvSpPr>
          <p:cNvPr id="18" name="Slide Number Placeholder 17"/>
          <p:cNvSpPr>
            <a:spLocks noGrp="1"/>
          </p:cNvSpPr>
          <p:nvPr>
            <p:ph type="sldNum" sz="quarter" idx="10"/>
          </p:nvPr>
        </p:nvSpPr>
        <p:spPr/>
        <p:txBody>
          <a:bodyPr/>
          <a:lstStyle/>
          <a:p>
            <a:fld id="{812A5277-1DB9-460F-9A21-B857ABB32666}" type="slidenum">
              <a:rPr lang="en-US" smtClean="0"/>
              <a:pPr/>
              <a:t>58</a:t>
            </a:fld>
            <a:endParaRPr lang="en-US" dirty="0"/>
          </a:p>
        </p:txBody>
      </p:sp>
      <p:sp>
        <p:nvSpPr>
          <p:cNvPr id="2" name="Title 1"/>
          <p:cNvSpPr>
            <a:spLocks noGrp="1"/>
          </p:cNvSpPr>
          <p:nvPr>
            <p:ph type="title"/>
          </p:nvPr>
        </p:nvSpPr>
        <p:spPr/>
        <p:txBody>
          <a:bodyPr/>
          <a:lstStyle/>
          <a:p>
            <a:r>
              <a:rPr lang="en-US" dirty="0" smtClean="0"/>
              <a:t>Customizable Forecasting vs. Collaborative Forecasts</a:t>
            </a:r>
            <a:endParaRPr lang="en-US" dirty="0"/>
          </a:p>
        </p:txBody>
      </p:sp>
      <p:sp>
        <p:nvSpPr>
          <p:cNvPr id="11" name="Rectangle 10"/>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85000"/>
              </a:lnSpc>
              <a:defRPr/>
            </a:pPr>
            <a:r>
              <a:rPr lang="en-US" sz="2400" kern="0" dirty="0">
                <a:solidFill>
                  <a:schemeClr val="bg1"/>
                </a:solidFill>
                <a:latin typeface="Salesforce Sans" panose="020B0505020202020203" pitchFamily="34" charset="0"/>
                <a:cs typeface="Arial" pitchFamily="34" charset="0"/>
              </a:rPr>
              <a:t>Search Help &amp; Training for: </a:t>
            </a:r>
            <a:r>
              <a:rPr lang="en-US" sz="2400" kern="0" dirty="0" smtClean="0">
                <a:solidFill>
                  <a:schemeClr val="bg1"/>
                </a:solidFill>
                <a:latin typeface="Salesforce Sans" panose="020B0505020202020203" pitchFamily="34" charset="0"/>
                <a:cs typeface="Arial" pitchFamily="34" charset="0"/>
              </a:rPr>
              <a:t/>
            </a:r>
            <a:br>
              <a:rPr lang="en-US" sz="2400" kern="0" dirty="0" smtClean="0">
                <a:solidFill>
                  <a:schemeClr val="bg1"/>
                </a:solidFill>
                <a:latin typeface="Salesforce Sans" panose="020B0505020202020203" pitchFamily="34" charset="0"/>
                <a:cs typeface="Arial" pitchFamily="34" charset="0"/>
              </a:rPr>
            </a:br>
            <a:r>
              <a:rPr lang="en-US" sz="2400" b="1" kern="0" dirty="0" smtClean="0">
                <a:solidFill>
                  <a:schemeClr val="bg1"/>
                </a:solidFill>
                <a:latin typeface="Salesforce Sans" panose="020B0505020202020203" pitchFamily="34" charset="0"/>
                <a:cs typeface="Arial" pitchFamily="34" charset="0"/>
              </a:rPr>
              <a:t>What's </a:t>
            </a:r>
            <a:r>
              <a:rPr lang="en-US" sz="2400" b="1" kern="0" dirty="0">
                <a:solidFill>
                  <a:schemeClr val="bg1"/>
                </a:solidFill>
                <a:latin typeface="Salesforce Sans" panose="020B0505020202020203" pitchFamily="34" charset="0"/>
                <a:cs typeface="Arial" pitchFamily="34" charset="0"/>
              </a:rPr>
              <a:t>the difference between the Forecasting features? </a:t>
            </a:r>
          </a:p>
        </p:txBody>
      </p:sp>
      <p:sp>
        <p:nvSpPr>
          <p:cNvPr id="12" name="TextBox 11"/>
          <p:cNvSpPr txBox="1"/>
          <p:nvPr/>
        </p:nvSpPr>
        <p:spPr bwMode="white">
          <a:xfrm>
            <a:off x="0" y="6107915"/>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RESOURCE:</a:t>
            </a:r>
          </a:p>
        </p:txBody>
      </p:sp>
      <p:grpSp>
        <p:nvGrpSpPr>
          <p:cNvPr id="13" name="Group 4"/>
          <p:cNvGrpSpPr>
            <a:grpSpLocks noChangeAspect="1"/>
          </p:cNvGrpSpPr>
          <p:nvPr/>
        </p:nvGrpSpPr>
        <p:grpSpPr bwMode="auto">
          <a:xfrm>
            <a:off x="466725" y="6381019"/>
            <a:ext cx="361950" cy="333375"/>
            <a:chOff x="294" y="1459"/>
            <a:chExt cx="228" cy="210"/>
          </a:xfrm>
        </p:grpSpPr>
        <p:sp>
          <p:nvSpPr>
            <p:cNvPr id="14" name="AutoShape 3"/>
            <p:cNvSpPr>
              <a:spLocks noChangeAspect="1" noChangeArrowheads="1" noTextEdit="1"/>
            </p:cNvSpPr>
            <p:nvPr/>
          </p:nvSpPr>
          <p:spPr bwMode="auto">
            <a:xfrm>
              <a:off x="294" y="1459"/>
              <a:ext cx="22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
            <p:cNvSpPr>
              <a:spLocks/>
            </p:cNvSpPr>
            <p:nvPr/>
          </p:nvSpPr>
          <p:spPr bwMode="auto">
            <a:xfrm>
              <a:off x="308" y="1490"/>
              <a:ext cx="214" cy="170"/>
            </a:xfrm>
            <a:custGeom>
              <a:avLst/>
              <a:gdLst>
                <a:gd name="T0" fmla="*/ 640 w 640"/>
                <a:gd name="T1" fmla="*/ 0 h 511"/>
                <a:gd name="T2" fmla="*/ 530 w 640"/>
                <a:gd name="T3" fmla="*/ 52 h 511"/>
                <a:gd name="T4" fmla="*/ 462 w 640"/>
                <a:gd name="T5" fmla="*/ 185 h 511"/>
                <a:gd name="T6" fmla="*/ 75 w 640"/>
                <a:gd name="T7" fmla="*/ 210 h 511"/>
                <a:gd name="T8" fmla="*/ 0 w 640"/>
                <a:gd name="T9" fmla="*/ 256 h 511"/>
                <a:gd name="T10" fmla="*/ 0 w 640"/>
                <a:gd name="T11" fmla="*/ 347 h 511"/>
                <a:gd name="T12" fmla="*/ 43 w 640"/>
                <a:gd name="T13" fmla="*/ 432 h 511"/>
                <a:gd name="T14" fmla="*/ 340 w 640"/>
                <a:gd name="T15" fmla="*/ 511 h 511"/>
                <a:gd name="T16" fmla="*/ 544 w 640"/>
                <a:gd name="T17" fmla="*/ 290 h 511"/>
                <a:gd name="T18" fmla="*/ 615 w 640"/>
                <a:gd name="T19" fmla="*/ 161 h 511"/>
                <a:gd name="T20" fmla="*/ 640 w 640"/>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0" h="511">
                  <a:moveTo>
                    <a:pt x="640" y="0"/>
                  </a:moveTo>
                  <a:lnTo>
                    <a:pt x="530" y="52"/>
                  </a:lnTo>
                  <a:lnTo>
                    <a:pt x="462" y="185"/>
                  </a:lnTo>
                  <a:lnTo>
                    <a:pt x="75" y="210"/>
                  </a:lnTo>
                  <a:lnTo>
                    <a:pt x="0" y="256"/>
                  </a:lnTo>
                  <a:lnTo>
                    <a:pt x="0" y="347"/>
                  </a:lnTo>
                  <a:lnTo>
                    <a:pt x="43" y="432"/>
                  </a:lnTo>
                  <a:lnTo>
                    <a:pt x="340" y="511"/>
                  </a:lnTo>
                  <a:lnTo>
                    <a:pt x="544" y="290"/>
                  </a:lnTo>
                  <a:lnTo>
                    <a:pt x="615" y="161"/>
                  </a:lnTo>
                  <a:lnTo>
                    <a:pt x="64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p:cNvSpPr>
              <a:spLocks/>
            </p:cNvSpPr>
            <p:nvPr/>
          </p:nvSpPr>
          <p:spPr bwMode="auto">
            <a:xfrm>
              <a:off x="308" y="1490"/>
              <a:ext cx="214" cy="170"/>
            </a:xfrm>
            <a:custGeom>
              <a:avLst/>
              <a:gdLst>
                <a:gd name="T0" fmla="*/ 640 w 640"/>
                <a:gd name="T1" fmla="*/ 0 h 511"/>
                <a:gd name="T2" fmla="*/ 530 w 640"/>
                <a:gd name="T3" fmla="*/ 52 h 511"/>
                <a:gd name="T4" fmla="*/ 462 w 640"/>
                <a:gd name="T5" fmla="*/ 185 h 511"/>
                <a:gd name="T6" fmla="*/ 75 w 640"/>
                <a:gd name="T7" fmla="*/ 210 h 511"/>
                <a:gd name="T8" fmla="*/ 0 w 640"/>
                <a:gd name="T9" fmla="*/ 256 h 511"/>
                <a:gd name="T10" fmla="*/ 0 w 640"/>
                <a:gd name="T11" fmla="*/ 347 h 511"/>
                <a:gd name="T12" fmla="*/ 43 w 640"/>
                <a:gd name="T13" fmla="*/ 432 h 511"/>
                <a:gd name="T14" fmla="*/ 340 w 640"/>
                <a:gd name="T15" fmla="*/ 511 h 511"/>
                <a:gd name="T16" fmla="*/ 544 w 640"/>
                <a:gd name="T17" fmla="*/ 290 h 511"/>
                <a:gd name="T18" fmla="*/ 615 w 640"/>
                <a:gd name="T19" fmla="*/ 161 h 511"/>
                <a:gd name="T20" fmla="*/ 640 w 640"/>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0" h="511">
                  <a:moveTo>
                    <a:pt x="640" y="0"/>
                  </a:moveTo>
                  <a:lnTo>
                    <a:pt x="530" y="52"/>
                  </a:lnTo>
                  <a:lnTo>
                    <a:pt x="462" y="185"/>
                  </a:lnTo>
                  <a:lnTo>
                    <a:pt x="75" y="210"/>
                  </a:lnTo>
                  <a:lnTo>
                    <a:pt x="0" y="256"/>
                  </a:lnTo>
                  <a:lnTo>
                    <a:pt x="0" y="347"/>
                  </a:lnTo>
                  <a:lnTo>
                    <a:pt x="43" y="432"/>
                  </a:lnTo>
                  <a:lnTo>
                    <a:pt x="340" y="511"/>
                  </a:lnTo>
                  <a:lnTo>
                    <a:pt x="544" y="290"/>
                  </a:lnTo>
                  <a:lnTo>
                    <a:pt x="615" y="161"/>
                  </a:lnTo>
                  <a:lnTo>
                    <a:pt x="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noEditPoints="1"/>
            </p:cNvSpPr>
            <p:nvPr/>
          </p:nvSpPr>
          <p:spPr bwMode="auto">
            <a:xfrm>
              <a:off x="294" y="1459"/>
              <a:ext cx="228" cy="210"/>
            </a:xfrm>
            <a:custGeom>
              <a:avLst/>
              <a:gdLst>
                <a:gd name="T0" fmla="*/ 0 w 684"/>
                <a:gd name="T1" fmla="*/ 403 h 630"/>
                <a:gd name="T2" fmla="*/ 22 w 684"/>
                <a:gd name="T3" fmla="*/ 330 h 630"/>
                <a:gd name="T4" fmla="*/ 44 w 684"/>
                <a:gd name="T5" fmla="*/ 300 h 630"/>
                <a:gd name="T6" fmla="*/ 282 w 684"/>
                <a:gd name="T7" fmla="*/ 36 h 630"/>
                <a:gd name="T8" fmla="*/ 307 w 684"/>
                <a:gd name="T9" fmla="*/ 10 h 630"/>
                <a:gd name="T10" fmla="*/ 324 w 684"/>
                <a:gd name="T11" fmla="*/ 0 h 630"/>
                <a:gd name="T12" fmla="*/ 370 w 684"/>
                <a:gd name="T13" fmla="*/ 9 h 630"/>
                <a:gd name="T14" fmla="*/ 606 w 684"/>
                <a:gd name="T15" fmla="*/ 61 h 630"/>
                <a:gd name="T16" fmla="*/ 667 w 684"/>
                <a:gd name="T17" fmla="*/ 75 h 630"/>
                <a:gd name="T18" fmla="*/ 684 w 684"/>
                <a:gd name="T19" fmla="*/ 94 h 630"/>
                <a:gd name="T20" fmla="*/ 680 w 684"/>
                <a:gd name="T21" fmla="*/ 113 h 630"/>
                <a:gd name="T22" fmla="*/ 618 w 684"/>
                <a:gd name="T23" fmla="*/ 189 h 630"/>
                <a:gd name="T24" fmla="*/ 425 w 684"/>
                <a:gd name="T25" fmla="*/ 412 h 630"/>
                <a:gd name="T26" fmla="*/ 398 w 684"/>
                <a:gd name="T27" fmla="*/ 441 h 630"/>
                <a:gd name="T28" fmla="*/ 381 w 684"/>
                <a:gd name="T29" fmla="*/ 451 h 630"/>
                <a:gd name="T30" fmla="*/ 341 w 684"/>
                <a:gd name="T31" fmla="*/ 443 h 630"/>
                <a:gd name="T32" fmla="*/ 107 w 684"/>
                <a:gd name="T33" fmla="*/ 375 h 630"/>
                <a:gd name="T34" fmla="*/ 68 w 684"/>
                <a:gd name="T35" fmla="*/ 376 h 630"/>
                <a:gd name="T36" fmla="*/ 56 w 684"/>
                <a:gd name="T37" fmla="*/ 396 h 630"/>
                <a:gd name="T38" fmla="*/ 55 w 684"/>
                <a:gd name="T39" fmla="*/ 438 h 630"/>
                <a:gd name="T40" fmla="*/ 62 w 684"/>
                <a:gd name="T41" fmla="*/ 460 h 630"/>
                <a:gd name="T42" fmla="*/ 86 w 684"/>
                <a:gd name="T43" fmla="*/ 484 h 630"/>
                <a:gd name="T44" fmla="*/ 124 w 684"/>
                <a:gd name="T45" fmla="*/ 495 h 630"/>
                <a:gd name="T46" fmla="*/ 416 w 684"/>
                <a:gd name="T47" fmla="*/ 539 h 630"/>
                <a:gd name="T48" fmla="*/ 581 w 684"/>
                <a:gd name="T49" fmla="*/ 341 h 630"/>
                <a:gd name="T50" fmla="*/ 622 w 684"/>
                <a:gd name="T51" fmla="*/ 258 h 630"/>
                <a:gd name="T52" fmla="*/ 632 w 684"/>
                <a:gd name="T53" fmla="*/ 210 h 630"/>
                <a:gd name="T54" fmla="*/ 649 w 684"/>
                <a:gd name="T55" fmla="*/ 197 h 630"/>
                <a:gd name="T56" fmla="*/ 671 w 684"/>
                <a:gd name="T57" fmla="*/ 201 h 630"/>
                <a:gd name="T58" fmla="*/ 680 w 684"/>
                <a:gd name="T59" fmla="*/ 216 h 630"/>
                <a:gd name="T60" fmla="*/ 679 w 684"/>
                <a:gd name="T61" fmla="*/ 237 h 630"/>
                <a:gd name="T62" fmla="*/ 677 w 684"/>
                <a:gd name="T63" fmla="*/ 271 h 630"/>
                <a:gd name="T64" fmla="*/ 682 w 684"/>
                <a:gd name="T65" fmla="*/ 298 h 630"/>
                <a:gd name="T66" fmla="*/ 668 w 684"/>
                <a:gd name="T67" fmla="*/ 320 h 630"/>
                <a:gd name="T68" fmla="*/ 442 w 684"/>
                <a:gd name="T69" fmla="*/ 592 h 630"/>
                <a:gd name="T70" fmla="*/ 417 w 684"/>
                <a:gd name="T71" fmla="*/ 620 h 630"/>
                <a:gd name="T72" fmla="*/ 402 w 684"/>
                <a:gd name="T73" fmla="*/ 630 h 630"/>
                <a:gd name="T74" fmla="*/ 357 w 684"/>
                <a:gd name="T75" fmla="*/ 620 h 630"/>
                <a:gd name="T76" fmla="*/ 71 w 684"/>
                <a:gd name="T77" fmla="*/ 535 h 630"/>
                <a:gd name="T78" fmla="*/ 39 w 684"/>
                <a:gd name="T79" fmla="*/ 514 h 630"/>
                <a:gd name="T80" fmla="*/ 9 w 684"/>
                <a:gd name="T81" fmla="*/ 467 h 630"/>
                <a:gd name="T82" fmla="*/ 484 w 684"/>
                <a:gd name="T83" fmla="*/ 144 h 630"/>
                <a:gd name="T84" fmla="*/ 349 w 684"/>
                <a:gd name="T85" fmla="*/ 111 h 630"/>
                <a:gd name="T86" fmla="*/ 316 w 684"/>
                <a:gd name="T87" fmla="*/ 105 h 630"/>
                <a:gd name="T88" fmla="*/ 295 w 684"/>
                <a:gd name="T89" fmla="*/ 116 h 630"/>
                <a:gd name="T90" fmla="*/ 275 w 684"/>
                <a:gd name="T91" fmla="*/ 141 h 630"/>
                <a:gd name="T92" fmla="*/ 285 w 684"/>
                <a:gd name="T93" fmla="*/ 154 h 630"/>
                <a:gd name="T94" fmla="*/ 439 w 684"/>
                <a:gd name="T95" fmla="*/ 192 h 630"/>
                <a:gd name="T96" fmla="*/ 492 w 684"/>
                <a:gd name="T97" fmla="*/ 203 h 630"/>
                <a:gd name="T98" fmla="*/ 510 w 684"/>
                <a:gd name="T99" fmla="*/ 196 h 630"/>
                <a:gd name="T100" fmla="*/ 533 w 684"/>
                <a:gd name="T101" fmla="*/ 167 h 630"/>
                <a:gd name="T102" fmla="*/ 529 w 684"/>
                <a:gd name="T103" fmla="*/ 157 h 630"/>
                <a:gd name="T104" fmla="*/ 484 w 684"/>
                <a:gd name="T105" fmla="*/ 14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4" h="630">
                  <a:moveTo>
                    <a:pt x="0" y="435"/>
                  </a:moveTo>
                  <a:lnTo>
                    <a:pt x="0" y="435"/>
                  </a:lnTo>
                  <a:lnTo>
                    <a:pt x="0" y="403"/>
                  </a:lnTo>
                  <a:lnTo>
                    <a:pt x="0" y="403"/>
                  </a:lnTo>
                  <a:lnTo>
                    <a:pt x="5" y="381"/>
                  </a:lnTo>
                  <a:lnTo>
                    <a:pt x="11" y="359"/>
                  </a:lnTo>
                  <a:lnTo>
                    <a:pt x="18" y="338"/>
                  </a:lnTo>
                  <a:lnTo>
                    <a:pt x="22" y="330"/>
                  </a:lnTo>
                  <a:lnTo>
                    <a:pt x="27" y="321"/>
                  </a:lnTo>
                  <a:lnTo>
                    <a:pt x="27" y="321"/>
                  </a:lnTo>
                  <a:lnTo>
                    <a:pt x="35" y="310"/>
                  </a:lnTo>
                  <a:lnTo>
                    <a:pt x="44" y="300"/>
                  </a:lnTo>
                  <a:lnTo>
                    <a:pt x="63" y="281"/>
                  </a:lnTo>
                  <a:lnTo>
                    <a:pt x="63" y="281"/>
                  </a:lnTo>
                  <a:lnTo>
                    <a:pt x="173" y="158"/>
                  </a:lnTo>
                  <a:lnTo>
                    <a:pt x="282" y="36"/>
                  </a:lnTo>
                  <a:lnTo>
                    <a:pt x="282" y="36"/>
                  </a:lnTo>
                  <a:lnTo>
                    <a:pt x="292" y="26"/>
                  </a:lnTo>
                  <a:lnTo>
                    <a:pt x="302" y="15"/>
                  </a:lnTo>
                  <a:lnTo>
                    <a:pt x="307" y="10"/>
                  </a:lnTo>
                  <a:lnTo>
                    <a:pt x="313" y="5"/>
                  </a:lnTo>
                  <a:lnTo>
                    <a:pt x="318" y="2"/>
                  </a:lnTo>
                  <a:lnTo>
                    <a:pt x="324" y="0"/>
                  </a:lnTo>
                  <a:lnTo>
                    <a:pt x="324" y="0"/>
                  </a:lnTo>
                  <a:lnTo>
                    <a:pt x="329" y="0"/>
                  </a:lnTo>
                  <a:lnTo>
                    <a:pt x="335" y="0"/>
                  </a:lnTo>
                  <a:lnTo>
                    <a:pt x="346" y="2"/>
                  </a:lnTo>
                  <a:lnTo>
                    <a:pt x="370" y="9"/>
                  </a:lnTo>
                  <a:lnTo>
                    <a:pt x="370" y="9"/>
                  </a:lnTo>
                  <a:lnTo>
                    <a:pt x="489" y="34"/>
                  </a:lnTo>
                  <a:lnTo>
                    <a:pt x="606" y="61"/>
                  </a:lnTo>
                  <a:lnTo>
                    <a:pt x="606" y="61"/>
                  </a:lnTo>
                  <a:lnTo>
                    <a:pt x="632" y="66"/>
                  </a:lnTo>
                  <a:lnTo>
                    <a:pt x="644" y="68"/>
                  </a:lnTo>
                  <a:lnTo>
                    <a:pt x="656" y="72"/>
                  </a:lnTo>
                  <a:lnTo>
                    <a:pt x="667" y="75"/>
                  </a:lnTo>
                  <a:lnTo>
                    <a:pt x="675" y="81"/>
                  </a:lnTo>
                  <a:lnTo>
                    <a:pt x="679" y="85"/>
                  </a:lnTo>
                  <a:lnTo>
                    <a:pt x="682" y="90"/>
                  </a:lnTo>
                  <a:lnTo>
                    <a:pt x="684" y="94"/>
                  </a:lnTo>
                  <a:lnTo>
                    <a:pt x="684" y="100"/>
                  </a:lnTo>
                  <a:lnTo>
                    <a:pt x="684" y="100"/>
                  </a:lnTo>
                  <a:lnTo>
                    <a:pt x="684" y="107"/>
                  </a:lnTo>
                  <a:lnTo>
                    <a:pt x="680" y="113"/>
                  </a:lnTo>
                  <a:lnTo>
                    <a:pt x="677" y="120"/>
                  </a:lnTo>
                  <a:lnTo>
                    <a:pt x="671" y="126"/>
                  </a:lnTo>
                  <a:lnTo>
                    <a:pt x="671" y="126"/>
                  </a:lnTo>
                  <a:lnTo>
                    <a:pt x="618" y="189"/>
                  </a:lnTo>
                  <a:lnTo>
                    <a:pt x="567" y="248"/>
                  </a:lnTo>
                  <a:lnTo>
                    <a:pt x="461" y="367"/>
                  </a:lnTo>
                  <a:lnTo>
                    <a:pt x="461" y="367"/>
                  </a:lnTo>
                  <a:lnTo>
                    <a:pt x="425" y="412"/>
                  </a:lnTo>
                  <a:lnTo>
                    <a:pt x="425" y="412"/>
                  </a:lnTo>
                  <a:lnTo>
                    <a:pt x="415" y="423"/>
                  </a:lnTo>
                  <a:lnTo>
                    <a:pt x="404" y="435"/>
                  </a:lnTo>
                  <a:lnTo>
                    <a:pt x="398" y="441"/>
                  </a:lnTo>
                  <a:lnTo>
                    <a:pt x="392" y="445"/>
                  </a:lnTo>
                  <a:lnTo>
                    <a:pt x="387" y="449"/>
                  </a:lnTo>
                  <a:lnTo>
                    <a:pt x="381" y="451"/>
                  </a:lnTo>
                  <a:lnTo>
                    <a:pt x="381" y="451"/>
                  </a:lnTo>
                  <a:lnTo>
                    <a:pt x="372" y="450"/>
                  </a:lnTo>
                  <a:lnTo>
                    <a:pt x="361" y="449"/>
                  </a:lnTo>
                  <a:lnTo>
                    <a:pt x="341" y="443"/>
                  </a:lnTo>
                  <a:lnTo>
                    <a:pt x="341" y="443"/>
                  </a:lnTo>
                  <a:lnTo>
                    <a:pt x="150" y="387"/>
                  </a:lnTo>
                  <a:lnTo>
                    <a:pt x="150" y="387"/>
                  </a:lnTo>
                  <a:lnTo>
                    <a:pt x="129" y="381"/>
                  </a:lnTo>
                  <a:lnTo>
                    <a:pt x="107" y="375"/>
                  </a:lnTo>
                  <a:lnTo>
                    <a:pt x="96" y="372"/>
                  </a:lnTo>
                  <a:lnTo>
                    <a:pt x="86" y="371"/>
                  </a:lnTo>
                  <a:lnTo>
                    <a:pt x="77" y="372"/>
                  </a:lnTo>
                  <a:lnTo>
                    <a:pt x="68" y="376"/>
                  </a:lnTo>
                  <a:lnTo>
                    <a:pt x="68" y="376"/>
                  </a:lnTo>
                  <a:lnTo>
                    <a:pt x="63" y="381"/>
                  </a:lnTo>
                  <a:lnTo>
                    <a:pt x="58" y="388"/>
                  </a:lnTo>
                  <a:lnTo>
                    <a:pt x="56" y="396"/>
                  </a:lnTo>
                  <a:lnTo>
                    <a:pt x="54" y="406"/>
                  </a:lnTo>
                  <a:lnTo>
                    <a:pt x="54" y="416"/>
                  </a:lnTo>
                  <a:lnTo>
                    <a:pt x="54" y="427"/>
                  </a:lnTo>
                  <a:lnTo>
                    <a:pt x="55" y="438"/>
                  </a:lnTo>
                  <a:lnTo>
                    <a:pt x="57" y="446"/>
                  </a:lnTo>
                  <a:lnTo>
                    <a:pt x="57" y="446"/>
                  </a:lnTo>
                  <a:lnTo>
                    <a:pt x="60" y="454"/>
                  </a:lnTo>
                  <a:lnTo>
                    <a:pt x="62" y="460"/>
                  </a:lnTo>
                  <a:lnTo>
                    <a:pt x="69" y="471"/>
                  </a:lnTo>
                  <a:lnTo>
                    <a:pt x="78" y="479"/>
                  </a:lnTo>
                  <a:lnTo>
                    <a:pt x="86" y="484"/>
                  </a:lnTo>
                  <a:lnTo>
                    <a:pt x="86" y="484"/>
                  </a:lnTo>
                  <a:lnTo>
                    <a:pt x="95" y="488"/>
                  </a:lnTo>
                  <a:lnTo>
                    <a:pt x="103" y="490"/>
                  </a:lnTo>
                  <a:lnTo>
                    <a:pt x="124" y="495"/>
                  </a:lnTo>
                  <a:lnTo>
                    <a:pt x="124" y="495"/>
                  </a:lnTo>
                  <a:lnTo>
                    <a:pt x="386" y="574"/>
                  </a:lnTo>
                  <a:lnTo>
                    <a:pt x="386" y="574"/>
                  </a:lnTo>
                  <a:lnTo>
                    <a:pt x="402" y="557"/>
                  </a:lnTo>
                  <a:lnTo>
                    <a:pt x="416" y="539"/>
                  </a:lnTo>
                  <a:lnTo>
                    <a:pt x="445" y="504"/>
                  </a:lnTo>
                  <a:lnTo>
                    <a:pt x="445" y="504"/>
                  </a:lnTo>
                  <a:lnTo>
                    <a:pt x="537" y="395"/>
                  </a:lnTo>
                  <a:lnTo>
                    <a:pt x="581" y="341"/>
                  </a:lnTo>
                  <a:lnTo>
                    <a:pt x="626" y="286"/>
                  </a:lnTo>
                  <a:lnTo>
                    <a:pt x="626" y="286"/>
                  </a:lnTo>
                  <a:lnTo>
                    <a:pt x="623" y="272"/>
                  </a:lnTo>
                  <a:lnTo>
                    <a:pt x="622" y="258"/>
                  </a:lnTo>
                  <a:lnTo>
                    <a:pt x="622" y="243"/>
                  </a:lnTo>
                  <a:lnTo>
                    <a:pt x="624" y="229"/>
                  </a:lnTo>
                  <a:lnTo>
                    <a:pt x="628" y="215"/>
                  </a:lnTo>
                  <a:lnTo>
                    <a:pt x="632" y="210"/>
                  </a:lnTo>
                  <a:lnTo>
                    <a:pt x="634" y="206"/>
                  </a:lnTo>
                  <a:lnTo>
                    <a:pt x="639" y="202"/>
                  </a:lnTo>
                  <a:lnTo>
                    <a:pt x="644" y="198"/>
                  </a:lnTo>
                  <a:lnTo>
                    <a:pt x="649" y="197"/>
                  </a:lnTo>
                  <a:lnTo>
                    <a:pt x="655" y="196"/>
                  </a:lnTo>
                  <a:lnTo>
                    <a:pt x="655" y="196"/>
                  </a:lnTo>
                  <a:lnTo>
                    <a:pt x="662" y="197"/>
                  </a:lnTo>
                  <a:lnTo>
                    <a:pt x="671" y="201"/>
                  </a:lnTo>
                  <a:lnTo>
                    <a:pt x="673" y="204"/>
                  </a:lnTo>
                  <a:lnTo>
                    <a:pt x="677" y="207"/>
                  </a:lnTo>
                  <a:lnTo>
                    <a:pt x="679" y="212"/>
                  </a:lnTo>
                  <a:lnTo>
                    <a:pt x="680" y="216"/>
                  </a:lnTo>
                  <a:lnTo>
                    <a:pt x="680" y="216"/>
                  </a:lnTo>
                  <a:lnTo>
                    <a:pt x="680" y="221"/>
                  </a:lnTo>
                  <a:lnTo>
                    <a:pt x="680" y="226"/>
                  </a:lnTo>
                  <a:lnTo>
                    <a:pt x="679" y="237"/>
                  </a:lnTo>
                  <a:lnTo>
                    <a:pt x="677" y="248"/>
                  </a:lnTo>
                  <a:lnTo>
                    <a:pt x="675" y="259"/>
                  </a:lnTo>
                  <a:lnTo>
                    <a:pt x="675" y="259"/>
                  </a:lnTo>
                  <a:lnTo>
                    <a:pt x="677" y="271"/>
                  </a:lnTo>
                  <a:lnTo>
                    <a:pt x="679" y="281"/>
                  </a:lnTo>
                  <a:lnTo>
                    <a:pt x="682" y="289"/>
                  </a:lnTo>
                  <a:lnTo>
                    <a:pt x="682" y="294"/>
                  </a:lnTo>
                  <a:lnTo>
                    <a:pt x="682" y="298"/>
                  </a:lnTo>
                  <a:lnTo>
                    <a:pt x="682" y="298"/>
                  </a:lnTo>
                  <a:lnTo>
                    <a:pt x="680" y="303"/>
                  </a:lnTo>
                  <a:lnTo>
                    <a:pt x="677" y="308"/>
                  </a:lnTo>
                  <a:lnTo>
                    <a:pt x="668" y="320"/>
                  </a:lnTo>
                  <a:lnTo>
                    <a:pt x="650" y="342"/>
                  </a:lnTo>
                  <a:lnTo>
                    <a:pt x="650" y="342"/>
                  </a:lnTo>
                  <a:lnTo>
                    <a:pt x="545" y="467"/>
                  </a:lnTo>
                  <a:lnTo>
                    <a:pt x="442" y="592"/>
                  </a:lnTo>
                  <a:lnTo>
                    <a:pt x="442" y="592"/>
                  </a:lnTo>
                  <a:lnTo>
                    <a:pt x="433" y="603"/>
                  </a:lnTo>
                  <a:lnTo>
                    <a:pt x="424" y="615"/>
                  </a:lnTo>
                  <a:lnTo>
                    <a:pt x="417" y="620"/>
                  </a:lnTo>
                  <a:lnTo>
                    <a:pt x="413" y="625"/>
                  </a:lnTo>
                  <a:lnTo>
                    <a:pt x="407" y="629"/>
                  </a:lnTo>
                  <a:lnTo>
                    <a:pt x="402" y="630"/>
                  </a:lnTo>
                  <a:lnTo>
                    <a:pt x="402" y="630"/>
                  </a:lnTo>
                  <a:lnTo>
                    <a:pt x="392" y="630"/>
                  </a:lnTo>
                  <a:lnTo>
                    <a:pt x="381" y="628"/>
                  </a:lnTo>
                  <a:lnTo>
                    <a:pt x="357" y="620"/>
                  </a:lnTo>
                  <a:lnTo>
                    <a:pt x="357" y="620"/>
                  </a:lnTo>
                  <a:lnTo>
                    <a:pt x="107" y="547"/>
                  </a:lnTo>
                  <a:lnTo>
                    <a:pt x="107" y="547"/>
                  </a:lnTo>
                  <a:lnTo>
                    <a:pt x="83" y="540"/>
                  </a:lnTo>
                  <a:lnTo>
                    <a:pt x="71" y="535"/>
                  </a:lnTo>
                  <a:lnTo>
                    <a:pt x="61" y="531"/>
                  </a:lnTo>
                  <a:lnTo>
                    <a:pt x="61" y="531"/>
                  </a:lnTo>
                  <a:lnTo>
                    <a:pt x="49" y="524"/>
                  </a:lnTo>
                  <a:lnTo>
                    <a:pt x="39" y="514"/>
                  </a:lnTo>
                  <a:lnTo>
                    <a:pt x="29" y="505"/>
                  </a:lnTo>
                  <a:lnTo>
                    <a:pt x="22" y="494"/>
                  </a:lnTo>
                  <a:lnTo>
                    <a:pt x="15" y="482"/>
                  </a:lnTo>
                  <a:lnTo>
                    <a:pt x="9" y="467"/>
                  </a:lnTo>
                  <a:lnTo>
                    <a:pt x="4" y="452"/>
                  </a:lnTo>
                  <a:lnTo>
                    <a:pt x="0" y="435"/>
                  </a:lnTo>
                  <a:lnTo>
                    <a:pt x="0" y="435"/>
                  </a:lnTo>
                  <a:close/>
                  <a:moveTo>
                    <a:pt x="484" y="144"/>
                  </a:moveTo>
                  <a:lnTo>
                    <a:pt x="484" y="144"/>
                  </a:lnTo>
                  <a:lnTo>
                    <a:pt x="377" y="118"/>
                  </a:lnTo>
                  <a:lnTo>
                    <a:pt x="377" y="118"/>
                  </a:lnTo>
                  <a:lnTo>
                    <a:pt x="349" y="111"/>
                  </a:lnTo>
                  <a:lnTo>
                    <a:pt x="336" y="107"/>
                  </a:lnTo>
                  <a:lnTo>
                    <a:pt x="324" y="105"/>
                  </a:lnTo>
                  <a:lnTo>
                    <a:pt x="324" y="105"/>
                  </a:lnTo>
                  <a:lnTo>
                    <a:pt x="316" y="105"/>
                  </a:lnTo>
                  <a:lnTo>
                    <a:pt x="310" y="106"/>
                  </a:lnTo>
                  <a:lnTo>
                    <a:pt x="305" y="107"/>
                  </a:lnTo>
                  <a:lnTo>
                    <a:pt x="302" y="109"/>
                  </a:lnTo>
                  <a:lnTo>
                    <a:pt x="295" y="116"/>
                  </a:lnTo>
                  <a:lnTo>
                    <a:pt x="287" y="124"/>
                  </a:lnTo>
                  <a:lnTo>
                    <a:pt x="287" y="124"/>
                  </a:lnTo>
                  <a:lnTo>
                    <a:pt x="277" y="135"/>
                  </a:lnTo>
                  <a:lnTo>
                    <a:pt x="275" y="141"/>
                  </a:lnTo>
                  <a:lnTo>
                    <a:pt x="274" y="145"/>
                  </a:lnTo>
                  <a:lnTo>
                    <a:pt x="274" y="147"/>
                  </a:lnTo>
                  <a:lnTo>
                    <a:pt x="274" y="147"/>
                  </a:lnTo>
                  <a:lnTo>
                    <a:pt x="285" y="154"/>
                  </a:lnTo>
                  <a:lnTo>
                    <a:pt x="298" y="158"/>
                  </a:lnTo>
                  <a:lnTo>
                    <a:pt x="326" y="165"/>
                  </a:lnTo>
                  <a:lnTo>
                    <a:pt x="326" y="165"/>
                  </a:lnTo>
                  <a:lnTo>
                    <a:pt x="439" y="192"/>
                  </a:lnTo>
                  <a:lnTo>
                    <a:pt x="439" y="192"/>
                  </a:lnTo>
                  <a:lnTo>
                    <a:pt x="470" y="201"/>
                  </a:lnTo>
                  <a:lnTo>
                    <a:pt x="484" y="203"/>
                  </a:lnTo>
                  <a:lnTo>
                    <a:pt x="492" y="203"/>
                  </a:lnTo>
                  <a:lnTo>
                    <a:pt x="498" y="203"/>
                  </a:lnTo>
                  <a:lnTo>
                    <a:pt x="498" y="203"/>
                  </a:lnTo>
                  <a:lnTo>
                    <a:pt x="504" y="201"/>
                  </a:lnTo>
                  <a:lnTo>
                    <a:pt x="510" y="196"/>
                  </a:lnTo>
                  <a:lnTo>
                    <a:pt x="521" y="184"/>
                  </a:lnTo>
                  <a:lnTo>
                    <a:pt x="521" y="184"/>
                  </a:lnTo>
                  <a:lnTo>
                    <a:pt x="531" y="173"/>
                  </a:lnTo>
                  <a:lnTo>
                    <a:pt x="533" y="167"/>
                  </a:lnTo>
                  <a:lnTo>
                    <a:pt x="534" y="163"/>
                  </a:lnTo>
                  <a:lnTo>
                    <a:pt x="534" y="159"/>
                  </a:lnTo>
                  <a:lnTo>
                    <a:pt x="534" y="159"/>
                  </a:lnTo>
                  <a:lnTo>
                    <a:pt x="529" y="157"/>
                  </a:lnTo>
                  <a:lnTo>
                    <a:pt x="523" y="153"/>
                  </a:lnTo>
                  <a:lnTo>
                    <a:pt x="511" y="150"/>
                  </a:lnTo>
                  <a:lnTo>
                    <a:pt x="484" y="144"/>
                  </a:lnTo>
                  <a:lnTo>
                    <a:pt x="484"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6153150" y="2237958"/>
            <a:ext cx="5943600" cy="3474720"/>
          </a:xfrm>
          <a:prstGeom prst="rect">
            <a:avLst/>
          </a:prstGeom>
          <a:solidFill>
            <a:schemeClr val="tx2">
              <a:lumMod val="20000"/>
              <a:lumOff val="8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4" name="Rectangle 3"/>
          <p:cNvSpPr/>
          <p:nvPr/>
        </p:nvSpPr>
        <p:spPr bwMode="auto">
          <a:xfrm>
            <a:off x="76200" y="2237959"/>
            <a:ext cx="5943600" cy="3474720"/>
          </a:xfrm>
          <a:prstGeom prst="rect">
            <a:avLst/>
          </a:prstGeom>
          <a:solidFill>
            <a:schemeClr val="tx2">
              <a:lumMod val="20000"/>
              <a:lumOff val="8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 name="Content Placeholder 4"/>
          <p:cNvSpPr>
            <a:spLocks noGrp="1"/>
          </p:cNvSpPr>
          <p:nvPr>
            <p:ph idx="1"/>
          </p:nvPr>
        </p:nvSpPr>
        <p:spPr>
          <a:xfrm>
            <a:off x="-12089" y="2236917"/>
            <a:ext cx="6147102" cy="4555647"/>
          </a:xfrm>
        </p:spPr>
        <p:txBody>
          <a:bodyPr/>
          <a:lstStyle/>
          <a:p>
            <a:pPr algn="ctr"/>
            <a:r>
              <a:rPr lang="en-US" sz="2200" b="1" dirty="0" smtClean="0"/>
              <a:t>Cumulative Opportunity </a:t>
            </a:r>
            <a:r>
              <a:rPr lang="en-US" sz="2200" b="1" dirty="0"/>
              <a:t>Rollup</a:t>
            </a:r>
          </a:p>
          <a:p>
            <a:pPr algn="ctr"/>
            <a:r>
              <a:rPr lang="en-US" sz="2200" dirty="0" smtClean="0"/>
              <a:t>Each forecast category on the forecast displays aggregated opportunity information.</a:t>
            </a:r>
            <a:endParaRPr lang="en-US" sz="2200" dirty="0"/>
          </a:p>
        </p:txBody>
      </p:sp>
      <p:sp>
        <p:nvSpPr>
          <p:cNvPr id="6" name="Content Placeholder 5"/>
          <p:cNvSpPr>
            <a:spLocks noGrp="1"/>
          </p:cNvSpPr>
          <p:nvPr>
            <p:ph idx="10"/>
          </p:nvPr>
        </p:nvSpPr>
        <p:spPr>
          <a:xfrm>
            <a:off x="6161834" y="2236917"/>
            <a:ext cx="5924483" cy="4556687"/>
          </a:xfrm>
        </p:spPr>
        <p:txBody>
          <a:bodyPr/>
          <a:lstStyle/>
          <a:p>
            <a:pPr algn="ctr"/>
            <a:r>
              <a:rPr lang="en-US" sz="2200" b="1" dirty="0"/>
              <a:t>Individual </a:t>
            </a:r>
            <a:r>
              <a:rPr lang="en-US" sz="2200" b="1" dirty="0" smtClean="0"/>
              <a:t>Opportunity </a:t>
            </a:r>
            <a:r>
              <a:rPr lang="en-US" sz="2200" b="1" dirty="0"/>
              <a:t>Rollup</a:t>
            </a:r>
          </a:p>
          <a:p>
            <a:pPr algn="ctr"/>
            <a:r>
              <a:rPr lang="en-US" sz="2200" dirty="0" smtClean="0"/>
              <a:t>Each forecast category displays only the opportunities mapped to that category.</a:t>
            </a:r>
          </a:p>
        </p:txBody>
      </p:sp>
      <p:sp>
        <p:nvSpPr>
          <p:cNvPr id="18" name="Slide Number Placeholder 17"/>
          <p:cNvSpPr>
            <a:spLocks noGrp="1"/>
          </p:cNvSpPr>
          <p:nvPr>
            <p:ph type="sldNum" sz="quarter" idx="11"/>
          </p:nvPr>
        </p:nvSpPr>
        <p:spPr/>
        <p:txBody>
          <a:bodyPr/>
          <a:lstStyle/>
          <a:p>
            <a:fld id="{812A5277-1DB9-460F-9A21-B857ABB32666}" type="slidenum">
              <a:rPr lang="en-US" smtClean="0"/>
              <a:pPr/>
              <a:t>59</a:t>
            </a:fld>
            <a:endParaRPr lang="en-US" dirty="0"/>
          </a:p>
        </p:txBody>
      </p:sp>
      <p:sp>
        <p:nvSpPr>
          <p:cNvPr id="2" name="Title 1"/>
          <p:cNvSpPr>
            <a:spLocks noGrp="1"/>
          </p:cNvSpPr>
          <p:nvPr>
            <p:ph type="title"/>
          </p:nvPr>
        </p:nvSpPr>
        <p:spPr/>
        <p:txBody>
          <a:bodyPr/>
          <a:lstStyle/>
          <a:p>
            <a:r>
              <a:rPr lang="en-US" dirty="0" smtClean="0"/>
              <a:t>Differences: Opportunity Roll Up</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793150336"/>
              </p:ext>
            </p:extLst>
          </p:nvPr>
        </p:nvGraphicFramePr>
        <p:xfrm>
          <a:off x="469106" y="3631141"/>
          <a:ext cx="5157788" cy="186436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1595438"/>
                <a:gridCol w="3562350"/>
              </a:tblGrid>
              <a:tr h="370840">
                <a:tc>
                  <a:txBody>
                    <a:bodyPr/>
                    <a:lstStyle/>
                    <a:p>
                      <a:r>
                        <a:rPr lang="en-US" dirty="0" smtClean="0"/>
                        <a:t>Forecast</a:t>
                      </a:r>
                      <a:endParaRPr lang="en-US" dirty="0"/>
                    </a:p>
                  </a:txBody>
                  <a:tcPr>
                    <a:solidFill>
                      <a:srgbClr val="0070C0"/>
                    </a:solidFill>
                  </a:tcPr>
                </a:tc>
                <a:tc>
                  <a:txBody>
                    <a:bodyPr/>
                    <a:lstStyle/>
                    <a:p>
                      <a:r>
                        <a:rPr lang="en-US" dirty="0" smtClean="0"/>
                        <a:t>Opportunity</a:t>
                      </a:r>
                      <a:endParaRPr lang="en-US" dirty="0"/>
                    </a:p>
                  </a:txBody>
                  <a:tcPr>
                    <a:solidFill>
                      <a:srgbClr val="0070C0"/>
                    </a:solidFill>
                  </a:tcPr>
                </a:tc>
              </a:tr>
              <a:tr h="370840">
                <a:tc>
                  <a:txBody>
                    <a:bodyPr/>
                    <a:lstStyle/>
                    <a:p>
                      <a:r>
                        <a:rPr lang="en-US" sz="1800" dirty="0" smtClean="0"/>
                        <a:t>Closed</a:t>
                      </a:r>
                      <a:endParaRPr lang="en-US" sz="1800" dirty="0"/>
                    </a:p>
                  </a:txBody>
                  <a:tcPr/>
                </a:tc>
                <a:tc>
                  <a:txBody>
                    <a:bodyPr/>
                    <a:lstStyle/>
                    <a:p>
                      <a:r>
                        <a:rPr lang="en-US" sz="1800" dirty="0" smtClean="0"/>
                        <a:t>Closed</a:t>
                      </a:r>
                      <a:endParaRPr lang="en-US" sz="1800" dirty="0"/>
                    </a:p>
                  </a:txBody>
                  <a:tcPr/>
                </a:tc>
              </a:tr>
              <a:tr h="370840">
                <a:tc>
                  <a:txBody>
                    <a:bodyPr/>
                    <a:lstStyle/>
                    <a:p>
                      <a:r>
                        <a:rPr lang="en-US" sz="1800" dirty="0" smtClean="0"/>
                        <a:t>Commit</a:t>
                      </a:r>
                      <a:endParaRPr lang="en-US" sz="1800" dirty="0"/>
                    </a:p>
                  </a:txBody>
                  <a:tcPr/>
                </a:tc>
                <a:tc>
                  <a:txBody>
                    <a:bodyPr/>
                    <a:lstStyle/>
                    <a:p>
                      <a:r>
                        <a:rPr lang="en-US" sz="1800" dirty="0" smtClean="0"/>
                        <a:t>Closed</a:t>
                      </a:r>
                      <a:r>
                        <a:rPr lang="en-US" sz="1800" baseline="0" dirty="0" smtClean="0"/>
                        <a:t> + Commit</a:t>
                      </a:r>
                      <a:endParaRPr lang="en-US" sz="1800" dirty="0"/>
                    </a:p>
                  </a:txBody>
                  <a:tcPr/>
                </a:tc>
              </a:tr>
              <a:tr h="370840">
                <a:tc>
                  <a:txBody>
                    <a:bodyPr/>
                    <a:lstStyle/>
                    <a:p>
                      <a:r>
                        <a:rPr lang="en-US" sz="1800" dirty="0" smtClean="0"/>
                        <a:t>Best Case</a:t>
                      </a:r>
                      <a:endParaRPr lang="en-US" sz="1800" dirty="0"/>
                    </a:p>
                  </a:txBody>
                  <a:tcPr/>
                </a:tc>
                <a:tc>
                  <a:txBody>
                    <a:bodyPr/>
                    <a:lstStyle/>
                    <a:p>
                      <a:r>
                        <a:rPr lang="en-US" sz="1800" dirty="0" smtClean="0"/>
                        <a:t>Closed + Commit + Best Case</a:t>
                      </a:r>
                      <a:endParaRPr lang="en-US" sz="1800" dirty="0"/>
                    </a:p>
                  </a:txBody>
                  <a:tcPr/>
                </a:tc>
              </a:tr>
              <a:tr h="370840">
                <a:tc>
                  <a:txBody>
                    <a:bodyPr/>
                    <a:lstStyle/>
                    <a:p>
                      <a:r>
                        <a:rPr lang="en-US" sz="1800" dirty="0" smtClean="0"/>
                        <a:t>Pipeline</a:t>
                      </a:r>
                      <a:endParaRPr lang="en-US" sz="1800" dirty="0"/>
                    </a:p>
                  </a:txBody>
                  <a:tcPr/>
                </a:tc>
                <a:tc>
                  <a:txBody>
                    <a:bodyPr/>
                    <a:lstStyle/>
                    <a:p>
                      <a:r>
                        <a:rPr lang="en-US" sz="1800" dirty="0" smtClean="0"/>
                        <a:t>Commit</a:t>
                      </a:r>
                      <a:r>
                        <a:rPr lang="en-US" sz="1800" baseline="0" dirty="0" smtClean="0"/>
                        <a:t> + Best Case + Pipeline</a:t>
                      </a:r>
                      <a:endParaRPr lang="en-US" sz="1800" dirty="0"/>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176977378"/>
              </p:ext>
            </p:extLst>
          </p:nvPr>
        </p:nvGraphicFramePr>
        <p:xfrm>
          <a:off x="6689789" y="3631141"/>
          <a:ext cx="4870322" cy="186436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1973527"/>
                <a:gridCol w="2896795"/>
              </a:tblGrid>
              <a:tr h="370840">
                <a:tc>
                  <a:txBody>
                    <a:bodyPr/>
                    <a:lstStyle/>
                    <a:p>
                      <a:r>
                        <a:rPr lang="en-US" dirty="0" smtClean="0"/>
                        <a:t>Forecast</a:t>
                      </a:r>
                      <a:endParaRPr lang="en-US" dirty="0"/>
                    </a:p>
                  </a:txBody>
                  <a:tcPr>
                    <a:solidFill>
                      <a:srgbClr val="0070C0"/>
                    </a:solidFill>
                  </a:tcPr>
                </a:tc>
                <a:tc>
                  <a:txBody>
                    <a:bodyPr/>
                    <a:lstStyle/>
                    <a:p>
                      <a:r>
                        <a:rPr lang="en-US" dirty="0" smtClean="0"/>
                        <a:t>Opportunity</a:t>
                      </a:r>
                      <a:endParaRPr lang="en-US" dirty="0"/>
                    </a:p>
                  </a:txBody>
                  <a:tcPr>
                    <a:solidFill>
                      <a:srgbClr val="0070C0"/>
                    </a:solidFill>
                  </a:tcPr>
                </a:tc>
              </a:tr>
              <a:tr h="370840">
                <a:tc>
                  <a:txBody>
                    <a:bodyPr/>
                    <a:lstStyle/>
                    <a:p>
                      <a:r>
                        <a:rPr lang="en-US" sz="1800" dirty="0" smtClean="0"/>
                        <a:t>Closed</a:t>
                      </a:r>
                      <a:endParaRPr lang="en-US" sz="1800" dirty="0"/>
                    </a:p>
                  </a:txBody>
                  <a:tcPr/>
                </a:tc>
                <a:tc>
                  <a:txBody>
                    <a:bodyPr/>
                    <a:lstStyle/>
                    <a:p>
                      <a:r>
                        <a:rPr lang="en-US" sz="1800" dirty="0" smtClean="0"/>
                        <a:t>Closed</a:t>
                      </a:r>
                      <a:endParaRPr lang="en-US" sz="1800" dirty="0"/>
                    </a:p>
                  </a:txBody>
                  <a:tcPr/>
                </a:tc>
              </a:tr>
              <a:tr h="370840">
                <a:tc>
                  <a:txBody>
                    <a:bodyPr/>
                    <a:lstStyle/>
                    <a:p>
                      <a:r>
                        <a:rPr lang="en-US" sz="1800" dirty="0" smtClean="0"/>
                        <a:t>Commit</a:t>
                      </a:r>
                      <a:endParaRPr lang="en-US" sz="1800" dirty="0"/>
                    </a:p>
                  </a:txBody>
                  <a:tcPr/>
                </a:tc>
                <a:tc>
                  <a:txBody>
                    <a:bodyPr/>
                    <a:lstStyle/>
                    <a:p>
                      <a:r>
                        <a:rPr lang="en-US" sz="1800" baseline="0" dirty="0" smtClean="0"/>
                        <a:t>Commit</a:t>
                      </a:r>
                      <a:endParaRPr lang="en-US" sz="1800" dirty="0"/>
                    </a:p>
                  </a:txBody>
                  <a:tcPr/>
                </a:tc>
              </a:tr>
              <a:tr h="370840">
                <a:tc>
                  <a:txBody>
                    <a:bodyPr/>
                    <a:lstStyle/>
                    <a:p>
                      <a:r>
                        <a:rPr lang="en-US" sz="1800" dirty="0" smtClean="0"/>
                        <a:t>Best Case</a:t>
                      </a:r>
                      <a:endParaRPr lang="en-US" sz="1800" dirty="0"/>
                    </a:p>
                  </a:txBody>
                  <a:tcPr/>
                </a:tc>
                <a:tc>
                  <a:txBody>
                    <a:bodyPr/>
                    <a:lstStyle/>
                    <a:p>
                      <a:r>
                        <a:rPr lang="en-US" sz="1800" dirty="0" smtClean="0"/>
                        <a:t>Best Case</a:t>
                      </a:r>
                      <a:endParaRPr lang="en-US" sz="1800" dirty="0"/>
                    </a:p>
                  </a:txBody>
                  <a:tcPr/>
                </a:tc>
              </a:tr>
              <a:tr h="370840">
                <a:tc>
                  <a:txBody>
                    <a:bodyPr/>
                    <a:lstStyle/>
                    <a:p>
                      <a:r>
                        <a:rPr lang="en-US" sz="1800" dirty="0" smtClean="0"/>
                        <a:t>Pipeline</a:t>
                      </a:r>
                      <a:endParaRPr lang="en-US" sz="1800" dirty="0"/>
                    </a:p>
                  </a:txBody>
                  <a:tcPr/>
                </a:tc>
                <a:tc>
                  <a:txBody>
                    <a:bodyPr/>
                    <a:lstStyle/>
                    <a:p>
                      <a:r>
                        <a:rPr lang="en-US" sz="1800" baseline="0" dirty="0" smtClean="0"/>
                        <a:t>Pipeline</a:t>
                      </a:r>
                      <a:endParaRPr lang="en-US" sz="1800" dirty="0"/>
                    </a:p>
                  </a:txBody>
                  <a:tcPr/>
                </a:tc>
              </a:tr>
            </a:tbl>
          </a:graphicData>
        </a:graphic>
      </p:graphicFrame>
      <p:sp>
        <p:nvSpPr>
          <p:cNvPr id="20" name="Rectangle 19"/>
          <p:cNvSpPr/>
          <p:nvPr/>
        </p:nvSpPr>
        <p:spPr>
          <a:xfrm>
            <a:off x="115707" y="938364"/>
            <a:ext cx="4940417" cy="830997"/>
          </a:xfrm>
          <a:prstGeom prst="rect">
            <a:avLst/>
          </a:prstGeom>
        </p:spPr>
        <p:txBody>
          <a:bodyPr wrap="square">
            <a:spAutoFit/>
          </a:bodyPr>
          <a:lstStyle/>
          <a:p>
            <a:r>
              <a:rPr lang="en-US" sz="2400" b="1" dirty="0" smtClean="0"/>
              <a:t>Customizable Forecasting:</a:t>
            </a:r>
          </a:p>
          <a:p>
            <a:r>
              <a:rPr lang="en-US" sz="2400" dirty="0" smtClean="0"/>
              <a:t>Cumulative Rollup Only</a:t>
            </a:r>
            <a:endParaRPr lang="en-US" sz="2400" dirty="0"/>
          </a:p>
        </p:txBody>
      </p:sp>
      <p:sp>
        <p:nvSpPr>
          <p:cNvPr id="21" name="Rectangle 20"/>
          <p:cNvSpPr/>
          <p:nvPr/>
        </p:nvSpPr>
        <p:spPr>
          <a:xfrm>
            <a:off x="6141038" y="952772"/>
            <a:ext cx="5917611" cy="830997"/>
          </a:xfrm>
          <a:prstGeom prst="rect">
            <a:avLst/>
          </a:prstGeom>
        </p:spPr>
        <p:txBody>
          <a:bodyPr wrap="square">
            <a:spAutoFit/>
          </a:bodyPr>
          <a:lstStyle/>
          <a:p>
            <a:r>
              <a:rPr lang="en-US" sz="2400" b="1" dirty="0" smtClean="0"/>
              <a:t>Collaborative Forecasts:</a:t>
            </a:r>
          </a:p>
          <a:p>
            <a:r>
              <a:rPr lang="en-US" sz="2400" dirty="0" smtClean="0"/>
              <a:t>Choose Individual </a:t>
            </a:r>
            <a:r>
              <a:rPr lang="en-US" sz="2400" b="1" dirty="0" smtClean="0"/>
              <a:t>or</a:t>
            </a:r>
            <a:r>
              <a:rPr lang="en-US" sz="2400" dirty="0" smtClean="0"/>
              <a:t> Cumulative Rollup</a:t>
            </a:r>
            <a:endParaRPr lang="en-US" sz="2400" dirty="0"/>
          </a:p>
        </p:txBody>
      </p:sp>
      <p:sp>
        <p:nvSpPr>
          <p:cNvPr id="7" name="Rectangle 6"/>
          <p:cNvSpPr/>
          <p:nvPr/>
        </p:nvSpPr>
        <p:spPr>
          <a:xfrm>
            <a:off x="6145446" y="5976654"/>
            <a:ext cx="5951304" cy="877163"/>
          </a:xfrm>
          <a:prstGeom prst="rect">
            <a:avLst/>
          </a:prstGeom>
        </p:spPr>
        <p:txBody>
          <a:bodyPr wrap="square">
            <a:spAutoFit/>
          </a:bodyPr>
          <a:lstStyle/>
          <a:p>
            <a:pPr marL="744538" indent="-742950" defTabSz="914231" eaLnBrk="0" hangingPunct="0">
              <a:lnSpc>
                <a:spcPct val="85000"/>
              </a:lnSpc>
            </a:pPr>
            <a:r>
              <a:rPr lang="en-US" sz="2000" b="1" kern="0" dirty="0" smtClean="0">
                <a:latin typeface="Salesforce Sans" panose="020B0505020202020203" pitchFamily="34" charset="0"/>
                <a:cs typeface="Arial" pitchFamily="34" charset="0"/>
              </a:rPr>
              <a:t>Note</a:t>
            </a:r>
            <a:r>
              <a:rPr lang="en-US" sz="2000" kern="0" dirty="0" smtClean="0">
                <a:latin typeface="Salesforce Sans" panose="020B0505020202020203" pitchFamily="34" charset="0"/>
                <a:cs typeface="Arial" pitchFamily="34" charset="0"/>
              </a:rPr>
              <a:t>:	Only </a:t>
            </a:r>
            <a:r>
              <a:rPr lang="en-US" sz="2000" kern="0" dirty="0">
                <a:latin typeface="Salesforce Sans" panose="020B0505020202020203" pitchFamily="34" charset="0"/>
                <a:cs typeface="Arial" pitchFamily="34" charset="0"/>
              </a:rPr>
              <a:t>Collaborative Forecasts </a:t>
            </a:r>
            <a:r>
              <a:rPr lang="en-US" sz="2000" kern="0" dirty="0" smtClean="0">
                <a:latin typeface="Salesforce Sans" panose="020B0505020202020203" pitchFamily="34" charset="0"/>
                <a:cs typeface="Arial" pitchFamily="34" charset="0"/>
              </a:rPr>
              <a:t>allow </a:t>
            </a:r>
            <a:r>
              <a:rPr lang="en-US" sz="2000" kern="0" dirty="0">
                <a:latin typeface="Salesforce Sans" panose="020B0505020202020203" pitchFamily="34" charset="0"/>
                <a:cs typeface="Arial" pitchFamily="34" charset="0"/>
              </a:rPr>
              <a:t>you to change </a:t>
            </a:r>
            <a:r>
              <a:rPr lang="en-US" sz="2000" kern="0" dirty="0" smtClean="0">
                <a:latin typeface="Salesforce Sans" panose="020B0505020202020203" pitchFamily="34" charset="0"/>
                <a:cs typeface="Arial" pitchFamily="34" charset="0"/>
              </a:rPr>
              <a:t>the names of the </a:t>
            </a:r>
            <a:r>
              <a:rPr lang="en-US" sz="2000" kern="0" dirty="0">
                <a:latin typeface="Salesforce Sans" panose="020B0505020202020203" pitchFamily="34" charset="0"/>
                <a:cs typeface="Arial" pitchFamily="34" charset="0"/>
              </a:rPr>
              <a:t>forecast </a:t>
            </a:r>
            <a:r>
              <a:rPr lang="en-US" sz="2000" kern="0" dirty="0" smtClean="0">
                <a:latin typeface="Salesforce Sans" panose="020B0505020202020203" pitchFamily="34" charset="0"/>
                <a:cs typeface="Arial" pitchFamily="34" charset="0"/>
              </a:rPr>
              <a:t>categories.</a:t>
            </a:r>
            <a:endParaRPr lang="en-US" sz="2000" kern="0" dirty="0">
              <a:latin typeface="Salesforce Sans" panose="020B0505020202020203" pitchFamily="34" charset="0"/>
              <a:cs typeface="Arial" pitchFamily="34" charset="0"/>
            </a:endParaRPr>
          </a:p>
        </p:txBody>
      </p:sp>
    </p:spTree>
    <p:custDataLst>
      <p:tags r:id="rId1"/>
    </p:custDataLst>
    <p:extLst>
      <p:ext uri="{BB962C8B-B14F-4D97-AF65-F5344CB8AC3E}">
        <p14:creationId xmlns:p14="http://schemas.microsoft.com/office/powerpoint/2010/main" val="1140505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sp>
        <p:nvSpPr>
          <p:cNvPr id="10" name="Content Placeholder 9"/>
          <p:cNvSpPr>
            <a:spLocks noGrp="1"/>
          </p:cNvSpPr>
          <p:nvPr>
            <p:ph idx="1"/>
          </p:nvPr>
        </p:nvSpPr>
        <p:spPr/>
        <p:txBody>
          <a:bodyPr/>
          <a:lstStyle/>
          <a:p>
            <a:pPr lvl="1"/>
            <a:r>
              <a:rPr lang="en-US" dirty="0" smtClean="0">
                <a:hlinkClick r:id="rId4" action="ppaction://hlinksldjump"/>
              </a:rPr>
              <a:t>Module 1: Account and Contact Management</a:t>
            </a:r>
            <a:endParaRPr lang="en-US" dirty="0" smtClean="0"/>
          </a:p>
          <a:p>
            <a:pPr lvl="1"/>
            <a:r>
              <a:rPr lang="en-US" dirty="0">
                <a:hlinkClick r:id="rId4" action="ppaction://hlinksldjump"/>
              </a:rPr>
              <a:t>Module </a:t>
            </a:r>
            <a:r>
              <a:rPr lang="en-US" dirty="0" smtClean="0">
                <a:hlinkClick r:id="rId4" action="ppaction://hlinksldjump"/>
              </a:rPr>
              <a:t>2: </a:t>
            </a:r>
            <a:r>
              <a:rPr lang="en-US" dirty="0" smtClean="0">
                <a:hlinkClick r:id="rId5" action="ppaction://hlinksldjump"/>
              </a:rPr>
              <a:t>Campaign and Lead Management</a:t>
            </a:r>
            <a:endParaRPr lang="en-US" dirty="0" smtClean="0"/>
          </a:p>
          <a:p>
            <a:pPr lvl="1"/>
            <a:r>
              <a:rPr lang="en-US" dirty="0">
                <a:hlinkClick r:id="rId4" action="ppaction://hlinksldjump"/>
              </a:rPr>
              <a:t>Module </a:t>
            </a:r>
            <a:r>
              <a:rPr lang="en-US" dirty="0" smtClean="0">
                <a:hlinkClick r:id="rId4" action="ppaction://hlinksldjump"/>
              </a:rPr>
              <a:t>3: </a:t>
            </a:r>
            <a:r>
              <a:rPr lang="en-US" dirty="0" smtClean="0">
                <a:hlinkClick r:id="rId6" action="ppaction://hlinksldjump"/>
              </a:rPr>
              <a:t>Opportunity Management</a:t>
            </a:r>
            <a:endParaRPr lang="en-US" dirty="0" smtClean="0">
              <a:hlinkClick r:id="rId7" action="ppaction://hlinksldjump"/>
            </a:endParaRPr>
          </a:p>
          <a:p>
            <a:pPr lvl="1"/>
            <a:r>
              <a:rPr lang="en-US" dirty="0">
                <a:hlinkClick r:id="rId8" action="ppaction://hlinksldjump"/>
              </a:rPr>
              <a:t>Module </a:t>
            </a:r>
            <a:r>
              <a:rPr lang="en-US" dirty="0" smtClean="0">
                <a:hlinkClick r:id="rId8" action="ppaction://hlinksldjump"/>
              </a:rPr>
              <a:t>4: Forecasting</a:t>
            </a:r>
            <a:endParaRPr lang="en-US" dirty="0" smtClean="0">
              <a:hlinkClick r:id="rId7" action="ppaction://hlinksldjump"/>
            </a:endParaRPr>
          </a:p>
          <a:p>
            <a:pPr lvl="1"/>
            <a:r>
              <a:rPr lang="en-US" dirty="0">
                <a:hlinkClick r:id="rId4" action="ppaction://hlinksldjump"/>
              </a:rPr>
              <a:t>Module </a:t>
            </a:r>
            <a:r>
              <a:rPr lang="en-US" dirty="0" smtClean="0">
                <a:hlinkClick r:id="rId4" action="ppaction://hlinksldjump"/>
              </a:rPr>
              <a:t>5: </a:t>
            </a:r>
            <a:r>
              <a:rPr lang="en-US" dirty="0" smtClean="0">
                <a:hlinkClick r:id="rId9" action="ppaction://hlinksldjump"/>
              </a:rPr>
              <a:t>Sales Productivity</a:t>
            </a:r>
            <a:endParaRPr lang="en-US" dirty="0" smtClean="0"/>
          </a:p>
          <a:p>
            <a:pPr lvl="1"/>
            <a:r>
              <a:rPr lang="en-US" dirty="0">
                <a:hlinkClick r:id="rId10" action="ppaction://hlinksldjump"/>
              </a:rPr>
              <a:t>Module </a:t>
            </a:r>
            <a:r>
              <a:rPr lang="en-US" dirty="0" smtClean="0">
                <a:hlinkClick r:id="rId10" action="ppaction://hlinksldjump"/>
              </a:rPr>
              <a:t>6: Integration and Data Management</a:t>
            </a:r>
            <a:endParaRPr lang="en-US" dirty="0" smtClean="0"/>
          </a:p>
          <a:p>
            <a:pPr lvl="1"/>
            <a:r>
              <a:rPr lang="en-US" dirty="0" smtClean="0">
                <a:hlinkClick r:id="rId11" action="ppaction://hlinksldjump"/>
              </a:rPr>
              <a:t>Practice Test</a:t>
            </a:r>
            <a:endParaRPr lang="en-US" dirty="0" smtClean="0">
              <a:hlinkClick r:id="rId7" action="ppaction://hlinksldjump"/>
            </a:endParaRPr>
          </a:p>
          <a:p>
            <a:pPr lvl="1"/>
            <a:endParaRPr lang="en-US" dirty="0" smtClean="0"/>
          </a:p>
        </p:txBody>
      </p:sp>
      <p:sp>
        <p:nvSpPr>
          <p:cNvPr id="2" name="Slide Number Placeholder 1"/>
          <p:cNvSpPr>
            <a:spLocks noGrp="1"/>
          </p:cNvSpPr>
          <p:nvPr>
            <p:ph type="sldNum" sz="quarter" idx="10"/>
          </p:nvPr>
        </p:nvSpPr>
        <p:spPr/>
        <p:txBody>
          <a:bodyPr/>
          <a:lstStyle/>
          <a:p>
            <a:fld id="{812A5277-1DB9-460F-9A21-B857ABB32666}" type="slidenum">
              <a:rPr lang="en-US" smtClean="0"/>
              <a:pPr/>
              <a:t>6</a:t>
            </a:fld>
            <a:endParaRPr lang="en-US" dirty="0"/>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b="1" dirty="0" smtClean="0"/>
              <a:t>Customizable Forecasting</a:t>
            </a:r>
            <a:r>
              <a:rPr lang="en-US" sz="2400" dirty="0" smtClean="0"/>
              <a:t>—Submitting your forecast takes a snapshot of your forecast totals and makes them available in your forecast history and in reports.</a:t>
            </a:r>
          </a:p>
          <a:p>
            <a:endParaRPr lang="en-US" sz="2400" dirty="0" smtClean="0"/>
          </a:p>
          <a:p>
            <a:endParaRPr lang="en-US" sz="2400" dirty="0" smtClean="0"/>
          </a:p>
          <a:p>
            <a:endParaRPr lang="en-US" sz="2400" dirty="0" smtClean="0"/>
          </a:p>
          <a:p>
            <a:endParaRPr lang="en-US" sz="2400" dirty="0" smtClean="0"/>
          </a:p>
          <a:p>
            <a:pPr marL="0" lvl="1" indent="0">
              <a:buNone/>
            </a:pPr>
            <a:endParaRPr lang="en-US" sz="1200" b="1" dirty="0" smtClean="0"/>
          </a:p>
          <a:p>
            <a:pPr marL="0" lvl="1" indent="0">
              <a:buNone/>
            </a:pPr>
            <a:r>
              <a:rPr lang="en-US" sz="2400" b="1" dirty="0" smtClean="0"/>
              <a:t>Collaborative Forecasts</a:t>
            </a:r>
            <a:r>
              <a:rPr lang="en-US" sz="2400" dirty="0" smtClean="0"/>
              <a:t>—Historical trending lets you compare how forecasting data looked at specific points in the past. You can display up to five historical dates, displaying data from up to the last three months.</a:t>
            </a:r>
            <a:endParaRPr lang="en-GB" sz="2400" dirty="0" smtClean="0"/>
          </a:p>
          <a:p>
            <a:endParaRPr lang="en-US" sz="2400" dirty="0" smtClean="0"/>
          </a:p>
          <a:p>
            <a:endParaRPr lang="en-US" sz="2400" dirty="0"/>
          </a:p>
        </p:txBody>
      </p:sp>
      <p:sp>
        <p:nvSpPr>
          <p:cNvPr id="8" name="Slide Number Placeholder 7"/>
          <p:cNvSpPr>
            <a:spLocks noGrp="1"/>
          </p:cNvSpPr>
          <p:nvPr>
            <p:ph type="sldNum" sz="quarter" idx="10"/>
          </p:nvPr>
        </p:nvSpPr>
        <p:spPr/>
        <p:txBody>
          <a:bodyPr/>
          <a:lstStyle/>
          <a:p>
            <a:fld id="{812A5277-1DB9-460F-9A21-B857ABB32666}" type="slidenum">
              <a:rPr lang="en-US" smtClean="0"/>
              <a:pPr/>
              <a:t>60</a:t>
            </a:fld>
            <a:endParaRPr lang="en-US" dirty="0"/>
          </a:p>
        </p:txBody>
      </p:sp>
      <p:sp>
        <p:nvSpPr>
          <p:cNvPr id="2" name="Title 1"/>
          <p:cNvSpPr>
            <a:spLocks noGrp="1"/>
          </p:cNvSpPr>
          <p:nvPr>
            <p:ph type="title"/>
          </p:nvPr>
        </p:nvSpPr>
        <p:spPr/>
        <p:txBody>
          <a:bodyPr/>
          <a:lstStyle/>
          <a:p>
            <a:r>
              <a:rPr lang="en-US" dirty="0" smtClean="0"/>
              <a:t>Differences: Historical Data</a:t>
            </a:r>
            <a:endParaRPr lang="en-US" dirty="0"/>
          </a:p>
        </p:txBody>
      </p:sp>
      <p:pic>
        <p:nvPicPr>
          <p:cNvPr id="1029" name="Picture 5"/>
          <p:cNvPicPr>
            <a:picLocks noChangeAspect="1" noChangeArrowheads="1"/>
          </p:cNvPicPr>
          <p:nvPr/>
        </p:nvPicPr>
        <p:blipFill>
          <a:blip r:embed="rId4" cstate="print"/>
          <a:srcRect t="1678" b="2445"/>
          <a:stretch>
            <a:fillRect/>
          </a:stretch>
        </p:blipFill>
        <p:spPr bwMode="auto">
          <a:xfrm>
            <a:off x="222776" y="1778724"/>
            <a:ext cx="8323263" cy="1360714"/>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5" cstate="print"/>
          <a:srcRect/>
          <a:stretch>
            <a:fillRect/>
          </a:stretch>
        </p:blipFill>
        <p:spPr bwMode="auto">
          <a:xfrm>
            <a:off x="186200" y="4976868"/>
            <a:ext cx="7416156" cy="138316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a:buNone/>
            </a:pPr>
            <a:r>
              <a:rPr lang="en-US" sz="2400" b="1" dirty="0" smtClean="0"/>
              <a:t>Customizable Forecasting</a:t>
            </a:r>
          </a:p>
          <a:p>
            <a:pPr lvl="1"/>
            <a:r>
              <a:rPr lang="en-US" sz="2400" dirty="0" smtClean="0"/>
              <a:t>Includes these standard reports. </a:t>
            </a:r>
          </a:p>
          <a:p>
            <a:pPr lvl="1"/>
            <a:endParaRPr lang="en-US" sz="2400" dirty="0" smtClean="0"/>
          </a:p>
          <a:p>
            <a:pPr lvl="1"/>
            <a:endParaRPr lang="en-US" sz="2400" dirty="0" smtClean="0"/>
          </a:p>
          <a:p>
            <a:pPr lvl="1"/>
            <a:endParaRPr lang="en-US" sz="2400" dirty="0" smtClean="0"/>
          </a:p>
          <a:p>
            <a:pPr lvl="1"/>
            <a:endParaRPr lang="en-US" sz="2400" dirty="0" smtClean="0"/>
          </a:p>
          <a:p>
            <a:pPr lvl="1"/>
            <a:endParaRPr lang="en-US" sz="2400" dirty="0" smtClean="0"/>
          </a:p>
          <a:p>
            <a:pPr lvl="1"/>
            <a:r>
              <a:rPr lang="en-US" sz="2400" dirty="0" smtClean="0"/>
              <a:t>Lets you create custom reports using these standard report types.</a:t>
            </a:r>
          </a:p>
          <a:p>
            <a:pPr lvl="1"/>
            <a:endParaRPr lang="en-US" sz="2400" dirty="0" smtClean="0"/>
          </a:p>
          <a:p>
            <a:pPr lvl="1"/>
            <a:endParaRPr lang="en-US" sz="2400" dirty="0" smtClean="0"/>
          </a:p>
          <a:p>
            <a:pPr lvl="1">
              <a:buNone/>
            </a:pPr>
            <a:endParaRPr lang="en-US" sz="2400" dirty="0" smtClean="0"/>
          </a:p>
          <a:p>
            <a:pPr lvl="1"/>
            <a:r>
              <a:rPr lang="en-US" sz="2400" dirty="0" smtClean="0"/>
              <a:t>Does </a:t>
            </a:r>
            <a:r>
              <a:rPr lang="en-US" sz="2400" i="1" dirty="0" smtClean="0"/>
              <a:t>not</a:t>
            </a:r>
            <a:r>
              <a:rPr lang="en-US" sz="2400" dirty="0" smtClean="0"/>
              <a:t> support custom report types.</a:t>
            </a:r>
            <a:endParaRPr lang="en-US" sz="2400" dirty="0"/>
          </a:p>
        </p:txBody>
      </p:sp>
      <p:sp>
        <p:nvSpPr>
          <p:cNvPr id="7" name="Content Placeholder 6"/>
          <p:cNvSpPr>
            <a:spLocks noGrp="1"/>
          </p:cNvSpPr>
          <p:nvPr>
            <p:ph idx="10"/>
          </p:nvPr>
        </p:nvSpPr>
        <p:spPr/>
        <p:txBody>
          <a:bodyPr>
            <a:normAutofit/>
          </a:bodyPr>
          <a:lstStyle/>
          <a:p>
            <a:pPr>
              <a:buNone/>
            </a:pPr>
            <a:r>
              <a:rPr lang="en-US" sz="2400" b="1" dirty="0" smtClean="0"/>
              <a:t>Collaborative Forecasts</a:t>
            </a:r>
          </a:p>
          <a:p>
            <a:pPr lvl="1"/>
            <a:r>
              <a:rPr lang="en-US" sz="2400" dirty="0" smtClean="0"/>
              <a:t>Does </a:t>
            </a:r>
            <a:r>
              <a:rPr lang="en-US" sz="2400" i="1" dirty="0" smtClean="0"/>
              <a:t>not</a:t>
            </a:r>
            <a:r>
              <a:rPr lang="en-US" sz="2400" dirty="0" smtClean="0"/>
              <a:t> support standard reports or standard report types.</a:t>
            </a:r>
          </a:p>
          <a:p>
            <a:pPr lvl="1"/>
            <a:r>
              <a:rPr lang="en-US" sz="2400" dirty="0" smtClean="0"/>
              <a:t>Only supports custom report types.</a:t>
            </a:r>
          </a:p>
          <a:p>
            <a:pPr lvl="1"/>
            <a:endParaRPr lang="en-US" sz="2400" dirty="0" smtClean="0"/>
          </a:p>
          <a:p>
            <a:endParaRPr lang="en-US" sz="2400" dirty="0"/>
          </a:p>
        </p:txBody>
      </p:sp>
      <p:sp>
        <p:nvSpPr>
          <p:cNvPr id="5" name="Slide Number Placeholder 4"/>
          <p:cNvSpPr>
            <a:spLocks noGrp="1"/>
          </p:cNvSpPr>
          <p:nvPr>
            <p:ph type="sldNum" sz="quarter" idx="11"/>
          </p:nvPr>
        </p:nvSpPr>
        <p:spPr/>
        <p:txBody>
          <a:bodyPr/>
          <a:lstStyle/>
          <a:p>
            <a:fld id="{812A5277-1DB9-460F-9A21-B857ABB32666}" type="slidenum">
              <a:rPr lang="en-US" smtClean="0"/>
              <a:pPr/>
              <a:t>61</a:t>
            </a:fld>
            <a:endParaRPr lang="en-US" dirty="0"/>
          </a:p>
        </p:txBody>
      </p:sp>
      <p:sp>
        <p:nvSpPr>
          <p:cNvPr id="2" name="Title 1"/>
          <p:cNvSpPr>
            <a:spLocks noGrp="1"/>
          </p:cNvSpPr>
          <p:nvPr>
            <p:ph type="title"/>
          </p:nvPr>
        </p:nvSpPr>
        <p:spPr/>
        <p:txBody>
          <a:bodyPr/>
          <a:lstStyle/>
          <a:p>
            <a:r>
              <a:rPr lang="en-US" dirty="0" smtClean="0"/>
              <a:t>Differences: Reporting</a:t>
            </a:r>
            <a:endParaRPr lang="en-US" dirty="0"/>
          </a:p>
        </p:txBody>
      </p:sp>
      <p:pic>
        <p:nvPicPr>
          <p:cNvPr id="2051" name="Picture 3"/>
          <p:cNvPicPr>
            <a:picLocks noChangeAspect="1" noChangeArrowheads="1"/>
          </p:cNvPicPr>
          <p:nvPr/>
        </p:nvPicPr>
        <p:blipFill>
          <a:blip r:embed="rId4" cstate="print"/>
          <a:srcRect/>
          <a:stretch>
            <a:fillRect/>
          </a:stretch>
        </p:blipFill>
        <p:spPr bwMode="auto">
          <a:xfrm>
            <a:off x="552550" y="1786892"/>
            <a:ext cx="4455179" cy="188899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0" name="Picture 4"/>
          <p:cNvPicPr>
            <a:picLocks noChangeAspect="1" noChangeArrowheads="1"/>
          </p:cNvPicPr>
          <p:nvPr/>
        </p:nvPicPr>
        <p:blipFill>
          <a:blip r:embed="rId5" cstate="print"/>
          <a:srcRect/>
          <a:stretch>
            <a:fillRect/>
          </a:stretch>
        </p:blipFill>
        <p:spPr bwMode="auto">
          <a:xfrm>
            <a:off x="488541" y="4791858"/>
            <a:ext cx="4204633" cy="1051158"/>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3" name="Group 2"/>
          <p:cNvGrpSpPr/>
          <p:nvPr/>
        </p:nvGrpSpPr>
        <p:grpSpPr>
          <a:xfrm>
            <a:off x="6514073" y="2620647"/>
            <a:ext cx="3480319" cy="3952117"/>
            <a:chOff x="6267185" y="2574927"/>
            <a:chExt cx="2998735" cy="3405249"/>
          </a:xfrm>
        </p:grpSpPr>
        <p:pic>
          <p:nvPicPr>
            <p:cNvPr id="11" name="CRT"/>
            <p:cNvPicPr>
              <a:picLocks noChangeAspect="1" noChangeArrowheads="1"/>
            </p:cNvPicPr>
            <p:nvPr/>
          </p:nvPicPr>
          <p:blipFill>
            <a:blip r:embed="rId6" cstate="print"/>
            <a:srcRect t="9460" r="58129" b="13467"/>
            <a:stretch>
              <a:fillRect/>
            </a:stretch>
          </p:blipFill>
          <p:spPr bwMode="auto">
            <a:xfrm>
              <a:off x="6267185" y="2574927"/>
              <a:ext cx="2998735" cy="2066306"/>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2" name="Picture 2"/>
            <p:cNvPicPr>
              <a:picLocks noChangeAspect="1" noChangeArrowheads="1"/>
            </p:cNvPicPr>
            <p:nvPr/>
          </p:nvPicPr>
          <p:blipFill>
            <a:blip r:embed="rId7" cstate="print"/>
            <a:srcRect l="511" t="10224" r="57640" b="48102"/>
            <a:stretch>
              <a:fillRect/>
            </a:stretch>
          </p:blipFill>
          <p:spPr bwMode="auto">
            <a:xfrm>
              <a:off x="6267185" y="4773676"/>
              <a:ext cx="2997200" cy="120650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spTree>
    <p:custDataLst>
      <p:tags r:id="rId1"/>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Rectangle 2"/>
          <p:cNvSpPr>
            <a:spLocks noGrp="1" noChangeArrowheads="1"/>
          </p:cNvSpPr>
          <p:nvPr>
            <p:ph type="title"/>
          </p:nvPr>
        </p:nvSpPr>
        <p:spPr/>
        <p:txBody>
          <a:bodyPr/>
          <a:lstStyle/>
          <a:p>
            <a:r>
              <a:rPr lang="en-US" dirty="0" smtClean="0"/>
              <a:t>What is a Reporting Snapshot?</a:t>
            </a:r>
            <a:endParaRPr lang="en-US" dirty="0"/>
          </a:p>
        </p:txBody>
      </p:sp>
      <p:sp>
        <p:nvSpPr>
          <p:cNvPr id="3" name="Slide Number Placeholder 2"/>
          <p:cNvSpPr>
            <a:spLocks noGrp="1"/>
          </p:cNvSpPr>
          <p:nvPr>
            <p:ph type="sldNum" sz="quarter" idx="10"/>
          </p:nvPr>
        </p:nvSpPr>
        <p:spPr>
          <a:prstGeom prst="rect">
            <a:avLst/>
          </a:prstGeom>
        </p:spPr>
        <p:txBody>
          <a:bodyPr/>
          <a:lstStyle/>
          <a:p>
            <a:fld id="{812A5277-1DB9-460F-9A21-B857ABB32666}" type="slidenum">
              <a:rPr lang="en-US" smtClean="0"/>
              <a:pPr/>
              <a:t>62</a:t>
            </a:fld>
            <a:endParaRPr lang="en-US" dirty="0"/>
          </a:p>
        </p:txBody>
      </p:sp>
      <p:pic>
        <p:nvPicPr>
          <p:cNvPr id="26" name="Picture 5"/>
          <p:cNvPicPr>
            <a:picLocks noChangeAspect="1" noChangeArrowheads="1"/>
          </p:cNvPicPr>
          <p:nvPr/>
        </p:nvPicPr>
        <p:blipFill>
          <a:blip r:embed="rId4" cstate="print"/>
          <a:srcRect/>
          <a:stretch>
            <a:fillRect/>
          </a:stretch>
        </p:blipFill>
        <p:spPr bwMode="auto">
          <a:xfrm>
            <a:off x="4728337" y="3274920"/>
            <a:ext cx="2447925" cy="261937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125959" name="Picture 7"/>
          <p:cNvPicPr>
            <a:picLocks noChangeAspect="1" noChangeArrowheads="1"/>
          </p:cNvPicPr>
          <p:nvPr/>
        </p:nvPicPr>
        <p:blipFill>
          <a:blip r:embed="rId5" cstate="print"/>
          <a:stretch>
            <a:fillRect/>
          </a:stretch>
        </p:blipFill>
        <p:spPr bwMode="auto">
          <a:xfrm>
            <a:off x="5414428" y="5124576"/>
            <a:ext cx="1154331" cy="1535015"/>
          </a:xfrm>
          <a:prstGeom prst="rect">
            <a:avLst/>
          </a:prstGeom>
          <a:noFill/>
          <a:ln w="9525">
            <a:noFill/>
            <a:miter lim="800000"/>
            <a:headEnd/>
            <a:tailEnd/>
          </a:ln>
        </p:spPr>
      </p:pic>
      <p:sp>
        <p:nvSpPr>
          <p:cNvPr id="34" name="Rounded Rectangle 33"/>
          <p:cNvSpPr/>
          <p:nvPr/>
        </p:nvSpPr>
        <p:spPr>
          <a:xfrm>
            <a:off x="4630950" y="1919910"/>
            <a:ext cx="2636948" cy="1021556"/>
          </a:xfrm>
          <a:prstGeom prst="roundRect">
            <a:avLst/>
          </a:prstGeom>
          <a:solidFill>
            <a:schemeClr val="bg1"/>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0" lvl="1" algn="ctr"/>
            <a:r>
              <a:rPr lang="en-GB" sz="2000" dirty="0" smtClean="0"/>
              <a:t>Each row saved as record in custom target object.</a:t>
            </a:r>
            <a:endParaRPr lang="en-US" sz="2000" dirty="0" smtClean="0"/>
          </a:p>
        </p:txBody>
      </p:sp>
      <p:sp>
        <p:nvSpPr>
          <p:cNvPr id="35" name="Oval 34"/>
          <p:cNvSpPr/>
          <p:nvPr/>
        </p:nvSpPr>
        <p:spPr>
          <a:xfrm>
            <a:off x="4478246" y="1821948"/>
            <a:ext cx="332509" cy="332509"/>
          </a:xfrm>
          <a:prstGeom prst="ellipse">
            <a:avLst/>
          </a:prstGeom>
          <a:solidFill>
            <a:srgbClr val="C00000"/>
          </a:solidFill>
          <a:ln>
            <a:noFill/>
          </a:ln>
          <a:scene3d>
            <a:camera prst="orthographicFront"/>
            <a:lightRig rig="threePt" dir="t"/>
          </a:scene3d>
          <a:sp3d contourW="6350" prstMaterial="flat">
            <a:bevelT/>
            <a:extrusionClr>
              <a:srgbClr val="FF0000"/>
            </a:extrusionClr>
            <a:contourClr>
              <a:srgbClr val="FF0000"/>
            </a:contourClr>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b="1" dirty="0"/>
              <a:t>2</a:t>
            </a:r>
            <a:endParaRPr lang="en-US" b="1" dirty="0"/>
          </a:p>
        </p:txBody>
      </p:sp>
      <p:pic>
        <p:nvPicPr>
          <p:cNvPr id="20" name="Picture 4"/>
          <p:cNvPicPr>
            <a:picLocks noChangeAspect="1" noChangeArrowheads="1"/>
          </p:cNvPicPr>
          <p:nvPr/>
        </p:nvPicPr>
        <p:blipFill>
          <a:blip r:embed="rId6" cstate="print"/>
          <a:srcRect/>
          <a:stretch>
            <a:fillRect/>
          </a:stretch>
        </p:blipFill>
        <p:spPr bwMode="auto">
          <a:xfrm>
            <a:off x="857433" y="3274920"/>
            <a:ext cx="2917080" cy="2699285"/>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1" name="Picture 2"/>
          <p:cNvPicPr>
            <a:picLocks noChangeAspect="1" noChangeArrowheads="1"/>
          </p:cNvPicPr>
          <p:nvPr/>
        </p:nvPicPr>
        <p:blipFill>
          <a:blip r:embed="rId7" cstate="print">
            <a:clrChange>
              <a:clrFrom>
                <a:srgbClr val="FFFFFF"/>
              </a:clrFrom>
              <a:clrTo>
                <a:srgbClr val="FFFFFF">
                  <a:alpha val="0"/>
                </a:srgbClr>
              </a:clrTo>
            </a:clrChange>
          </a:blip>
          <a:srcRect l="8223" t="6650" r="5712" b="7198"/>
          <a:stretch>
            <a:fillRect/>
          </a:stretch>
        </p:blipFill>
        <p:spPr bwMode="auto">
          <a:xfrm>
            <a:off x="1340480" y="5110126"/>
            <a:ext cx="2081683" cy="1547446"/>
          </a:xfrm>
          <a:prstGeom prst="rect">
            <a:avLst/>
          </a:prstGeom>
          <a:noFill/>
          <a:ln w="9525">
            <a:noFill/>
            <a:miter lim="800000"/>
            <a:headEnd/>
            <a:tailEnd/>
          </a:ln>
        </p:spPr>
      </p:pic>
      <p:sp>
        <p:nvSpPr>
          <p:cNvPr id="30" name="Rounded Rectangle 29"/>
          <p:cNvSpPr/>
          <p:nvPr/>
        </p:nvSpPr>
        <p:spPr>
          <a:xfrm>
            <a:off x="1011441" y="1919909"/>
            <a:ext cx="2622082" cy="1021556"/>
          </a:xfrm>
          <a:prstGeom prst="roundRect">
            <a:avLst/>
          </a:prstGeom>
          <a:solidFill>
            <a:schemeClr val="bg1"/>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0" lvl="1" algn="ctr"/>
            <a:r>
              <a:rPr lang="en-GB" sz="2000" dirty="0" smtClean="0"/>
              <a:t>Snapshot taken of data in source report at regular intervals.</a:t>
            </a:r>
            <a:endParaRPr lang="en-US" sz="2000" dirty="0" smtClean="0"/>
          </a:p>
        </p:txBody>
      </p:sp>
      <p:sp>
        <p:nvSpPr>
          <p:cNvPr id="31" name="Oval 30"/>
          <p:cNvSpPr/>
          <p:nvPr/>
        </p:nvSpPr>
        <p:spPr>
          <a:xfrm>
            <a:off x="857433" y="1810225"/>
            <a:ext cx="332509" cy="332509"/>
          </a:xfrm>
          <a:prstGeom prst="ellipse">
            <a:avLst/>
          </a:prstGeom>
          <a:solidFill>
            <a:srgbClr val="C00000"/>
          </a:solidFill>
          <a:ln>
            <a:noFill/>
          </a:ln>
          <a:scene3d>
            <a:camera prst="orthographicFront"/>
            <a:lightRig rig="threePt" dir="t"/>
          </a:scene3d>
          <a:sp3d contourW="6350" prstMaterial="flat">
            <a:bevelT/>
            <a:extrusionClr>
              <a:srgbClr val="FF0000"/>
            </a:extrusionClr>
            <a:contourClr>
              <a:srgbClr val="FF0000"/>
            </a:contourClr>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b="1" dirty="0"/>
              <a:t>1</a:t>
            </a:r>
            <a:endParaRPr lang="en-US" b="1" dirty="0"/>
          </a:p>
        </p:txBody>
      </p:sp>
      <p:pic>
        <p:nvPicPr>
          <p:cNvPr id="22" name="Picture 4"/>
          <p:cNvPicPr>
            <a:picLocks noChangeAspect="1" noChangeArrowheads="1"/>
          </p:cNvPicPr>
          <p:nvPr/>
        </p:nvPicPr>
        <p:blipFill>
          <a:blip r:embed="rId6" cstate="print"/>
          <a:srcRect r="51914" b="69323"/>
          <a:stretch>
            <a:fillRect/>
          </a:stretch>
        </p:blipFill>
        <p:spPr bwMode="auto">
          <a:xfrm>
            <a:off x="1464996" y="5724681"/>
            <a:ext cx="1306179" cy="771070"/>
          </a:xfrm>
          <a:prstGeom prst="rect">
            <a:avLst/>
          </a:prstGeom>
          <a:noFill/>
          <a:ln w="9525">
            <a:noFill/>
            <a:miter lim="800000"/>
            <a:headEnd/>
            <a:tailEnd/>
          </a:ln>
        </p:spPr>
      </p:pic>
      <p:pic>
        <p:nvPicPr>
          <p:cNvPr id="25" name="Picture 7"/>
          <p:cNvPicPr>
            <a:picLocks noChangeAspect="1" noChangeArrowheads="1"/>
          </p:cNvPicPr>
          <p:nvPr/>
        </p:nvPicPr>
        <p:blipFill>
          <a:blip r:embed="rId8" cstate="print"/>
          <a:srcRect/>
          <a:stretch>
            <a:fillRect/>
          </a:stretch>
        </p:blipFill>
        <p:spPr bwMode="auto">
          <a:xfrm>
            <a:off x="8330507" y="3274920"/>
            <a:ext cx="3040057" cy="2777971"/>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36" name="Rounded Rectangle 35"/>
          <p:cNvSpPr/>
          <p:nvPr/>
        </p:nvSpPr>
        <p:spPr>
          <a:xfrm>
            <a:off x="8697248" y="1919910"/>
            <a:ext cx="2213884" cy="1021556"/>
          </a:xfrm>
          <a:prstGeom prst="roundRect">
            <a:avLst/>
          </a:prstGeom>
          <a:solidFill>
            <a:schemeClr val="bg1"/>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0" lvl="1" algn="ctr"/>
            <a:r>
              <a:rPr lang="en-GB" sz="2000" dirty="0" smtClean="0"/>
              <a:t>Build reports to analyze data in target object.</a:t>
            </a:r>
            <a:endParaRPr lang="en-US" sz="2000" dirty="0" smtClean="0"/>
          </a:p>
        </p:txBody>
      </p:sp>
      <p:sp>
        <p:nvSpPr>
          <p:cNvPr id="37" name="Oval 36"/>
          <p:cNvSpPr/>
          <p:nvPr/>
        </p:nvSpPr>
        <p:spPr>
          <a:xfrm>
            <a:off x="8544543" y="1821947"/>
            <a:ext cx="332509" cy="332509"/>
          </a:xfrm>
          <a:prstGeom prst="ellipse">
            <a:avLst/>
          </a:prstGeom>
          <a:solidFill>
            <a:srgbClr val="C00000"/>
          </a:solidFill>
          <a:ln>
            <a:noFill/>
          </a:ln>
          <a:scene3d>
            <a:camera prst="orthographicFront"/>
            <a:lightRig rig="threePt" dir="t"/>
          </a:scene3d>
          <a:sp3d contourW="6350" prstMaterial="flat">
            <a:bevelT/>
            <a:extrusionClr>
              <a:srgbClr val="FF0000"/>
            </a:extrusionClr>
            <a:contourClr>
              <a:srgbClr val="FF0000"/>
            </a:contourClr>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b="1" dirty="0"/>
              <a:t>3</a:t>
            </a:r>
            <a:endParaRPr lang="en-US" b="1" dirty="0"/>
          </a:p>
        </p:txBody>
      </p:sp>
      <p:grpSp>
        <p:nvGrpSpPr>
          <p:cNvPr id="2" name="Group 1"/>
          <p:cNvGrpSpPr/>
          <p:nvPr/>
        </p:nvGrpSpPr>
        <p:grpSpPr>
          <a:xfrm>
            <a:off x="9074792" y="5262767"/>
            <a:ext cx="1732842" cy="1127812"/>
            <a:chOff x="6671957" y="4904154"/>
            <a:chExt cx="1732842" cy="1127812"/>
          </a:xfrm>
        </p:grpSpPr>
        <p:pic>
          <p:nvPicPr>
            <p:cNvPr id="19" name="Picture 7"/>
            <p:cNvPicPr>
              <a:picLocks noChangeAspect="1" noChangeArrowheads="1"/>
            </p:cNvPicPr>
            <p:nvPr/>
          </p:nvPicPr>
          <p:blipFill rotWithShape="1">
            <a:blip r:embed="rId8" cstate="print">
              <a:duotone>
                <a:prstClr val="black"/>
                <a:schemeClr val="accent1">
                  <a:tint val="45000"/>
                  <a:satMod val="400000"/>
                </a:schemeClr>
              </a:duotone>
            </a:blip>
            <a:srcRect l="28791" t="73300" r="59407" b="14201"/>
            <a:stretch/>
          </p:blipFill>
          <p:spPr bwMode="auto">
            <a:xfrm>
              <a:off x="6772032" y="4904154"/>
              <a:ext cx="840154" cy="836246"/>
            </a:xfrm>
            <a:prstGeom prst="ellipse">
              <a:avLst/>
            </a:prstGeom>
            <a:noFill/>
            <a:ln w="6350">
              <a:noFill/>
              <a:miter lim="800000"/>
              <a:headEnd/>
              <a:tailEnd/>
            </a:ln>
            <a:effectLst>
              <a:outerShdw blurRad="50800" dist="38100" dir="2700000" algn="tl" rotWithShape="0">
                <a:prstClr val="black">
                  <a:alpha val="40000"/>
                </a:prstClr>
              </a:outerShdw>
            </a:effectLst>
          </p:spPr>
        </p:pic>
        <p:pic>
          <p:nvPicPr>
            <p:cNvPr id="27" name="Picture 9"/>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rot="1216055">
              <a:off x="6671957" y="4976753"/>
              <a:ext cx="1732842" cy="1055213"/>
            </a:xfrm>
            <a:prstGeom prst="rect">
              <a:avLst/>
            </a:prstGeom>
            <a:noFill/>
            <a:ln w="9525">
              <a:noFill/>
              <a:miter lim="800000"/>
              <a:headEnd/>
              <a:tailEnd/>
            </a:ln>
          </p:spPr>
        </p:pic>
      </p:grpSp>
      <p:sp>
        <p:nvSpPr>
          <p:cNvPr id="28" name="Rectangle 27"/>
          <p:cNvSpPr/>
          <p:nvPr/>
        </p:nvSpPr>
        <p:spPr bwMode="auto">
          <a:xfrm>
            <a:off x="0" y="751222"/>
            <a:ext cx="12192000" cy="835232"/>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0" lvl="1">
              <a:spcBef>
                <a:spcPct val="50000"/>
              </a:spcBef>
            </a:pPr>
            <a:r>
              <a:rPr lang="en-GB" sz="2400" dirty="0">
                <a:solidFill>
                  <a:schemeClr val="bg1"/>
                </a:solidFill>
                <a:latin typeface="Arial" pitchFamily="34" charset="0"/>
                <a:cs typeface="Arial" pitchFamily="34" charset="0"/>
              </a:rPr>
              <a:t>Reporting snapshots let you capture data at scheduled points in time, which can later be used to build historical reports.</a:t>
            </a:r>
          </a:p>
        </p:txBody>
      </p:sp>
      <p:sp>
        <p:nvSpPr>
          <p:cNvPr id="29" name="TextBox 28"/>
          <p:cNvSpPr txBox="1"/>
          <p:nvPr/>
        </p:nvSpPr>
        <p:spPr bwMode="white">
          <a:xfrm>
            <a:off x="0" y="808628"/>
            <a:ext cx="1295063" cy="275103"/>
          </a:xfrm>
          <a:prstGeom prst="rect">
            <a:avLst/>
          </a:prstGeom>
          <a:noFill/>
          <a:ln>
            <a:noFill/>
          </a:ln>
        </p:spPr>
        <p:txBody>
          <a:bodyPr wrap="square" lIns="91424" tIns="45712" rIns="91424" bIns="45712" rtlCol="0">
            <a:spAutoFit/>
          </a:bodyPr>
          <a:lstStyle/>
          <a:p>
            <a:pPr algn="ctr"/>
            <a:r>
              <a:rPr lang="en-US" sz="1200" dirty="0">
                <a:solidFill>
                  <a:schemeClr val="bg1"/>
                </a:solidFill>
                <a:latin typeface="Arial" panose="020B0604020202020204" pitchFamily="34" charset="0"/>
                <a:cs typeface="Arial" panose="020B0604020202020204" pitchFamily="34" charset="0"/>
              </a:rPr>
              <a:t>DEFINITION:</a:t>
            </a:r>
          </a:p>
        </p:txBody>
      </p:sp>
      <p:grpSp>
        <p:nvGrpSpPr>
          <p:cNvPr id="32" name="Group 4"/>
          <p:cNvGrpSpPr>
            <a:grpSpLocks noChangeAspect="1"/>
          </p:cNvGrpSpPr>
          <p:nvPr/>
        </p:nvGrpSpPr>
        <p:grpSpPr bwMode="auto">
          <a:xfrm>
            <a:off x="436563" y="1113412"/>
            <a:ext cx="422275" cy="328613"/>
            <a:chOff x="275" y="1308"/>
            <a:chExt cx="266" cy="207"/>
          </a:xfrm>
        </p:grpSpPr>
        <p:sp>
          <p:nvSpPr>
            <p:cNvPr id="33" name="AutoShape 3"/>
            <p:cNvSpPr>
              <a:spLocks noChangeAspect="1" noChangeArrowheads="1" noTextEdit="1"/>
            </p:cNvSpPr>
            <p:nvPr/>
          </p:nvSpPr>
          <p:spPr bwMode="auto">
            <a:xfrm>
              <a:off x="275" y="1308"/>
              <a:ext cx="2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275" y="1308"/>
              <a:ext cx="266" cy="177"/>
            </a:xfrm>
            <a:custGeom>
              <a:avLst/>
              <a:gdLst>
                <a:gd name="T0" fmla="*/ 1284 w 1330"/>
                <a:gd name="T1" fmla="*/ 75 h 886"/>
                <a:gd name="T2" fmla="*/ 1308 w 1330"/>
                <a:gd name="T3" fmla="*/ 78 h 886"/>
                <a:gd name="T4" fmla="*/ 1329 w 1330"/>
                <a:gd name="T5" fmla="*/ 85 h 886"/>
                <a:gd name="T6" fmla="*/ 1329 w 1330"/>
                <a:gd name="T7" fmla="*/ 837 h 886"/>
                <a:gd name="T8" fmla="*/ 1228 w 1330"/>
                <a:gd name="T9" fmla="*/ 849 h 886"/>
                <a:gd name="T10" fmla="*/ 1052 w 1330"/>
                <a:gd name="T11" fmla="*/ 843 h 886"/>
                <a:gd name="T12" fmla="*/ 921 w 1330"/>
                <a:gd name="T13" fmla="*/ 836 h 886"/>
                <a:gd name="T14" fmla="*/ 797 w 1330"/>
                <a:gd name="T15" fmla="*/ 844 h 886"/>
                <a:gd name="T16" fmla="*/ 733 w 1330"/>
                <a:gd name="T17" fmla="*/ 871 h 886"/>
                <a:gd name="T18" fmla="*/ 678 w 1330"/>
                <a:gd name="T19" fmla="*/ 886 h 886"/>
                <a:gd name="T20" fmla="*/ 636 w 1330"/>
                <a:gd name="T21" fmla="*/ 884 h 886"/>
                <a:gd name="T22" fmla="*/ 581 w 1330"/>
                <a:gd name="T23" fmla="*/ 868 h 886"/>
                <a:gd name="T24" fmla="*/ 7 w 1330"/>
                <a:gd name="T25" fmla="*/ 844 h 886"/>
                <a:gd name="T26" fmla="*/ 2 w 1330"/>
                <a:gd name="T27" fmla="*/ 837 h 886"/>
                <a:gd name="T28" fmla="*/ 0 w 1330"/>
                <a:gd name="T29" fmla="*/ 101 h 886"/>
                <a:gd name="T30" fmla="*/ 10 w 1330"/>
                <a:gd name="T31" fmla="*/ 82 h 886"/>
                <a:gd name="T32" fmla="*/ 43 w 1330"/>
                <a:gd name="T33" fmla="*/ 70 h 886"/>
                <a:gd name="T34" fmla="*/ 52 w 1330"/>
                <a:gd name="T35" fmla="*/ 49 h 886"/>
                <a:gd name="T36" fmla="*/ 48 w 1330"/>
                <a:gd name="T37" fmla="*/ 20 h 886"/>
                <a:gd name="T38" fmla="*/ 63 w 1330"/>
                <a:gd name="T39" fmla="*/ 4 h 886"/>
                <a:gd name="T40" fmla="*/ 222 w 1330"/>
                <a:gd name="T41" fmla="*/ 6 h 886"/>
                <a:gd name="T42" fmla="*/ 394 w 1330"/>
                <a:gd name="T43" fmla="*/ 0 h 886"/>
                <a:gd name="T44" fmla="*/ 525 w 1330"/>
                <a:gd name="T45" fmla="*/ 9 h 886"/>
                <a:gd name="T46" fmla="*/ 612 w 1330"/>
                <a:gd name="T47" fmla="*/ 34 h 886"/>
                <a:gd name="T48" fmla="*/ 661 w 1330"/>
                <a:gd name="T49" fmla="*/ 69 h 886"/>
                <a:gd name="T50" fmla="*/ 709 w 1330"/>
                <a:gd name="T51" fmla="*/ 36 h 886"/>
                <a:gd name="T52" fmla="*/ 774 w 1330"/>
                <a:gd name="T53" fmla="*/ 15 h 886"/>
                <a:gd name="T54" fmla="*/ 933 w 1330"/>
                <a:gd name="T55" fmla="*/ 0 h 886"/>
                <a:gd name="T56" fmla="*/ 1188 w 1330"/>
                <a:gd name="T57" fmla="*/ 10 h 886"/>
                <a:gd name="T58" fmla="*/ 1270 w 1330"/>
                <a:gd name="T59" fmla="*/ 11 h 886"/>
                <a:gd name="T60" fmla="*/ 1280 w 1330"/>
                <a:gd name="T61" fmla="*/ 19 h 886"/>
                <a:gd name="T62" fmla="*/ 1280 w 1330"/>
                <a:gd name="T63" fmla="*/ 61 h 886"/>
                <a:gd name="T64" fmla="*/ 1241 w 1330"/>
                <a:gd name="T65" fmla="*/ 45 h 886"/>
                <a:gd name="T66" fmla="*/ 1094 w 1330"/>
                <a:gd name="T67" fmla="*/ 45 h 886"/>
                <a:gd name="T68" fmla="*/ 938 w 1330"/>
                <a:gd name="T69" fmla="*/ 37 h 886"/>
                <a:gd name="T70" fmla="*/ 816 w 1330"/>
                <a:gd name="T71" fmla="*/ 42 h 886"/>
                <a:gd name="T72" fmla="*/ 734 w 1330"/>
                <a:gd name="T73" fmla="*/ 67 h 886"/>
                <a:gd name="T74" fmla="*/ 684 w 1330"/>
                <a:gd name="T75" fmla="*/ 101 h 886"/>
                <a:gd name="T76" fmla="*/ 705 w 1330"/>
                <a:gd name="T77" fmla="*/ 770 h 886"/>
                <a:gd name="T78" fmla="*/ 823 w 1330"/>
                <a:gd name="T79" fmla="*/ 744 h 886"/>
                <a:gd name="T80" fmla="*/ 1015 w 1330"/>
                <a:gd name="T81" fmla="*/ 739 h 886"/>
                <a:gd name="T82" fmla="*/ 596 w 1330"/>
                <a:gd name="T83" fmla="*/ 756 h 886"/>
                <a:gd name="T84" fmla="*/ 633 w 1330"/>
                <a:gd name="T85" fmla="*/ 782 h 886"/>
                <a:gd name="T86" fmla="*/ 643 w 1330"/>
                <a:gd name="T87" fmla="*/ 781 h 886"/>
                <a:gd name="T88" fmla="*/ 645 w 1330"/>
                <a:gd name="T89" fmla="*/ 101 h 886"/>
                <a:gd name="T90" fmla="*/ 596 w 1330"/>
                <a:gd name="T91" fmla="*/ 67 h 886"/>
                <a:gd name="T92" fmla="*/ 514 w 1330"/>
                <a:gd name="T93" fmla="*/ 42 h 886"/>
                <a:gd name="T94" fmla="*/ 394 w 1330"/>
                <a:gd name="T95" fmla="*/ 37 h 886"/>
                <a:gd name="T96" fmla="*/ 237 w 1330"/>
                <a:gd name="T97" fmla="*/ 45 h 886"/>
                <a:gd name="T98" fmla="*/ 88 w 1330"/>
                <a:gd name="T99" fmla="*/ 45 h 886"/>
                <a:gd name="T100" fmla="*/ 88 w 1330"/>
                <a:gd name="T101" fmla="*/ 749 h 886"/>
                <a:gd name="T102" fmla="*/ 348 w 1330"/>
                <a:gd name="T103" fmla="*/ 739 h 886"/>
                <a:gd name="T104" fmla="*/ 509 w 1330"/>
                <a:gd name="T105" fmla="*/ 74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close/>
                  <a:moveTo>
                    <a:pt x="1241" y="749"/>
                  </a:moveTo>
                  <a:lnTo>
                    <a:pt x="1241" y="749"/>
                  </a:lnTo>
                  <a:lnTo>
                    <a:pt x="1241" y="45"/>
                  </a:lnTo>
                  <a:lnTo>
                    <a:pt x="1241" y="45"/>
                  </a:lnTo>
                  <a:lnTo>
                    <a:pt x="1193" y="46"/>
                  </a:lnTo>
                  <a:lnTo>
                    <a:pt x="1144" y="46"/>
                  </a:lnTo>
                  <a:lnTo>
                    <a:pt x="1094" y="45"/>
                  </a:lnTo>
                  <a:lnTo>
                    <a:pt x="1043" y="41"/>
                  </a:lnTo>
                  <a:lnTo>
                    <a:pt x="1043" y="41"/>
                  </a:lnTo>
                  <a:lnTo>
                    <a:pt x="990" y="39"/>
                  </a:lnTo>
                  <a:lnTo>
                    <a:pt x="938" y="37"/>
                  </a:lnTo>
                  <a:lnTo>
                    <a:pt x="887" y="37"/>
                  </a:lnTo>
                  <a:lnTo>
                    <a:pt x="862" y="37"/>
                  </a:lnTo>
                  <a:lnTo>
                    <a:pt x="838" y="40"/>
                  </a:lnTo>
                  <a:lnTo>
                    <a:pt x="816" y="42"/>
                  </a:lnTo>
                  <a:lnTo>
                    <a:pt x="794" y="47"/>
                  </a:lnTo>
                  <a:lnTo>
                    <a:pt x="772" y="52"/>
                  </a:lnTo>
                  <a:lnTo>
                    <a:pt x="753" y="59"/>
                  </a:lnTo>
                  <a:lnTo>
                    <a:pt x="734" y="67"/>
                  </a:lnTo>
                  <a:lnTo>
                    <a:pt x="715" y="76"/>
                  </a:lnTo>
                  <a:lnTo>
                    <a:pt x="699" y="88"/>
                  </a:lnTo>
                  <a:lnTo>
                    <a:pt x="684" y="101"/>
                  </a:lnTo>
                  <a:lnTo>
                    <a:pt x="684" y="101"/>
                  </a:lnTo>
                  <a:lnTo>
                    <a:pt x="684" y="780"/>
                  </a:lnTo>
                  <a:lnTo>
                    <a:pt x="684" y="780"/>
                  </a:lnTo>
                  <a:lnTo>
                    <a:pt x="694" y="775"/>
                  </a:lnTo>
                  <a:lnTo>
                    <a:pt x="705" y="770"/>
                  </a:lnTo>
                  <a:lnTo>
                    <a:pt x="731" y="761"/>
                  </a:lnTo>
                  <a:lnTo>
                    <a:pt x="759" y="754"/>
                  </a:lnTo>
                  <a:lnTo>
                    <a:pt x="790" y="747"/>
                  </a:lnTo>
                  <a:lnTo>
                    <a:pt x="823" y="744"/>
                  </a:lnTo>
                  <a:lnTo>
                    <a:pt x="859" y="741"/>
                  </a:lnTo>
                  <a:lnTo>
                    <a:pt x="897" y="739"/>
                  </a:lnTo>
                  <a:lnTo>
                    <a:pt x="935" y="739"/>
                  </a:lnTo>
                  <a:lnTo>
                    <a:pt x="1015" y="739"/>
                  </a:lnTo>
                  <a:lnTo>
                    <a:pt x="1094" y="741"/>
                  </a:lnTo>
                  <a:lnTo>
                    <a:pt x="1241" y="749"/>
                  </a:lnTo>
                  <a:close/>
                  <a:moveTo>
                    <a:pt x="596" y="756"/>
                  </a:moveTo>
                  <a:lnTo>
                    <a:pt x="596" y="756"/>
                  </a:lnTo>
                  <a:lnTo>
                    <a:pt x="601" y="760"/>
                  </a:lnTo>
                  <a:lnTo>
                    <a:pt x="608" y="765"/>
                  </a:lnTo>
                  <a:lnTo>
                    <a:pt x="625" y="778"/>
                  </a:lnTo>
                  <a:lnTo>
                    <a:pt x="633" y="782"/>
                  </a:lnTo>
                  <a:lnTo>
                    <a:pt x="636" y="783"/>
                  </a:lnTo>
                  <a:lnTo>
                    <a:pt x="640" y="785"/>
                  </a:lnTo>
                  <a:lnTo>
                    <a:pt x="641" y="783"/>
                  </a:lnTo>
                  <a:lnTo>
                    <a:pt x="643" y="781"/>
                  </a:lnTo>
                  <a:lnTo>
                    <a:pt x="645" y="777"/>
                  </a:lnTo>
                  <a:lnTo>
                    <a:pt x="645" y="772"/>
                  </a:lnTo>
                  <a:lnTo>
                    <a:pt x="645" y="772"/>
                  </a:lnTo>
                  <a:lnTo>
                    <a:pt x="645" y="101"/>
                  </a:lnTo>
                  <a:lnTo>
                    <a:pt x="645" y="101"/>
                  </a:lnTo>
                  <a:lnTo>
                    <a:pt x="630" y="88"/>
                  </a:lnTo>
                  <a:lnTo>
                    <a:pt x="613" y="76"/>
                  </a:lnTo>
                  <a:lnTo>
                    <a:pt x="596" y="67"/>
                  </a:lnTo>
                  <a:lnTo>
                    <a:pt x="577" y="59"/>
                  </a:lnTo>
                  <a:lnTo>
                    <a:pt x="558" y="52"/>
                  </a:lnTo>
                  <a:lnTo>
                    <a:pt x="536" y="47"/>
                  </a:lnTo>
                  <a:lnTo>
                    <a:pt x="514" y="42"/>
                  </a:lnTo>
                  <a:lnTo>
                    <a:pt x="492" y="40"/>
                  </a:lnTo>
                  <a:lnTo>
                    <a:pt x="468" y="37"/>
                  </a:lnTo>
                  <a:lnTo>
                    <a:pt x="443" y="37"/>
                  </a:lnTo>
                  <a:lnTo>
                    <a:pt x="394" y="37"/>
                  </a:lnTo>
                  <a:lnTo>
                    <a:pt x="342" y="39"/>
                  </a:lnTo>
                  <a:lnTo>
                    <a:pt x="288" y="42"/>
                  </a:lnTo>
                  <a:lnTo>
                    <a:pt x="288" y="42"/>
                  </a:lnTo>
                  <a:lnTo>
                    <a:pt x="237" y="45"/>
                  </a:lnTo>
                  <a:lnTo>
                    <a:pt x="186" y="46"/>
                  </a:lnTo>
                  <a:lnTo>
                    <a:pt x="137" y="47"/>
                  </a:lnTo>
                  <a:lnTo>
                    <a:pt x="112" y="46"/>
                  </a:lnTo>
                  <a:lnTo>
                    <a:pt x="88" y="45"/>
                  </a:lnTo>
                  <a:lnTo>
                    <a:pt x="88" y="45"/>
                  </a:lnTo>
                  <a:lnTo>
                    <a:pt x="88" y="385"/>
                  </a:lnTo>
                  <a:lnTo>
                    <a:pt x="88" y="749"/>
                  </a:lnTo>
                  <a:lnTo>
                    <a:pt x="88" y="749"/>
                  </a:lnTo>
                  <a:lnTo>
                    <a:pt x="150" y="746"/>
                  </a:lnTo>
                  <a:lnTo>
                    <a:pt x="215" y="742"/>
                  </a:lnTo>
                  <a:lnTo>
                    <a:pt x="281" y="740"/>
                  </a:lnTo>
                  <a:lnTo>
                    <a:pt x="348" y="739"/>
                  </a:lnTo>
                  <a:lnTo>
                    <a:pt x="414" y="739"/>
                  </a:lnTo>
                  <a:lnTo>
                    <a:pt x="446" y="739"/>
                  </a:lnTo>
                  <a:lnTo>
                    <a:pt x="478" y="741"/>
                  </a:lnTo>
                  <a:lnTo>
                    <a:pt x="509" y="744"/>
                  </a:lnTo>
                  <a:lnTo>
                    <a:pt x="539" y="746"/>
                  </a:lnTo>
                  <a:lnTo>
                    <a:pt x="568" y="751"/>
                  </a:lnTo>
                  <a:lnTo>
                    <a:pt x="596"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275" y="1308"/>
              <a:ext cx="266" cy="177"/>
            </a:xfrm>
            <a:custGeom>
              <a:avLst/>
              <a:gdLst>
                <a:gd name="T0" fmla="*/ 1283 w 1330"/>
                <a:gd name="T1" fmla="*/ 72 h 886"/>
                <a:gd name="T2" fmla="*/ 1292 w 1330"/>
                <a:gd name="T3" fmla="*/ 77 h 886"/>
                <a:gd name="T4" fmla="*/ 1316 w 1330"/>
                <a:gd name="T5" fmla="*/ 78 h 886"/>
                <a:gd name="T6" fmla="*/ 1329 w 1330"/>
                <a:gd name="T7" fmla="*/ 85 h 886"/>
                <a:gd name="T8" fmla="*/ 1329 w 1330"/>
                <a:gd name="T9" fmla="*/ 93 h 886"/>
                <a:gd name="T10" fmla="*/ 1296 w 1330"/>
                <a:gd name="T11" fmla="*/ 843 h 886"/>
                <a:gd name="T12" fmla="*/ 1193 w 1330"/>
                <a:gd name="T13" fmla="*/ 849 h 886"/>
                <a:gd name="T14" fmla="*/ 1052 w 1330"/>
                <a:gd name="T15" fmla="*/ 843 h 886"/>
                <a:gd name="T16" fmla="*/ 954 w 1330"/>
                <a:gd name="T17" fmla="*/ 837 h 886"/>
                <a:gd name="T18" fmla="*/ 858 w 1330"/>
                <a:gd name="T19" fmla="*/ 838 h 886"/>
                <a:gd name="T20" fmla="*/ 797 w 1330"/>
                <a:gd name="T21" fmla="*/ 844 h 886"/>
                <a:gd name="T22" fmla="*/ 733 w 1330"/>
                <a:gd name="T23" fmla="*/ 871 h 886"/>
                <a:gd name="T24" fmla="*/ 689 w 1330"/>
                <a:gd name="T25" fmla="*/ 884 h 886"/>
                <a:gd name="T26" fmla="*/ 652 w 1330"/>
                <a:gd name="T27" fmla="*/ 886 h 886"/>
                <a:gd name="T28" fmla="*/ 621 w 1330"/>
                <a:gd name="T29" fmla="*/ 882 h 886"/>
                <a:gd name="T30" fmla="*/ 581 w 1330"/>
                <a:gd name="T31" fmla="*/ 868 h 886"/>
                <a:gd name="T32" fmla="*/ 539 w 1330"/>
                <a:gd name="T33" fmla="*/ 844 h 886"/>
                <a:gd name="T34" fmla="*/ 7 w 1330"/>
                <a:gd name="T35" fmla="*/ 841 h 886"/>
                <a:gd name="T36" fmla="*/ 0 w 1330"/>
                <a:gd name="T37" fmla="*/ 837 h 886"/>
                <a:gd name="T38" fmla="*/ 0 w 1330"/>
                <a:gd name="T39" fmla="*/ 101 h 886"/>
                <a:gd name="T40" fmla="*/ 6 w 1330"/>
                <a:gd name="T41" fmla="*/ 85 h 886"/>
                <a:gd name="T42" fmla="*/ 32 w 1330"/>
                <a:gd name="T43" fmla="*/ 73 h 886"/>
                <a:gd name="T44" fmla="*/ 47 w 1330"/>
                <a:gd name="T45" fmla="*/ 66 h 886"/>
                <a:gd name="T46" fmla="*/ 52 w 1330"/>
                <a:gd name="T47" fmla="*/ 49 h 886"/>
                <a:gd name="T48" fmla="*/ 47 w 1330"/>
                <a:gd name="T49" fmla="*/ 29 h 886"/>
                <a:gd name="T50" fmla="*/ 57 w 1330"/>
                <a:gd name="T51" fmla="*/ 7 h 886"/>
                <a:gd name="T52" fmla="*/ 88 w 1330"/>
                <a:gd name="T53" fmla="*/ 6 h 886"/>
                <a:gd name="T54" fmla="*/ 222 w 1330"/>
                <a:gd name="T55" fmla="*/ 6 h 886"/>
                <a:gd name="T56" fmla="*/ 335 w 1330"/>
                <a:gd name="T57" fmla="*/ 1 h 886"/>
                <a:gd name="T58" fmla="*/ 474 w 1330"/>
                <a:gd name="T59" fmla="*/ 2 h 886"/>
                <a:gd name="T60" fmla="*/ 549 w 1330"/>
                <a:gd name="T61" fmla="*/ 12 h 886"/>
                <a:gd name="T62" fmla="*/ 612 w 1330"/>
                <a:gd name="T63" fmla="*/ 34 h 886"/>
                <a:gd name="T64" fmla="*/ 661 w 1330"/>
                <a:gd name="T65" fmla="*/ 69 h 886"/>
                <a:gd name="T66" fmla="*/ 683 w 1330"/>
                <a:gd name="T67" fmla="*/ 51 h 886"/>
                <a:gd name="T68" fmla="*/ 724 w 1330"/>
                <a:gd name="T69" fmla="*/ 30 h 886"/>
                <a:gd name="T70" fmla="*/ 774 w 1330"/>
                <a:gd name="T71" fmla="*/ 15 h 886"/>
                <a:gd name="T72" fmla="*/ 890 w 1330"/>
                <a:gd name="T73" fmla="*/ 1 h 886"/>
                <a:gd name="T74" fmla="*/ 1018 w 1330"/>
                <a:gd name="T75" fmla="*/ 1 h 886"/>
                <a:gd name="T76" fmla="*/ 1228 w 1330"/>
                <a:gd name="T77" fmla="*/ 11 h 886"/>
                <a:gd name="T78" fmla="*/ 1270 w 1330"/>
                <a:gd name="T79" fmla="*/ 11 h 886"/>
                <a:gd name="T80" fmla="*/ 1279 w 1330"/>
                <a:gd name="T81" fmla="*/ 16 h 886"/>
                <a:gd name="T82" fmla="*/ 1282 w 1330"/>
                <a:gd name="T83" fmla="*/ 31 h 886"/>
                <a:gd name="T84" fmla="*/ 1280 w 1330"/>
                <a:gd name="T85" fmla="*/ 6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0" h="886">
                  <a:moveTo>
                    <a:pt x="1280" y="69"/>
                  </a:moveTo>
                  <a:lnTo>
                    <a:pt x="1280" y="69"/>
                  </a:lnTo>
                  <a:lnTo>
                    <a:pt x="1283" y="72"/>
                  </a:lnTo>
                  <a:lnTo>
                    <a:pt x="1284" y="75"/>
                  </a:lnTo>
                  <a:lnTo>
                    <a:pt x="1288" y="76"/>
                  </a:lnTo>
                  <a:lnTo>
                    <a:pt x="1292" y="77"/>
                  </a:lnTo>
                  <a:lnTo>
                    <a:pt x="1299" y="78"/>
                  </a:lnTo>
                  <a:lnTo>
                    <a:pt x="1308" y="78"/>
                  </a:lnTo>
                  <a:lnTo>
                    <a:pt x="1316" y="78"/>
                  </a:lnTo>
                  <a:lnTo>
                    <a:pt x="1324" y="80"/>
                  </a:lnTo>
                  <a:lnTo>
                    <a:pt x="1326" y="82"/>
                  </a:lnTo>
                  <a:lnTo>
                    <a:pt x="1329" y="85"/>
                  </a:lnTo>
                  <a:lnTo>
                    <a:pt x="1330" y="88"/>
                  </a:lnTo>
                  <a:lnTo>
                    <a:pt x="1329" y="93"/>
                  </a:lnTo>
                  <a:lnTo>
                    <a:pt x="1329" y="93"/>
                  </a:lnTo>
                  <a:lnTo>
                    <a:pt x="1329" y="837"/>
                  </a:lnTo>
                  <a:lnTo>
                    <a:pt x="1329" y="837"/>
                  </a:lnTo>
                  <a:lnTo>
                    <a:pt x="1296" y="843"/>
                  </a:lnTo>
                  <a:lnTo>
                    <a:pt x="1263" y="847"/>
                  </a:lnTo>
                  <a:lnTo>
                    <a:pt x="1228" y="849"/>
                  </a:lnTo>
                  <a:lnTo>
                    <a:pt x="1193" y="849"/>
                  </a:lnTo>
                  <a:lnTo>
                    <a:pt x="1159" y="849"/>
                  </a:lnTo>
                  <a:lnTo>
                    <a:pt x="1123" y="847"/>
                  </a:lnTo>
                  <a:lnTo>
                    <a:pt x="1052" y="843"/>
                  </a:lnTo>
                  <a:lnTo>
                    <a:pt x="1052" y="843"/>
                  </a:lnTo>
                  <a:lnTo>
                    <a:pt x="986" y="838"/>
                  </a:lnTo>
                  <a:lnTo>
                    <a:pt x="954" y="837"/>
                  </a:lnTo>
                  <a:lnTo>
                    <a:pt x="921" y="836"/>
                  </a:lnTo>
                  <a:lnTo>
                    <a:pt x="889" y="837"/>
                  </a:lnTo>
                  <a:lnTo>
                    <a:pt x="858" y="838"/>
                  </a:lnTo>
                  <a:lnTo>
                    <a:pt x="827" y="841"/>
                  </a:lnTo>
                  <a:lnTo>
                    <a:pt x="797" y="844"/>
                  </a:lnTo>
                  <a:lnTo>
                    <a:pt x="797" y="844"/>
                  </a:lnTo>
                  <a:lnTo>
                    <a:pt x="779" y="849"/>
                  </a:lnTo>
                  <a:lnTo>
                    <a:pt x="762" y="856"/>
                  </a:lnTo>
                  <a:lnTo>
                    <a:pt x="733" y="871"/>
                  </a:lnTo>
                  <a:lnTo>
                    <a:pt x="717" y="877"/>
                  </a:lnTo>
                  <a:lnTo>
                    <a:pt x="699" y="882"/>
                  </a:lnTo>
                  <a:lnTo>
                    <a:pt x="689" y="884"/>
                  </a:lnTo>
                  <a:lnTo>
                    <a:pt x="678" y="886"/>
                  </a:lnTo>
                  <a:lnTo>
                    <a:pt x="666" y="886"/>
                  </a:lnTo>
                  <a:lnTo>
                    <a:pt x="652" y="886"/>
                  </a:lnTo>
                  <a:lnTo>
                    <a:pt x="652" y="886"/>
                  </a:lnTo>
                  <a:lnTo>
                    <a:pt x="636" y="884"/>
                  </a:lnTo>
                  <a:lnTo>
                    <a:pt x="621" y="882"/>
                  </a:lnTo>
                  <a:lnTo>
                    <a:pt x="607" y="878"/>
                  </a:lnTo>
                  <a:lnTo>
                    <a:pt x="594" y="874"/>
                  </a:lnTo>
                  <a:lnTo>
                    <a:pt x="581" y="868"/>
                  </a:lnTo>
                  <a:lnTo>
                    <a:pt x="569" y="862"/>
                  </a:lnTo>
                  <a:lnTo>
                    <a:pt x="539" y="844"/>
                  </a:lnTo>
                  <a:lnTo>
                    <a:pt x="539" y="844"/>
                  </a:lnTo>
                  <a:lnTo>
                    <a:pt x="7" y="844"/>
                  </a:lnTo>
                  <a:lnTo>
                    <a:pt x="7" y="844"/>
                  </a:lnTo>
                  <a:lnTo>
                    <a:pt x="7" y="841"/>
                  </a:lnTo>
                  <a:lnTo>
                    <a:pt x="6" y="838"/>
                  </a:lnTo>
                  <a:lnTo>
                    <a:pt x="2" y="837"/>
                  </a:lnTo>
                  <a:lnTo>
                    <a:pt x="0" y="837"/>
                  </a:lnTo>
                  <a:lnTo>
                    <a:pt x="0" y="837"/>
                  </a:lnTo>
                  <a:lnTo>
                    <a:pt x="0" y="101"/>
                  </a:lnTo>
                  <a:lnTo>
                    <a:pt x="0" y="101"/>
                  </a:lnTo>
                  <a:lnTo>
                    <a:pt x="0" y="95"/>
                  </a:lnTo>
                  <a:lnTo>
                    <a:pt x="2" y="90"/>
                  </a:lnTo>
                  <a:lnTo>
                    <a:pt x="6" y="85"/>
                  </a:lnTo>
                  <a:lnTo>
                    <a:pt x="10" y="82"/>
                  </a:lnTo>
                  <a:lnTo>
                    <a:pt x="21" y="77"/>
                  </a:lnTo>
                  <a:lnTo>
                    <a:pt x="32" y="73"/>
                  </a:lnTo>
                  <a:lnTo>
                    <a:pt x="38" y="72"/>
                  </a:lnTo>
                  <a:lnTo>
                    <a:pt x="43" y="70"/>
                  </a:lnTo>
                  <a:lnTo>
                    <a:pt x="47" y="66"/>
                  </a:lnTo>
                  <a:lnTo>
                    <a:pt x="51" y="61"/>
                  </a:lnTo>
                  <a:lnTo>
                    <a:pt x="52" y="56"/>
                  </a:lnTo>
                  <a:lnTo>
                    <a:pt x="52" y="49"/>
                  </a:lnTo>
                  <a:lnTo>
                    <a:pt x="51" y="40"/>
                  </a:lnTo>
                  <a:lnTo>
                    <a:pt x="47" y="29"/>
                  </a:lnTo>
                  <a:lnTo>
                    <a:pt x="47" y="29"/>
                  </a:lnTo>
                  <a:lnTo>
                    <a:pt x="48" y="20"/>
                  </a:lnTo>
                  <a:lnTo>
                    <a:pt x="52" y="12"/>
                  </a:lnTo>
                  <a:lnTo>
                    <a:pt x="57" y="7"/>
                  </a:lnTo>
                  <a:lnTo>
                    <a:pt x="63" y="4"/>
                  </a:lnTo>
                  <a:lnTo>
                    <a:pt x="63" y="4"/>
                  </a:lnTo>
                  <a:lnTo>
                    <a:pt x="88" y="6"/>
                  </a:lnTo>
                  <a:lnTo>
                    <a:pt x="114" y="7"/>
                  </a:lnTo>
                  <a:lnTo>
                    <a:pt x="168" y="7"/>
                  </a:lnTo>
                  <a:lnTo>
                    <a:pt x="222" y="6"/>
                  </a:lnTo>
                  <a:lnTo>
                    <a:pt x="278" y="4"/>
                  </a:lnTo>
                  <a:lnTo>
                    <a:pt x="278" y="4"/>
                  </a:lnTo>
                  <a:lnTo>
                    <a:pt x="335" y="1"/>
                  </a:lnTo>
                  <a:lnTo>
                    <a:pt x="394" y="0"/>
                  </a:lnTo>
                  <a:lnTo>
                    <a:pt x="448" y="1"/>
                  </a:lnTo>
                  <a:lnTo>
                    <a:pt x="474" y="2"/>
                  </a:lnTo>
                  <a:lnTo>
                    <a:pt x="500" y="5"/>
                  </a:lnTo>
                  <a:lnTo>
                    <a:pt x="525" y="9"/>
                  </a:lnTo>
                  <a:lnTo>
                    <a:pt x="549" y="12"/>
                  </a:lnTo>
                  <a:lnTo>
                    <a:pt x="571" y="19"/>
                  </a:lnTo>
                  <a:lnTo>
                    <a:pt x="592" y="25"/>
                  </a:lnTo>
                  <a:lnTo>
                    <a:pt x="612" y="34"/>
                  </a:lnTo>
                  <a:lnTo>
                    <a:pt x="630" y="44"/>
                  </a:lnTo>
                  <a:lnTo>
                    <a:pt x="646" y="55"/>
                  </a:lnTo>
                  <a:lnTo>
                    <a:pt x="661" y="69"/>
                  </a:lnTo>
                  <a:lnTo>
                    <a:pt x="661" y="69"/>
                  </a:lnTo>
                  <a:lnTo>
                    <a:pt x="671" y="60"/>
                  </a:lnTo>
                  <a:lnTo>
                    <a:pt x="683" y="51"/>
                  </a:lnTo>
                  <a:lnTo>
                    <a:pt x="695" y="42"/>
                  </a:lnTo>
                  <a:lnTo>
                    <a:pt x="709" y="36"/>
                  </a:lnTo>
                  <a:lnTo>
                    <a:pt x="724" y="30"/>
                  </a:lnTo>
                  <a:lnTo>
                    <a:pt x="740" y="24"/>
                  </a:lnTo>
                  <a:lnTo>
                    <a:pt x="756" y="19"/>
                  </a:lnTo>
                  <a:lnTo>
                    <a:pt x="774" y="15"/>
                  </a:lnTo>
                  <a:lnTo>
                    <a:pt x="811" y="9"/>
                  </a:lnTo>
                  <a:lnTo>
                    <a:pt x="849" y="4"/>
                  </a:lnTo>
                  <a:lnTo>
                    <a:pt x="890" y="1"/>
                  </a:lnTo>
                  <a:lnTo>
                    <a:pt x="933" y="0"/>
                  </a:lnTo>
                  <a:lnTo>
                    <a:pt x="975" y="0"/>
                  </a:lnTo>
                  <a:lnTo>
                    <a:pt x="1018" y="1"/>
                  </a:lnTo>
                  <a:lnTo>
                    <a:pt x="1105" y="5"/>
                  </a:lnTo>
                  <a:lnTo>
                    <a:pt x="1188" y="10"/>
                  </a:lnTo>
                  <a:lnTo>
                    <a:pt x="1228" y="11"/>
                  </a:lnTo>
                  <a:lnTo>
                    <a:pt x="1264" y="12"/>
                  </a:lnTo>
                  <a:lnTo>
                    <a:pt x="1264" y="12"/>
                  </a:lnTo>
                  <a:lnTo>
                    <a:pt x="1270" y="11"/>
                  </a:lnTo>
                  <a:lnTo>
                    <a:pt x="1274" y="12"/>
                  </a:lnTo>
                  <a:lnTo>
                    <a:pt x="1277" y="14"/>
                  </a:lnTo>
                  <a:lnTo>
                    <a:pt x="1279" y="16"/>
                  </a:lnTo>
                  <a:lnTo>
                    <a:pt x="1280" y="19"/>
                  </a:lnTo>
                  <a:lnTo>
                    <a:pt x="1282" y="22"/>
                  </a:lnTo>
                  <a:lnTo>
                    <a:pt x="1282" y="31"/>
                  </a:lnTo>
                  <a:lnTo>
                    <a:pt x="1280" y="51"/>
                  </a:lnTo>
                  <a:lnTo>
                    <a:pt x="1280" y="61"/>
                  </a:lnTo>
                  <a:lnTo>
                    <a:pt x="128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p:nvSpPr>
          <p:spPr bwMode="auto">
            <a:xfrm>
              <a:off x="412" y="1315"/>
              <a:ext cx="111" cy="149"/>
            </a:xfrm>
            <a:custGeom>
              <a:avLst/>
              <a:gdLst>
                <a:gd name="T0" fmla="*/ 557 w 557"/>
                <a:gd name="T1" fmla="*/ 712 h 743"/>
                <a:gd name="T2" fmla="*/ 557 w 557"/>
                <a:gd name="T3" fmla="*/ 712 h 743"/>
                <a:gd name="T4" fmla="*/ 557 w 557"/>
                <a:gd name="T5" fmla="*/ 8 h 743"/>
                <a:gd name="T6" fmla="*/ 557 w 557"/>
                <a:gd name="T7" fmla="*/ 8 h 743"/>
                <a:gd name="T8" fmla="*/ 509 w 557"/>
                <a:gd name="T9" fmla="*/ 9 h 743"/>
                <a:gd name="T10" fmla="*/ 460 w 557"/>
                <a:gd name="T11" fmla="*/ 9 h 743"/>
                <a:gd name="T12" fmla="*/ 410 w 557"/>
                <a:gd name="T13" fmla="*/ 8 h 743"/>
                <a:gd name="T14" fmla="*/ 359 w 557"/>
                <a:gd name="T15" fmla="*/ 4 h 743"/>
                <a:gd name="T16" fmla="*/ 359 w 557"/>
                <a:gd name="T17" fmla="*/ 4 h 743"/>
                <a:gd name="T18" fmla="*/ 306 w 557"/>
                <a:gd name="T19" fmla="*/ 2 h 743"/>
                <a:gd name="T20" fmla="*/ 254 w 557"/>
                <a:gd name="T21" fmla="*/ 0 h 743"/>
                <a:gd name="T22" fmla="*/ 203 w 557"/>
                <a:gd name="T23" fmla="*/ 0 h 743"/>
                <a:gd name="T24" fmla="*/ 178 w 557"/>
                <a:gd name="T25" fmla="*/ 0 h 743"/>
                <a:gd name="T26" fmla="*/ 154 w 557"/>
                <a:gd name="T27" fmla="*/ 3 h 743"/>
                <a:gd name="T28" fmla="*/ 132 w 557"/>
                <a:gd name="T29" fmla="*/ 5 h 743"/>
                <a:gd name="T30" fmla="*/ 110 w 557"/>
                <a:gd name="T31" fmla="*/ 10 h 743"/>
                <a:gd name="T32" fmla="*/ 88 w 557"/>
                <a:gd name="T33" fmla="*/ 15 h 743"/>
                <a:gd name="T34" fmla="*/ 69 w 557"/>
                <a:gd name="T35" fmla="*/ 22 h 743"/>
                <a:gd name="T36" fmla="*/ 50 w 557"/>
                <a:gd name="T37" fmla="*/ 30 h 743"/>
                <a:gd name="T38" fmla="*/ 31 w 557"/>
                <a:gd name="T39" fmla="*/ 39 h 743"/>
                <a:gd name="T40" fmla="*/ 15 w 557"/>
                <a:gd name="T41" fmla="*/ 51 h 743"/>
                <a:gd name="T42" fmla="*/ 0 w 557"/>
                <a:gd name="T43" fmla="*/ 64 h 743"/>
                <a:gd name="T44" fmla="*/ 0 w 557"/>
                <a:gd name="T45" fmla="*/ 64 h 743"/>
                <a:gd name="T46" fmla="*/ 0 w 557"/>
                <a:gd name="T47" fmla="*/ 743 h 743"/>
                <a:gd name="T48" fmla="*/ 0 w 557"/>
                <a:gd name="T49" fmla="*/ 743 h 743"/>
                <a:gd name="T50" fmla="*/ 10 w 557"/>
                <a:gd name="T51" fmla="*/ 738 h 743"/>
                <a:gd name="T52" fmla="*/ 21 w 557"/>
                <a:gd name="T53" fmla="*/ 733 h 743"/>
                <a:gd name="T54" fmla="*/ 47 w 557"/>
                <a:gd name="T55" fmla="*/ 724 h 743"/>
                <a:gd name="T56" fmla="*/ 75 w 557"/>
                <a:gd name="T57" fmla="*/ 717 h 743"/>
                <a:gd name="T58" fmla="*/ 106 w 557"/>
                <a:gd name="T59" fmla="*/ 710 h 743"/>
                <a:gd name="T60" fmla="*/ 139 w 557"/>
                <a:gd name="T61" fmla="*/ 707 h 743"/>
                <a:gd name="T62" fmla="*/ 175 w 557"/>
                <a:gd name="T63" fmla="*/ 704 h 743"/>
                <a:gd name="T64" fmla="*/ 213 w 557"/>
                <a:gd name="T65" fmla="*/ 702 h 743"/>
                <a:gd name="T66" fmla="*/ 251 w 557"/>
                <a:gd name="T67" fmla="*/ 702 h 743"/>
                <a:gd name="T68" fmla="*/ 331 w 557"/>
                <a:gd name="T69" fmla="*/ 702 h 743"/>
                <a:gd name="T70" fmla="*/ 410 w 557"/>
                <a:gd name="T71" fmla="*/ 704 h 743"/>
                <a:gd name="T72" fmla="*/ 557 w 557"/>
                <a:gd name="T73" fmla="*/ 7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743">
                  <a:moveTo>
                    <a:pt x="557" y="712"/>
                  </a:moveTo>
                  <a:lnTo>
                    <a:pt x="557" y="712"/>
                  </a:lnTo>
                  <a:lnTo>
                    <a:pt x="557" y="8"/>
                  </a:lnTo>
                  <a:lnTo>
                    <a:pt x="557" y="8"/>
                  </a:lnTo>
                  <a:lnTo>
                    <a:pt x="509" y="9"/>
                  </a:lnTo>
                  <a:lnTo>
                    <a:pt x="460" y="9"/>
                  </a:lnTo>
                  <a:lnTo>
                    <a:pt x="410" y="8"/>
                  </a:lnTo>
                  <a:lnTo>
                    <a:pt x="359" y="4"/>
                  </a:lnTo>
                  <a:lnTo>
                    <a:pt x="359" y="4"/>
                  </a:lnTo>
                  <a:lnTo>
                    <a:pt x="306" y="2"/>
                  </a:lnTo>
                  <a:lnTo>
                    <a:pt x="254" y="0"/>
                  </a:lnTo>
                  <a:lnTo>
                    <a:pt x="203" y="0"/>
                  </a:lnTo>
                  <a:lnTo>
                    <a:pt x="178" y="0"/>
                  </a:lnTo>
                  <a:lnTo>
                    <a:pt x="154" y="3"/>
                  </a:lnTo>
                  <a:lnTo>
                    <a:pt x="132" y="5"/>
                  </a:lnTo>
                  <a:lnTo>
                    <a:pt x="110" y="10"/>
                  </a:lnTo>
                  <a:lnTo>
                    <a:pt x="88" y="15"/>
                  </a:lnTo>
                  <a:lnTo>
                    <a:pt x="69" y="22"/>
                  </a:lnTo>
                  <a:lnTo>
                    <a:pt x="50" y="30"/>
                  </a:lnTo>
                  <a:lnTo>
                    <a:pt x="31" y="39"/>
                  </a:lnTo>
                  <a:lnTo>
                    <a:pt x="15" y="51"/>
                  </a:lnTo>
                  <a:lnTo>
                    <a:pt x="0" y="64"/>
                  </a:lnTo>
                  <a:lnTo>
                    <a:pt x="0" y="64"/>
                  </a:lnTo>
                  <a:lnTo>
                    <a:pt x="0" y="743"/>
                  </a:lnTo>
                  <a:lnTo>
                    <a:pt x="0" y="743"/>
                  </a:lnTo>
                  <a:lnTo>
                    <a:pt x="10" y="738"/>
                  </a:lnTo>
                  <a:lnTo>
                    <a:pt x="21" y="733"/>
                  </a:lnTo>
                  <a:lnTo>
                    <a:pt x="47" y="724"/>
                  </a:lnTo>
                  <a:lnTo>
                    <a:pt x="75" y="717"/>
                  </a:lnTo>
                  <a:lnTo>
                    <a:pt x="106" y="710"/>
                  </a:lnTo>
                  <a:lnTo>
                    <a:pt x="139" y="707"/>
                  </a:lnTo>
                  <a:lnTo>
                    <a:pt x="175" y="704"/>
                  </a:lnTo>
                  <a:lnTo>
                    <a:pt x="213" y="702"/>
                  </a:lnTo>
                  <a:lnTo>
                    <a:pt x="251" y="702"/>
                  </a:lnTo>
                  <a:lnTo>
                    <a:pt x="331" y="702"/>
                  </a:lnTo>
                  <a:lnTo>
                    <a:pt x="410" y="704"/>
                  </a:lnTo>
                  <a:lnTo>
                    <a:pt x="557"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p:cNvSpPr>
            <p:nvPr/>
          </p:nvSpPr>
          <p:spPr bwMode="auto">
            <a:xfrm>
              <a:off x="293" y="1315"/>
              <a:ext cx="111" cy="150"/>
            </a:xfrm>
            <a:custGeom>
              <a:avLst/>
              <a:gdLst>
                <a:gd name="T0" fmla="*/ 508 w 557"/>
                <a:gd name="T1" fmla="*/ 719 h 748"/>
                <a:gd name="T2" fmla="*/ 508 w 557"/>
                <a:gd name="T3" fmla="*/ 719 h 748"/>
                <a:gd name="T4" fmla="*/ 513 w 557"/>
                <a:gd name="T5" fmla="*/ 723 h 748"/>
                <a:gd name="T6" fmla="*/ 520 w 557"/>
                <a:gd name="T7" fmla="*/ 728 h 748"/>
                <a:gd name="T8" fmla="*/ 537 w 557"/>
                <a:gd name="T9" fmla="*/ 741 h 748"/>
                <a:gd name="T10" fmla="*/ 545 w 557"/>
                <a:gd name="T11" fmla="*/ 745 h 748"/>
                <a:gd name="T12" fmla="*/ 548 w 557"/>
                <a:gd name="T13" fmla="*/ 746 h 748"/>
                <a:gd name="T14" fmla="*/ 552 w 557"/>
                <a:gd name="T15" fmla="*/ 748 h 748"/>
                <a:gd name="T16" fmla="*/ 553 w 557"/>
                <a:gd name="T17" fmla="*/ 746 h 748"/>
                <a:gd name="T18" fmla="*/ 555 w 557"/>
                <a:gd name="T19" fmla="*/ 744 h 748"/>
                <a:gd name="T20" fmla="*/ 557 w 557"/>
                <a:gd name="T21" fmla="*/ 740 h 748"/>
                <a:gd name="T22" fmla="*/ 557 w 557"/>
                <a:gd name="T23" fmla="*/ 735 h 748"/>
                <a:gd name="T24" fmla="*/ 557 w 557"/>
                <a:gd name="T25" fmla="*/ 735 h 748"/>
                <a:gd name="T26" fmla="*/ 557 w 557"/>
                <a:gd name="T27" fmla="*/ 64 h 748"/>
                <a:gd name="T28" fmla="*/ 557 w 557"/>
                <a:gd name="T29" fmla="*/ 64 h 748"/>
                <a:gd name="T30" fmla="*/ 542 w 557"/>
                <a:gd name="T31" fmla="*/ 51 h 748"/>
                <a:gd name="T32" fmla="*/ 525 w 557"/>
                <a:gd name="T33" fmla="*/ 39 h 748"/>
                <a:gd name="T34" fmla="*/ 508 w 557"/>
                <a:gd name="T35" fmla="*/ 30 h 748"/>
                <a:gd name="T36" fmla="*/ 489 w 557"/>
                <a:gd name="T37" fmla="*/ 22 h 748"/>
                <a:gd name="T38" fmla="*/ 470 w 557"/>
                <a:gd name="T39" fmla="*/ 15 h 748"/>
                <a:gd name="T40" fmla="*/ 448 w 557"/>
                <a:gd name="T41" fmla="*/ 10 h 748"/>
                <a:gd name="T42" fmla="*/ 426 w 557"/>
                <a:gd name="T43" fmla="*/ 5 h 748"/>
                <a:gd name="T44" fmla="*/ 404 w 557"/>
                <a:gd name="T45" fmla="*/ 3 h 748"/>
                <a:gd name="T46" fmla="*/ 380 w 557"/>
                <a:gd name="T47" fmla="*/ 0 h 748"/>
                <a:gd name="T48" fmla="*/ 355 w 557"/>
                <a:gd name="T49" fmla="*/ 0 h 748"/>
                <a:gd name="T50" fmla="*/ 306 w 557"/>
                <a:gd name="T51" fmla="*/ 0 h 748"/>
                <a:gd name="T52" fmla="*/ 254 w 557"/>
                <a:gd name="T53" fmla="*/ 2 h 748"/>
                <a:gd name="T54" fmla="*/ 200 w 557"/>
                <a:gd name="T55" fmla="*/ 5 h 748"/>
                <a:gd name="T56" fmla="*/ 200 w 557"/>
                <a:gd name="T57" fmla="*/ 5 h 748"/>
                <a:gd name="T58" fmla="*/ 149 w 557"/>
                <a:gd name="T59" fmla="*/ 8 h 748"/>
                <a:gd name="T60" fmla="*/ 98 w 557"/>
                <a:gd name="T61" fmla="*/ 9 h 748"/>
                <a:gd name="T62" fmla="*/ 49 w 557"/>
                <a:gd name="T63" fmla="*/ 10 h 748"/>
                <a:gd name="T64" fmla="*/ 24 w 557"/>
                <a:gd name="T65" fmla="*/ 9 h 748"/>
                <a:gd name="T66" fmla="*/ 0 w 557"/>
                <a:gd name="T67" fmla="*/ 8 h 748"/>
                <a:gd name="T68" fmla="*/ 0 w 557"/>
                <a:gd name="T69" fmla="*/ 8 h 748"/>
                <a:gd name="T70" fmla="*/ 0 w 557"/>
                <a:gd name="T71" fmla="*/ 348 h 748"/>
                <a:gd name="T72" fmla="*/ 0 w 557"/>
                <a:gd name="T73" fmla="*/ 712 h 748"/>
                <a:gd name="T74" fmla="*/ 0 w 557"/>
                <a:gd name="T75" fmla="*/ 712 h 748"/>
                <a:gd name="T76" fmla="*/ 62 w 557"/>
                <a:gd name="T77" fmla="*/ 709 h 748"/>
                <a:gd name="T78" fmla="*/ 127 w 557"/>
                <a:gd name="T79" fmla="*/ 705 h 748"/>
                <a:gd name="T80" fmla="*/ 193 w 557"/>
                <a:gd name="T81" fmla="*/ 703 h 748"/>
                <a:gd name="T82" fmla="*/ 260 w 557"/>
                <a:gd name="T83" fmla="*/ 702 h 748"/>
                <a:gd name="T84" fmla="*/ 326 w 557"/>
                <a:gd name="T85" fmla="*/ 702 h 748"/>
                <a:gd name="T86" fmla="*/ 358 w 557"/>
                <a:gd name="T87" fmla="*/ 702 h 748"/>
                <a:gd name="T88" fmla="*/ 390 w 557"/>
                <a:gd name="T89" fmla="*/ 704 h 748"/>
                <a:gd name="T90" fmla="*/ 421 w 557"/>
                <a:gd name="T91" fmla="*/ 707 h 748"/>
                <a:gd name="T92" fmla="*/ 451 w 557"/>
                <a:gd name="T93" fmla="*/ 709 h 748"/>
                <a:gd name="T94" fmla="*/ 480 w 557"/>
                <a:gd name="T95" fmla="*/ 714 h 748"/>
                <a:gd name="T96" fmla="*/ 508 w 557"/>
                <a:gd name="T97" fmla="*/ 71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7" h="748">
                  <a:moveTo>
                    <a:pt x="508" y="719"/>
                  </a:moveTo>
                  <a:lnTo>
                    <a:pt x="508" y="719"/>
                  </a:lnTo>
                  <a:lnTo>
                    <a:pt x="513" y="723"/>
                  </a:lnTo>
                  <a:lnTo>
                    <a:pt x="520" y="728"/>
                  </a:lnTo>
                  <a:lnTo>
                    <a:pt x="537" y="741"/>
                  </a:lnTo>
                  <a:lnTo>
                    <a:pt x="545" y="745"/>
                  </a:lnTo>
                  <a:lnTo>
                    <a:pt x="548" y="746"/>
                  </a:lnTo>
                  <a:lnTo>
                    <a:pt x="552" y="748"/>
                  </a:lnTo>
                  <a:lnTo>
                    <a:pt x="553" y="746"/>
                  </a:lnTo>
                  <a:lnTo>
                    <a:pt x="555" y="744"/>
                  </a:lnTo>
                  <a:lnTo>
                    <a:pt x="557" y="740"/>
                  </a:lnTo>
                  <a:lnTo>
                    <a:pt x="557" y="735"/>
                  </a:lnTo>
                  <a:lnTo>
                    <a:pt x="557" y="735"/>
                  </a:lnTo>
                  <a:lnTo>
                    <a:pt x="557" y="64"/>
                  </a:lnTo>
                  <a:lnTo>
                    <a:pt x="557" y="64"/>
                  </a:lnTo>
                  <a:lnTo>
                    <a:pt x="542" y="51"/>
                  </a:lnTo>
                  <a:lnTo>
                    <a:pt x="525" y="39"/>
                  </a:lnTo>
                  <a:lnTo>
                    <a:pt x="508" y="30"/>
                  </a:lnTo>
                  <a:lnTo>
                    <a:pt x="489" y="22"/>
                  </a:lnTo>
                  <a:lnTo>
                    <a:pt x="470" y="15"/>
                  </a:lnTo>
                  <a:lnTo>
                    <a:pt x="448" y="10"/>
                  </a:lnTo>
                  <a:lnTo>
                    <a:pt x="426" y="5"/>
                  </a:lnTo>
                  <a:lnTo>
                    <a:pt x="404" y="3"/>
                  </a:lnTo>
                  <a:lnTo>
                    <a:pt x="380" y="0"/>
                  </a:lnTo>
                  <a:lnTo>
                    <a:pt x="355" y="0"/>
                  </a:lnTo>
                  <a:lnTo>
                    <a:pt x="306" y="0"/>
                  </a:lnTo>
                  <a:lnTo>
                    <a:pt x="254" y="2"/>
                  </a:lnTo>
                  <a:lnTo>
                    <a:pt x="200" y="5"/>
                  </a:lnTo>
                  <a:lnTo>
                    <a:pt x="200" y="5"/>
                  </a:lnTo>
                  <a:lnTo>
                    <a:pt x="149" y="8"/>
                  </a:lnTo>
                  <a:lnTo>
                    <a:pt x="98" y="9"/>
                  </a:lnTo>
                  <a:lnTo>
                    <a:pt x="49" y="10"/>
                  </a:lnTo>
                  <a:lnTo>
                    <a:pt x="24" y="9"/>
                  </a:lnTo>
                  <a:lnTo>
                    <a:pt x="0" y="8"/>
                  </a:lnTo>
                  <a:lnTo>
                    <a:pt x="0" y="8"/>
                  </a:lnTo>
                  <a:lnTo>
                    <a:pt x="0" y="348"/>
                  </a:lnTo>
                  <a:lnTo>
                    <a:pt x="0" y="712"/>
                  </a:lnTo>
                  <a:lnTo>
                    <a:pt x="0" y="712"/>
                  </a:lnTo>
                  <a:lnTo>
                    <a:pt x="62" y="709"/>
                  </a:lnTo>
                  <a:lnTo>
                    <a:pt x="127" y="705"/>
                  </a:lnTo>
                  <a:lnTo>
                    <a:pt x="193" y="703"/>
                  </a:lnTo>
                  <a:lnTo>
                    <a:pt x="260" y="702"/>
                  </a:lnTo>
                  <a:lnTo>
                    <a:pt x="326" y="702"/>
                  </a:lnTo>
                  <a:lnTo>
                    <a:pt x="358" y="702"/>
                  </a:lnTo>
                  <a:lnTo>
                    <a:pt x="390" y="704"/>
                  </a:lnTo>
                  <a:lnTo>
                    <a:pt x="421" y="707"/>
                  </a:lnTo>
                  <a:lnTo>
                    <a:pt x="451" y="709"/>
                  </a:lnTo>
                  <a:lnTo>
                    <a:pt x="480" y="714"/>
                  </a:lnTo>
                  <a:lnTo>
                    <a:pt x="508" y="7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p:cNvSpPr>
            <p:nvPr/>
          </p:nvSpPr>
          <p:spPr bwMode="auto">
            <a:xfrm>
              <a:off x="309" y="1339"/>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2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29 h 65"/>
                <a:gd name="T76" fmla="*/ 391 w 396"/>
                <a:gd name="T77" fmla="*/ 35 h 65"/>
                <a:gd name="T78" fmla="*/ 395 w 396"/>
                <a:gd name="T79" fmla="*/ 42 h 65"/>
                <a:gd name="T80" fmla="*/ 395 w 396"/>
                <a:gd name="T81" fmla="*/ 42 h 65"/>
                <a:gd name="T82" fmla="*/ 396 w 396"/>
                <a:gd name="T83" fmla="*/ 49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2"/>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29"/>
                  </a:lnTo>
                  <a:lnTo>
                    <a:pt x="391" y="35"/>
                  </a:lnTo>
                  <a:lnTo>
                    <a:pt x="395" y="42"/>
                  </a:lnTo>
                  <a:lnTo>
                    <a:pt x="395" y="42"/>
                  </a:lnTo>
                  <a:lnTo>
                    <a:pt x="396" y="49"/>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p:nvSpPr>
          <p:spPr bwMode="auto">
            <a:xfrm>
              <a:off x="309" y="1367"/>
              <a:ext cx="79" cy="13"/>
            </a:xfrm>
            <a:custGeom>
              <a:avLst/>
              <a:gdLst>
                <a:gd name="T0" fmla="*/ 380 w 396"/>
                <a:gd name="T1" fmla="*/ 64 h 64"/>
                <a:gd name="T2" fmla="*/ 380 w 396"/>
                <a:gd name="T3" fmla="*/ 64 h 64"/>
                <a:gd name="T4" fmla="*/ 375 w 396"/>
                <a:gd name="T5" fmla="*/ 64 h 64"/>
                <a:gd name="T6" fmla="*/ 370 w 396"/>
                <a:gd name="T7" fmla="*/ 61 h 64"/>
                <a:gd name="T8" fmla="*/ 367 w 396"/>
                <a:gd name="T9" fmla="*/ 58 h 64"/>
                <a:gd name="T10" fmla="*/ 365 w 396"/>
                <a:gd name="T11" fmla="*/ 54 h 64"/>
                <a:gd name="T12" fmla="*/ 365 w 396"/>
                <a:gd name="T13" fmla="*/ 54 h 64"/>
                <a:gd name="T14" fmla="*/ 362 w 396"/>
                <a:gd name="T15" fmla="*/ 49 h 64"/>
                <a:gd name="T16" fmla="*/ 360 w 396"/>
                <a:gd name="T17" fmla="*/ 45 h 64"/>
                <a:gd name="T18" fmla="*/ 352 w 396"/>
                <a:gd name="T19" fmla="*/ 40 h 64"/>
                <a:gd name="T20" fmla="*/ 346 w 396"/>
                <a:gd name="T21" fmla="*/ 35 h 64"/>
                <a:gd name="T22" fmla="*/ 339 w 396"/>
                <a:gd name="T23" fmla="*/ 34 h 64"/>
                <a:gd name="T24" fmla="*/ 331 w 396"/>
                <a:gd name="T25" fmla="*/ 33 h 64"/>
                <a:gd name="T26" fmla="*/ 325 w 396"/>
                <a:gd name="T27" fmla="*/ 33 h 64"/>
                <a:gd name="T28" fmla="*/ 319 w 396"/>
                <a:gd name="T29" fmla="*/ 33 h 64"/>
                <a:gd name="T30" fmla="*/ 319 w 396"/>
                <a:gd name="T31" fmla="*/ 33 h 64"/>
                <a:gd name="T32" fmla="*/ 316 w 396"/>
                <a:gd name="T33" fmla="*/ 33 h 64"/>
                <a:gd name="T34" fmla="*/ 16 w 396"/>
                <a:gd name="T35" fmla="*/ 33 h 64"/>
                <a:gd name="T36" fmla="*/ 16 w 396"/>
                <a:gd name="T37" fmla="*/ 33 h 64"/>
                <a:gd name="T38" fmla="*/ 8 w 396"/>
                <a:gd name="T39" fmla="*/ 32 h 64"/>
                <a:gd name="T40" fmla="*/ 3 w 396"/>
                <a:gd name="T41" fmla="*/ 28 h 64"/>
                <a:gd name="T42" fmla="*/ 1 w 396"/>
                <a:gd name="T43" fmla="*/ 23 h 64"/>
                <a:gd name="T44" fmla="*/ 0 w 396"/>
                <a:gd name="T45" fmla="*/ 17 h 64"/>
                <a:gd name="T46" fmla="*/ 0 w 396"/>
                <a:gd name="T47" fmla="*/ 17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5 h 64"/>
                <a:gd name="T68" fmla="*/ 368 w 396"/>
                <a:gd name="T69" fmla="*/ 12 h 64"/>
                <a:gd name="T70" fmla="*/ 378 w 396"/>
                <a:gd name="T71" fmla="*/ 19 h 64"/>
                <a:gd name="T72" fmla="*/ 383 w 396"/>
                <a:gd name="T73" fmla="*/ 23 h 64"/>
                <a:gd name="T74" fmla="*/ 387 w 396"/>
                <a:gd name="T75" fmla="*/ 29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4"/>
                  </a:lnTo>
                  <a:lnTo>
                    <a:pt x="370" y="61"/>
                  </a:lnTo>
                  <a:lnTo>
                    <a:pt x="367" y="58"/>
                  </a:lnTo>
                  <a:lnTo>
                    <a:pt x="365" y="54"/>
                  </a:lnTo>
                  <a:lnTo>
                    <a:pt x="365" y="54"/>
                  </a:lnTo>
                  <a:lnTo>
                    <a:pt x="362" y="49"/>
                  </a:lnTo>
                  <a:lnTo>
                    <a:pt x="360" y="45"/>
                  </a:lnTo>
                  <a:lnTo>
                    <a:pt x="352" y="40"/>
                  </a:lnTo>
                  <a:lnTo>
                    <a:pt x="346" y="35"/>
                  </a:lnTo>
                  <a:lnTo>
                    <a:pt x="339" y="34"/>
                  </a:lnTo>
                  <a:lnTo>
                    <a:pt x="331" y="33"/>
                  </a:lnTo>
                  <a:lnTo>
                    <a:pt x="325" y="33"/>
                  </a:lnTo>
                  <a:lnTo>
                    <a:pt x="319" y="33"/>
                  </a:lnTo>
                  <a:lnTo>
                    <a:pt x="319" y="33"/>
                  </a:lnTo>
                  <a:lnTo>
                    <a:pt x="316" y="33"/>
                  </a:lnTo>
                  <a:lnTo>
                    <a:pt x="16" y="33"/>
                  </a:ln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35" y="0"/>
                  </a:lnTo>
                  <a:lnTo>
                    <a:pt x="346" y="2"/>
                  </a:lnTo>
                  <a:lnTo>
                    <a:pt x="357" y="5"/>
                  </a:lnTo>
                  <a:lnTo>
                    <a:pt x="368" y="12"/>
                  </a:lnTo>
                  <a:lnTo>
                    <a:pt x="378" y="19"/>
                  </a:lnTo>
                  <a:lnTo>
                    <a:pt x="383" y="23"/>
                  </a:lnTo>
                  <a:lnTo>
                    <a:pt x="387" y="29"/>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p:nvSpPr>
          <p:spPr bwMode="auto">
            <a:xfrm>
              <a:off x="309" y="1395"/>
              <a:ext cx="79" cy="13"/>
            </a:xfrm>
            <a:custGeom>
              <a:avLst/>
              <a:gdLst>
                <a:gd name="T0" fmla="*/ 380 w 396"/>
                <a:gd name="T1" fmla="*/ 64 h 64"/>
                <a:gd name="T2" fmla="*/ 380 w 396"/>
                <a:gd name="T3" fmla="*/ 64 h 64"/>
                <a:gd name="T4" fmla="*/ 375 w 396"/>
                <a:gd name="T5" fmla="*/ 63 h 64"/>
                <a:gd name="T6" fmla="*/ 370 w 396"/>
                <a:gd name="T7" fmla="*/ 61 h 64"/>
                <a:gd name="T8" fmla="*/ 367 w 396"/>
                <a:gd name="T9" fmla="*/ 58 h 64"/>
                <a:gd name="T10" fmla="*/ 365 w 396"/>
                <a:gd name="T11" fmla="*/ 53 h 64"/>
                <a:gd name="T12" fmla="*/ 365 w 396"/>
                <a:gd name="T13" fmla="*/ 53 h 64"/>
                <a:gd name="T14" fmla="*/ 362 w 396"/>
                <a:gd name="T15" fmla="*/ 49 h 64"/>
                <a:gd name="T16" fmla="*/ 360 w 396"/>
                <a:gd name="T17" fmla="*/ 46 h 64"/>
                <a:gd name="T18" fmla="*/ 352 w 396"/>
                <a:gd name="T19" fmla="*/ 40 h 64"/>
                <a:gd name="T20" fmla="*/ 346 w 396"/>
                <a:gd name="T21" fmla="*/ 36 h 64"/>
                <a:gd name="T22" fmla="*/ 339 w 396"/>
                <a:gd name="T23" fmla="*/ 33 h 64"/>
                <a:gd name="T24" fmla="*/ 331 w 396"/>
                <a:gd name="T25" fmla="*/ 32 h 64"/>
                <a:gd name="T26" fmla="*/ 325 w 396"/>
                <a:gd name="T27" fmla="*/ 32 h 64"/>
                <a:gd name="T28" fmla="*/ 319 w 396"/>
                <a:gd name="T29" fmla="*/ 32 h 64"/>
                <a:gd name="T30" fmla="*/ 319 w 396"/>
                <a:gd name="T31" fmla="*/ 32 h 64"/>
                <a:gd name="T32" fmla="*/ 316 w 396"/>
                <a:gd name="T33" fmla="*/ 32 h 64"/>
                <a:gd name="T34" fmla="*/ 16 w 396"/>
                <a:gd name="T35" fmla="*/ 32 h 64"/>
                <a:gd name="T36" fmla="*/ 16 w 396"/>
                <a:gd name="T37" fmla="*/ 32 h 64"/>
                <a:gd name="T38" fmla="*/ 8 w 396"/>
                <a:gd name="T39" fmla="*/ 31 h 64"/>
                <a:gd name="T40" fmla="*/ 3 w 396"/>
                <a:gd name="T41" fmla="*/ 28 h 64"/>
                <a:gd name="T42" fmla="*/ 1 w 396"/>
                <a:gd name="T43" fmla="*/ 23 h 64"/>
                <a:gd name="T44" fmla="*/ 0 w 396"/>
                <a:gd name="T45" fmla="*/ 16 h 64"/>
                <a:gd name="T46" fmla="*/ 0 w 396"/>
                <a:gd name="T47" fmla="*/ 16 h 64"/>
                <a:gd name="T48" fmla="*/ 1 w 396"/>
                <a:gd name="T49" fmla="*/ 10 h 64"/>
                <a:gd name="T50" fmla="*/ 3 w 396"/>
                <a:gd name="T51" fmla="*/ 5 h 64"/>
                <a:gd name="T52" fmla="*/ 8 w 396"/>
                <a:gd name="T53" fmla="*/ 2 h 64"/>
                <a:gd name="T54" fmla="*/ 16 w 396"/>
                <a:gd name="T55" fmla="*/ 0 h 64"/>
                <a:gd name="T56" fmla="*/ 316 w 396"/>
                <a:gd name="T57" fmla="*/ 0 h 64"/>
                <a:gd name="T58" fmla="*/ 316 w 396"/>
                <a:gd name="T59" fmla="*/ 0 h 64"/>
                <a:gd name="T60" fmla="*/ 325 w 396"/>
                <a:gd name="T61" fmla="*/ 0 h 64"/>
                <a:gd name="T62" fmla="*/ 335 w 396"/>
                <a:gd name="T63" fmla="*/ 0 h 64"/>
                <a:gd name="T64" fmla="*/ 346 w 396"/>
                <a:gd name="T65" fmla="*/ 2 h 64"/>
                <a:gd name="T66" fmla="*/ 357 w 396"/>
                <a:gd name="T67" fmla="*/ 6 h 64"/>
                <a:gd name="T68" fmla="*/ 368 w 396"/>
                <a:gd name="T69" fmla="*/ 11 h 64"/>
                <a:gd name="T70" fmla="*/ 378 w 396"/>
                <a:gd name="T71" fmla="*/ 18 h 64"/>
                <a:gd name="T72" fmla="*/ 383 w 396"/>
                <a:gd name="T73" fmla="*/ 23 h 64"/>
                <a:gd name="T74" fmla="*/ 387 w 396"/>
                <a:gd name="T75" fmla="*/ 28 h 64"/>
                <a:gd name="T76" fmla="*/ 391 w 396"/>
                <a:gd name="T77" fmla="*/ 35 h 64"/>
                <a:gd name="T78" fmla="*/ 395 w 396"/>
                <a:gd name="T79" fmla="*/ 42 h 64"/>
                <a:gd name="T80" fmla="*/ 395 w 396"/>
                <a:gd name="T81" fmla="*/ 42 h 64"/>
                <a:gd name="T82" fmla="*/ 396 w 396"/>
                <a:gd name="T83" fmla="*/ 48 h 64"/>
                <a:gd name="T84" fmla="*/ 395 w 396"/>
                <a:gd name="T85" fmla="*/ 54 h 64"/>
                <a:gd name="T86" fmla="*/ 391 w 396"/>
                <a:gd name="T87" fmla="*/ 59 h 64"/>
                <a:gd name="T88" fmla="*/ 385 w 396"/>
                <a:gd name="T89" fmla="*/ 63 h 64"/>
                <a:gd name="T90" fmla="*/ 385 w 396"/>
                <a:gd name="T91" fmla="*/ 63 h 64"/>
                <a:gd name="T92" fmla="*/ 380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380" y="64"/>
                  </a:moveTo>
                  <a:lnTo>
                    <a:pt x="380" y="64"/>
                  </a:lnTo>
                  <a:lnTo>
                    <a:pt x="375" y="63"/>
                  </a:lnTo>
                  <a:lnTo>
                    <a:pt x="370" y="61"/>
                  </a:lnTo>
                  <a:lnTo>
                    <a:pt x="367" y="58"/>
                  </a:lnTo>
                  <a:lnTo>
                    <a:pt x="365" y="53"/>
                  </a:lnTo>
                  <a:lnTo>
                    <a:pt x="365" y="53"/>
                  </a:lnTo>
                  <a:lnTo>
                    <a:pt x="362" y="49"/>
                  </a:lnTo>
                  <a:lnTo>
                    <a:pt x="360" y="46"/>
                  </a:lnTo>
                  <a:lnTo>
                    <a:pt x="352" y="40"/>
                  </a:lnTo>
                  <a:lnTo>
                    <a:pt x="346" y="36"/>
                  </a:lnTo>
                  <a:lnTo>
                    <a:pt x="339" y="33"/>
                  </a:lnTo>
                  <a:lnTo>
                    <a:pt x="331" y="32"/>
                  </a:lnTo>
                  <a:lnTo>
                    <a:pt x="325" y="32"/>
                  </a:lnTo>
                  <a:lnTo>
                    <a:pt x="319" y="32"/>
                  </a:lnTo>
                  <a:lnTo>
                    <a:pt x="319" y="32"/>
                  </a:lnTo>
                  <a:lnTo>
                    <a:pt x="316" y="32"/>
                  </a:lnTo>
                  <a:lnTo>
                    <a:pt x="16" y="32"/>
                  </a:ln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35" y="0"/>
                  </a:lnTo>
                  <a:lnTo>
                    <a:pt x="346" y="2"/>
                  </a:lnTo>
                  <a:lnTo>
                    <a:pt x="357" y="6"/>
                  </a:lnTo>
                  <a:lnTo>
                    <a:pt x="368" y="11"/>
                  </a:lnTo>
                  <a:lnTo>
                    <a:pt x="378" y="18"/>
                  </a:lnTo>
                  <a:lnTo>
                    <a:pt x="383" y="23"/>
                  </a:lnTo>
                  <a:lnTo>
                    <a:pt x="387" y="28"/>
                  </a:lnTo>
                  <a:lnTo>
                    <a:pt x="391" y="35"/>
                  </a:lnTo>
                  <a:lnTo>
                    <a:pt x="395" y="42"/>
                  </a:lnTo>
                  <a:lnTo>
                    <a:pt x="395" y="42"/>
                  </a:lnTo>
                  <a:lnTo>
                    <a:pt x="396" y="48"/>
                  </a:lnTo>
                  <a:lnTo>
                    <a:pt x="395" y="54"/>
                  </a:lnTo>
                  <a:lnTo>
                    <a:pt x="391" y="59"/>
                  </a:lnTo>
                  <a:lnTo>
                    <a:pt x="385" y="63"/>
                  </a:lnTo>
                  <a:lnTo>
                    <a:pt x="385" y="63"/>
                  </a:lnTo>
                  <a:lnTo>
                    <a:pt x="38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p:nvSpPr>
          <p:spPr bwMode="auto">
            <a:xfrm>
              <a:off x="309" y="1423"/>
              <a:ext cx="79" cy="13"/>
            </a:xfrm>
            <a:custGeom>
              <a:avLst/>
              <a:gdLst>
                <a:gd name="T0" fmla="*/ 380 w 396"/>
                <a:gd name="T1" fmla="*/ 65 h 65"/>
                <a:gd name="T2" fmla="*/ 380 w 396"/>
                <a:gd name="T3" fmla="*/ 65 h 65"/>
                <a:gd name="T4" fmla="*/ 375 w 396"/>
                <a:gd name="T5" fmla="*/ 63 h 65"/>
                <a:gd name="T6" fmla="*/ 370 w 396"/>
                <a:gd name="T7" fmla="*/ 62 h 65"/>
                <a:gd name="T8" fmla="*/ 367 w 396"/>
                <a:gd name="T9" fmla="*/ 58 h 65"/>
                <a:gd name="T10" fmla="*/ 365 w 396"/>
                <a:gd name="T11" fmla="*/ 55 h 65"/>
                <a:gd name="T12" fmla="*/ 365 w 396"/>
                <a:gd name="T13" fmla="*/ 55 h 65"/>
                <a:gd name="T14" fmla="*/ 362 w 396"/>
                <a:gd name="T15" fmla="*/ 50 h 65"/>
                <a:gd name="T16" fmla="*/ 360 w 396"/>
                <a:gd name="T17" fmla="*/ 46 h 65"/>
                <a:gd name="T18" fmla="*/ 352 w 396"/>
                <a:gd name="T19" fmla="*/ 40 h 65"/>
                <a:gd name="T20" fmla="*/ 346 w 396"/>
                <a:gd name="T21" fmla="*/ 36 h 65"/>
                <a:gd name="T22" fmla="*/ 339 w 396"/>
                <a:gd name="T23" fmla="*/ 34 h 65"/>
                <a:gd name="T24" fmla="*/ 331 w 396"/>
                <a:gd name="T25" fmla="*/ 34 h 65"/>
                <a:gd name="T26" fmla="*/ 325 w 396"/>
                <a:gd name="T27" fmla="*/ 32 h 65"/>
                <a:gd name="T28" fmla="*/ 319 w 396"/>
                <a:gd name="T29" fmla="*/ 34 h 65"/>
                <a:gd name="T30" fmla="*/ 319 w 396"/>
                <a:gd name="T31" fmla="*/ 34 h 65"/>
                <a:gd name="T32" fmla="*/ 316 w 396"/>
                <a:gd name="T33" fmla="*/ 34 h 65"/>
                <a:gd name="T34" fmla="*/ 16 w 396"/>
                <a:gd name="T35" fmla="*/ 34 h 65"/>
                <a:gd name="T36" fmla="*/ 16 w 396"/>
                <a:gd name="T37" fmla="*/ 34 h 65"/>
                <a:gd name="T38" fmla="*/ 8 w 396"/>
                <a:gd name="T39" fmla="*/ 32 h 65"/>
                <a:gd name="T40" fmla="*/ 3 w 396"/>
                <a:gd name="T41" fmla="*/ 29 h 65"/>
                <a:gd name="T42" fmla="*/ 1 w 396"/>
                <a:gd name="T43" fmla="*/ 24 h 65"/>
                <a:gd name="T44" fmla="*/ 0 w 396"/>
                <a:gd name="T45" fmla="*/ 17 h 65"/>
                <a:gd name="T46" fmla="*/ 0 w 396"/>
                <a:gd name="T47" fmla="*/ 17 h 65"/>
                <a:gd name="T48" fmla="*/ 1 w 396"/>
                <a:gd name="T49" fmla="*/ 11 h 65"/>
                <a:gd name="T50" fmla="*/ 3 w 396"/>
                <a:gd name="T51" fmla="*/ 6 h 65"/>
                <a:gd name="T52" fmla="*/ 8 w 396"/>
                <a:gd name="T53" fmla="*/ 2 h 65"/>
                <a:gd name="T54" fmla="*/ 16 w 396"/>
                <a:gd name="T55" fmla="*/ 1 h 65"/>
                <a:gd name="T56" fmla="*/ 316 w 396"/>
                <a:gd name="T57" fmla="*/ 1 h 65"/>
                <a:gd name="T58" fmla="*/ 316 w 396"/>
                <a:gd name="T59" fmla="*/ 1 h 65"/>
                <a:gd name="T60" fmla="*/ 325 w 396"/>
                <a:gd name="T61" fmla="*/ 0 h 65"/>
                <a:gd name="T62" fmla="*/ 335 w 396"/>
                <a:gd name="T63" fmla="*/ 1 h 65"/>
                <a:gd name="T64" fmla="*/ 346 w 396"/>
                <a:gd name="T65" fmla="*/ 2 h 65"/>
                <a:gd name="T66" fmla="*/ 357 w 396"/>
                <a:gd name="T67" fmla="*/ 6 h 65"/>
                <a:gd name="T68" fmla="*/ 368 w 396"/>
                <a:gd name="T69" fmla="*/ 11 h 65"/>
                <a:gd name="T70" fmla="*/ 378 w 396"/>
                <a:gd name="T71" fmla="*/ 19 h 65"/>
                <a:gd name="T72" fmla="*/ 383 w 396"/>
                <a:gd name="T73" fmla="*/ 24 h 65"/>
                <a:gd name="T74" fmla="*/ 387 w 396"/>
                <a:gd name="T75" fmla="*/ 30 h 65"/>
                <a:gd name="T76" fmla="*/ 391 w 396"/>
                <a:gd name="T77" fmla="*/ 35 h 65"/>
                <a:gd name="T78" fmla="*/ 395 w 396"/>
                <a:gd name="T79" fmla="*/ 42 h 65"/>
                <a:gd name="T80" fmla="*/ 395 w 396"/>
                <a:gd name="T81" fmla="*/ 42 h 65"/>
                <a:gd name="T82" fmla="*/ 396 w 396"/>
                <a:gd name="T83" fmla="*/ 48 h 65"/>
                <a:gd name="T84" fmla="*/ 395 w 396"/>
                <a:gd name="T85" fmla="*/ 55 h 65"/>
                <a:gd name="T86" fmla="*/ 391 w 396"/>
                <a:gd name="T87" fmla="*/ 60 h 65"/>
                <a:gd name="T88" fmla="*/ 385 w 396"/>
                <a:gd name="T89" fmla="*/ 63 h 65"/>
                <a:gd name="T90" fmla="*/ 385 w 396"/>
                <a:gd name="T91" fmla="*/ 63 h 65"/>
                <a:gd name="T92" fmla="*/ 380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380" y="65"/>
                  </a:moveTo>
                  <a:lnTo>
                    <a:pt x="380" y="65"/>
                  </a:lnTo>
                  <a:lnTo>
                    <a:pt x="375" y="63"/>
                  </a:lnTo>
                  <a:lnTo>
                    <a:pt x="370" y="62"/>
                  </a:lnTo>
                  <a:lnTo>
                    <a:pt x="367" y="58"/>
                  </a:lnTo>
                  <a:lnTo>
                    <a:pt x="365" y="55"/>
                  </a:lnTo>
                  <a:lnTo>
                    <a:pt x="365" y="55"/>
                  </a:lnTo>
                  <a:lnTo>
                    <a:pt x="362" y="50"/>
                  </a:lnTo>
                  <a:lnTo>
                    <a:pt x="360" y="46"/>
                  </a:lnTo>
                  <a:lnTo>
                    <a:pt x="352" y="40"/>
                  </a:lnTo>
                  <a:lnTo>
                    <a:pt x="346" y="36"/>
                  </a:lnTo>
                  <a:lnTo>
                    <a:pt x="339" y="34"/>
                  </a:lnTo>
                  <a:lnTo>
                    <a:pt x="331" y="34"/>
                  </a:lnTo>
                  <a:lnTo>
                    <a:pt x="325" y="32"/>
                  </a:lnTo>
                  <a:lnTo>
                    <a:pt x="319" y="34"/>
                  </a:lnTo>
                  <a:lnTo>
                    <a:pt x="319" y="34"/>
                  </a:lnTo>
                  <a:lnTo>
                    <a:pt x="316" y="34"/>
                  </a:lnTo>
                  <a:lnTo>
                    <a:pt x="16" y="34"/>
                  </a:ln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35" y="1"/>
                  </a:lnTo>
                  <a:lnTo>
                    <a:pt x="346" y="2"/>
                  </a:lnTo>
                  <a:lnTo>
                    <a:pt x="357" y="6"/>
                  </a:lnTo>
                  <a:lnTo>
                    <a:pt x="368" y="11"/>
                  </a:lnTo>
                  <a:lnTo>
                    <a:pt x="378" y="19"/>
                  </a:lnTo>
                  <a:lnTo>
                    <a:pt x="383" y="24"/>
                  </a:lnTo>
                  <a:lnTo>
                    <a:pt x="387" y="30"/>
                  </a:lnTo>
                  <a:lnTo>
                    <a:pt x="391" y="35"/>
                  </a:lnTo>
                  <a:lnTo>
                    <a:pt x="395" y="42"/>
                  </a:lnTo>
                  <a:lnTo>
                    <a:pt x="395" y="42"/>
                  </a:lnTo>
                  <a:lnTo>
                    <a:pt x="396" y="48"/>
                  </a:lnTo>
                  <a:lnTo>
                    <a:pt x="395" y="55"/>
                  </a:lnTo>
                  <a:lnTo>
                    <a:pt x="391" y="60"/>
                  </a:lnTo>
                  <a:lnTo>
                    <a:pt x="385" y="63"/>
                  </a:lnTo>
                  <a:lnTo>
                    <a:pt x="385" y="63"/>
                  </a:lnTo>
                  <a:lnTo>
                    <a:pt x="380"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p:nvSpPr>
          <p:spPr bwMode="auto">
            <a:xfrm>
              <a:off x="428" y="1341"/>
              <a:ext cx="79" cy="12"/>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8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1 h 64"/>
                <a:gd name="T80" fmla="*/ 1 w 396"/>
                <a:gd name="T81" fmla="*/ 41 h 64"/>
                <a:gd name="T82" fmla="*/ 0 w 396"/>
                <a:gd name="T83" fmla="*/ 49 h 64"/>
                <a:gd name="T84" fmla="*/ 1 w 396"/>
                <a:gd name="T85" fmla="*/ 54 h 64"/>
                <a:gd name="T86" fmla="*/ 4 w 396"/>
                <a:gd name="T87" fmla="*/ 60 h 64"/>
                <a:gd name="T88" fmla="*/ 10 w 396"/>
                <a:gd name="T89" fmla="*/ 62 h 64"/>
                <a:gd name="T90" fmla="*/ 10 w 396"/>
                <a:gd name="T91" fmla="*/ 62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1"/>
                  </a:lnTo>
                  <a:lnTo>
                    <a:pt x="1" y="41"/>
                  </a:lnTo>
                  <a:lnTo>
                    <a:pt x="0" y="49"/>
                  </a:lnTo>
                  <a:lnTo>
                    <a:pt x="1" y="54"/>
                  </a:lnTo>
                  <a:lnTo>
                    <a:pt x="4" y="60"/>
                  </a:lnTo>
                  <a:lnTo>
                    <a:pt x="10" y="62"/>
                  </a:lnTo>
                  <a:lnTo>
                    <a:pt x="10" y="62"/>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p:nvSpPr>
          <p:spPr bwMode="auto">
            <a:xfrm>
              <a:off x="428" y="1368"/>
              <a:ext cx="79" cy="13"/>
            </a:xfrm>
            <a:custGeom>
              <a:avLst/>
              <a:gdLst>
                <a:gd name="T0" fmla="*/ 16 w 396"/>
                <a:gd name="T1" fmla="*/ 65 h 65"/>
                <a:gd name="T2" fmla="*/ 16 w 396"/>
                <a:gd name="T3" fmla="*/ 65 h 65"/>
                <a:gd name="T4" fmla="*/ 20 w 396"/>
                <a:gd name="T5" fmla="*/ 64 h 65"/>
                <a:gd name="T6" fmla="*/ 25 w 396"/>
                <a:gd name="T7" fmla="*/ 63 h 65"/>
                <a:gd name="T8" fmla="*/ 29 w 396"/>
                <a:gd name="T9" fmla="*/ 59 h 65"/>
                <a:gd name="T10" fmla="*/ 31 w 396"/>
                <a:gd name="T11" fmla="*/ 55 h 65"/>
                <a:gd name="T12" fmla="*/ 31 w 396"/>
                <a:gd name="T13" fmla="*/ 55 h 65"/>
                <a:gd name="T14" fmla="*/ 32 w 396"/>
                <a:gd name="T15" fmla="*/ 50 h 65"/>
                <a:gd name="T16" fmla="*/ 36 w 396"/>
                <a:gd name="T17" fmla="*/ 46 h 65"/>
                <a:gd name="T18" fmla="*/ 42 w 396"/>
                <a:gd name="T19" fmla="*/ 40 h 65"/>
                <a:gd name="T20" fmla="*/ 50 w 396"/>
                <a:gd name="T21" fmla="*/ 37 h 65"/>
                <a:gd name="T22" fmla="*/ 56 w 396"/>
                <a:gd name="T23" fmla="*/ 34 h 65"/>
                <a:gd name="T24" fmla="*/ 64 w 396"/>
                <a:gd name="T25" fmla="*/ 33 h 65"/>
                <a:gd name="T26" fmla="*/ 70 w 396"/>
                <a:gd name="T27" fmla="*/ 33 h 65"/>
                <a:gd name="T28" fmla="*/ 76 w 396"/>
                <a:gd name="T29" fmla="*/ 33 h 65"/>
                <a:gd name="T30" fmla="*/ 76 w 396"/>
                <a:gd name="T31" fmla="*/ 33 h 65"/>
                <a:gd name="T32" fmla="*/ 78 w 396"/>
                <a:gd name="T33" fmla="*/ 34 h 65"/>
                <a:gd name="T34" fmla="*/ 380 w 396"/>
                <a:gd name="T35" fmla="*/ 34 h 65"/>
                <a:gd name="T36" fmla="*/ 380 w 396"/>
                <a:gd name="T37" fmla="*/ 34 h 65"/>
                <a:gd name="T38" fmla="*/ 386 w 396"/>
                <a:gd name="T39" fmla="*/ 33 h 65"/>
                <a:gd name="T40" fmla="*/ 391 w 396"/>
                <a:gd name="T41" fmla="*/ 29 h 65"/>
                <a:gd name="T42" fmla="*/ 395 w 396"/>
                <a:gd name="T43" fmla="*/ 24 h 65"/>
                <a:gd name="T44" fmla="*/ 396 w 396"/>
                <a:gd name="T45" fmla="*/ 18 h 65"/>
                <a:gd name="T46" fmla="*/ 396 w 396"/>
                <a:gd name="T47" fmla="*/ 18 h 65"/>
                <a:gd name="T48" fmla="*/ 395 w 396"/>
                <a:gd name="T49" fmla="*/ 12 h 65"/>
                <a:gd name="T50" fmla="*/ 391 w 396"/>
                <a:gd name="T51" fmla="*/ 5 h 65"/>
                <a:gd name="T52" fmla="*/ 386 w 396"/>
                <a:gd name="T53" fmla="*/ 3 h 65"/>
                <a:gd name="T54" fmla="*/ 380 w 396"/>
                <a:gd name="T55" fmla="*/ 2 h 65"/>
                <a:gd name="T56" fmla="*/ 80 w 396"/>
                <a:gd name="T57" fmla="*/ 2 h 65"/>
                <a:gd name="T58" fmla="*/ 80 w 396"/>
                <a:gd name="T59" fmla="*/ 2 h 65"/>
                <a:gd name="T60" fmla="*/ 71 w 396"/>
                <a:gd name="T61" fmla="*/ 0 h 65"/>
                <a:gd name="T62" fmla="*/ 60 w 396"/>
                <a:gd name="T63" fmla="*/ 2 h 65"/>
                <a:gd name="T64" fmla="*/ 50 w 396"/>
                <a:gd name="T65" fmla="*/ 3 h 65"/>
                <a:gd name="T66" fmla="*/ 39 w 396"/>
                <a:gd name="T67" fmla="*/ 7 h 65"/>
                <a:gd name="T68" fmla="*/ 28 w 396"/>
                <a:gd name="T69" fmla="*/ 12 h 65"/>
                <a:gd name="T70" fmla="*/ 16 w 396"/>
                <a:gd name="T71" fmla="*/ 19 h 65"/>
                <a:gd name="T72" fmla="*/ 13 w 396"/>
                <a:gd name="T73" fmla="*/ 24 h 65"/>
                <a:gd name="T74" fmla="*/ 8 w 396"/>
                <a:gd name="T75" fmla="*/ 29 h 65"/>
                <a:gd name="T76" fmla="*/ 4 w 396"/>
                <a:gd name="T77" fmla="*/ 35 h 65"/>
                <a:gd name="T78" fmla="*/ 1 w 396"/>
                <a:gd name="T79" fmla="*/ 43 h 65"/>
                <a:gd name="T80" fmla="*/ 1 w 396"/>
                <a:gd name="T81" fmla="*/ 43 h 65"/>
                <a:gd name="T82" fmla="*/ 0 w 396"/>
                <a:gd name="T83" fmla="*/ 49 h 65"/>
                <a:gd name="T84" fmla="*/ 1 w 396"/>
                <a:gd name="T85" fmla="*/ 55 h 65"/>
                <a:gd name="T86" fmla="*/ 4 w 396"/>
                <a:gd name="T87" fmla="*/ 60 h 65"/>
                <a:gd name="T88" fmla="*/ 10 w 396"/>
                <a:gd name="T89" fmla="*/ 64 h 65"/>
                <a:gd name="T90" fmla="*/ 10 w 396"/>
                <a:gd name="T91" fmla="*/ 64 h 65"/>
                <a:gd name="T92" fmla="*/ 16 w 396"/>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5">
                  <a:moveTo>
                    <a:pt x="16" y="65"/>
                  </a:moveTo>
                  <a:lnTo>
                    <a:pt x="16" y="65"/>
                  </a:lnTo>
                  <a:lnTo>
                    <a:pt x="20" y="64"/>
                  </a:lnTo>
                  <a:lnTo>
                    <a:pt x="25" y="63"/>
                  </a:lnTo>
                  <a:lnTo>
                    <a:pt x="29" y="59"/>
                  </a:lnTo>
                  <a:lnTo>
                    <a:pt x="31" y="55"/>
                  </a:lnTo>
                  <a:lnTo>
                    <a:pt x="31" y="55"/>
                  </a:lnTo>
                  <a:lnTo>
                    <a:pt x="32" y="50"/>
                  </a:lnTo>
                  <a:lnTo>
                    <a:pt x="36" y="46"/>
                  </a:lnTo>
                  <a:lnTo>
                    <a:pt x="42" y="40"/>
                  </a:lnTo>
                  <a:lnTo>
                    <a:pt x="50" y="37"/>
                  </a:lnTo>
                  <a:lnTo>
                    <a:pt x="56" y="34"/>
                  </a:lnTo>
                  <a:lnTo>
                    <a:pt x="64" y="33"/>
                  </a:lnTo>
                  <a:lnTo>
                    <a:pt x="70"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1" y="0"/>
                  </a:lnTo>
                  <a:lnTo>
                    <a:pt x="60" y="2"/>
                  </a:lnTo>
                  <a:lnTo>
                    <a:pt x="50" y="3"/>
                  </a:lnTo>
                  <a:lnTo>
                    <a:pt x="39" y="7"/>
                  </a:lnTo>
                  <a:lnTo>
                    <a:pt x="28" y="12"/>
                  </a:lnTo>
                  <a:lnTo>
                    <a:pt x="16" y="19"/>
                  </a:lnTo>
                  <a:lnTo>
                    <a:pt x="13" y="24"/>
                  </a:lnTo>
                  <a:lnTo>
                    <a:pt x="8" y="29"/>
                  </a:lnTo>
                  <a:lnTo>
                    <a:pt x="4" y="35"/>
                  </a:lnTo>
                  <a:lnTo>
                    <a:pt x="1" y="43"/>
                  </a:lnTo>
                  <a:lnTo>
                    <a:pt x="1" y="43"/>
                  </a:lnTo>
                  <a:lnTo>
                    <a:pt x="0" y="49"/>
                  </a:lnTo>
                  <a:lnTo>
                    <a:pt x="1" y="55"/>
                  </a:lnTo>
                  <a:lnTo>
                    <a:pt x="4" y="60"/>
                  </a:lnTo>
                  <a:lnTo>
                    <a:pt x="10" y="64"/>
                  </a:lnTo>
                  <a:lnTo>
                    <a:pt x="1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p:cNvSpPr>
              <a:spLocks/>
            </p:cNvSpPr>
            <p:nvPr/>
          </p:nvSpPr>
          <p:spPr bwMode="auto">
            <a:xfrm>
              <a:off x="428" y="1396"/>
              <a:ext cx="79" cy="13"/>
            </a:xfrm>
            <a:custGeom>
              <a:avLst/>
              <a:gdLst>
                <a:gd name="T0" fmla="*/ 16 w 396"/>
                <a:gd name="T1" fmla="*/ 63 h 63"/>
                <a:gd name="T2" fmla="*/ 16 w 396"/>
                <a:gd name="T3" fmla="*/ 63 h 63"/>
                <a:gd name="T4" fmla="*/ 20 w 396"/>
                <a:gd name="T5" fmla="*/ 63 h 63"/>
                <a:gd name="T6" fmla="*/ 25 w 396"/>
                <a:gd name="T7" fmla="*/ 61 h 63"/>
                <a:gd name="T8" fmla="*/ 29 w 396"/>
                <a:gd name="T9" fmla="*/ 57 h 63"/>
                <a:gd name="T10" fmla="*/ 31 w 396"/>
                <a:gd name="T11" fmla="*/ 53 h 63"/>
                <a:gd name="T12" fmla="*/ 31 w 396"/>
                <a:gd name="T13" fmla="*/ 53 h 63"/>
                <a:gd name="T14" fmla="*/ 32 w 396"/>
                <a:gd name="T15" fmla="*/ 48 h 63"/>
                <a:gd name="T16" fmla="*/ 36 w 396"/>
                <a:gd name="T17" fmla="*/ 45 h 63"/>
                <a:gd name="T18" fmla="*/ 42 w 396"/>
                <a:gd name="T19" fmla="*/ 40 h 63"/>
                <a:gd name="T20" fmla="*/ 50 w 396"/>
                <a:gd name="T21" fmla="*/ 35 h 63"/>
                <a:gd name="T22" fmla="*/ 56 w 396"/>
                <a:gd name="T23" fmla="*/ 34 h 63"/>
                <a:gd name="T24" fmla="*/ 64 w 396"/>
                <a:gd name="T25" fmla="*/ 32 h 63"/>
                <a:gd name="T26" fmla="*/ 70 w 396"/>
                <a:gd name="T27" fmla="*/ 32 h 63"/>
                <a:gd name="T28" fmla="*/ 76 w 396"/>
                <a:gd name="T29" fmla="*/ 32 h 63"/>
                <a:gd name="T30" fmla="*/ 76 w 396"/>
                <a:gd name="T31" fmla="*/ 32 h 63"/>
                <a:gd name="T32" fmla="*/ 78 w 396"/>
                <a:gd name="T33" fmla="*/ 32 h 63"/>
                <a:gd name="T34" fmla="*/ 380 w 396"/>
                <a:gd name="T35" fmla="*/ 32 h 63"/>
                <a:gd name="T36" fmla="*/ 380 w 396"/>
                <a:gd name="T37" fmla="*/ 32 h 63"/>
                <a:gd name="T38" fmla="*/ 386 w 396"/>
                <a:gd name="T39" fmla="*/ 31 h 63"/>
                <a:gd name="T40" fmla="*/ 391 w 396"/>
                <a:gd name="T41" fmla="*/ 27 h 63"/>
                <a:gd name="T42" fmla="*/ 395 w 396"/>
                <a:gd name="T43" fmla="*/ 22 h 63"/>
                <a:gd name="T44" fmla="*/ 396 w 396"/>
                <a:gd name="T45" fmla="*/ 16 h 63"/>
                <a:gd name="T46" fmla="*/ 396 w 396"/>
                <a:gd name="T47" fmla="*/ 16 h 63"/>
                <a:gd name="T48" fmla="*/ 395 w 396"/>
                <a:gd name="T49" fmla="*/ 10 h 63"/>
                <a:gd name="T50" fmla="*/ 391 w 396"/>
                <a:gd name="T51" fmla="*/ 5 h 63"/>
                <a:gd name="T52" fmla="*/ 386 w 396"/>
                <a:gd name="T53" fmla="*/ 1 h 63"/>
                <a:gd name="T54" fmla="*/ 380 w 396"/>
                <a:gd name="T55" fmla="*/ 0 h 63"/>
                <a:gd name="T56" fmla="*/ 80 w 396"/>
                <a:gd name="T57" fmla="*/ 0 h 63"/>
                <a:gd name="T58" fmla="*/ 80 w 396"/>
                <a:gd name="T59" fmla="*/ 0 h 63"/>
                <a:gd name="T60" fmla="*/ 71 w 396"/>
                <a:gd name="T61" fmla="*/ 0 h 63"/>
                <a:gd name="T62" fmla="*/ 60 w 396"/>
                <a:gd name="T63" fmla="*/ 0 h 63"/>
                <a:gd name="T64" fmla="*/ 50 w 396"/>
                <a:gd name="T65" fmla="*/ 1 h 63"/>
                <a:gd name="T66" fmla="*/ 39 w 396"/>
                <a:gd name="T67" fmla="*/ 5 h 63"/>
                <a:gd name="T68" fmla="*/ 28 w 396"/>
                <a:gd name="T69" fmla="*/ 10 h 63"/>
                <a:gd name="T70" fmla="*/ 16 w 396"/>
                <a:gd name="T71" fmla="*/ 19 h 63"/>
                <a:gd name="T72" fmla="*/ 13 w 396"/>
                <a:gd name="T73" fmla="*/ 22 h 63"/>
                <a:gd name="T74" fmla="*/ 8 w 396"/>
                <a:gd name="T75" fmla="*/ 29 h 63"/>
                <a:gd name="T76" fmla="*/ 4 w 396"/>
                <a:gd name="T77" fmla="*/ 35 h 63"/>
                <a:gd name="T78" fmla="*/ 1 w 396"/>
                <a:gd name="T79" fmla="*/ 41 h 63"/>
                <a:gd name="T80" fmla="*/ 1 w 396"/>
                <a:gd name="T81" fmla="*/ 41 h 63"/>
                <a:gd name="T82" fmla="*/ 0 w 396"/>
                <a:gd name="T83" fmla="*/ 47 h 63"/>
                <a:gd name="T84" fmla="*/ 1 w 396"/>
                <a:gd name="T85" fmla="*/ 53 h 63"/>
                <a:gd name="T86" fmla="*/ 4 w 396"/>
                <a:gd name="T87" fmla="*/ 58 h 63"/>
                <a:gd name="T88" fmla="*/ 10 w 396"/>
                <a:gd name="T89" fmla="*/ 62 h 63"/>
                <a:gd name="T90" fmla="*/ 10 w 396"/>
                <a:gd name="T91" fmla="*/ 62 h 63"/>
                <a:gd name="T92" fmla="*/ 16 w 396"/>
                <a:gd name="T9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3">
                  <a:moveTo>
                    <a:pt x="16" y="63"/>
                  </a:moveTo>
                  <a:lnTo>
                    <a:pt x="16" y="63"/>
                  </a:lnTo>
                  <a:lnTo>
                    <a:pt x="20" y="63"/>
                  </a:lnTo>
                  <a:lnTo>
                    <a:pt x="25" y="61"/>
                  </a:lnTo>
                  <a:lnTo>
                    <a:pt x="29" y="57"/>
                  </a:lnTo>
                  <a:lnTo>
                    <a:pt x="31" y="53"/>
                  </a:lnTo>
                  <a:lnTo>
                    <a:pt x="31" y="53"/>
                  </a:lnTo>
                  <a:lnTo>
                    <a:pt x="32" y="48"/>
                  </a:lnTo>
                  <a:lnTo>
                    <a:pt x="36" y="45"/>
                  </a:lnTo>
                  <a:lnTo>
                    <a:pt x="42" y="40"/>
                  </a:lnTo>
                  <a:lnTo>
                    <a:pt x="50" y="35"/>
                  </a:lnTo>
                  <a:lnTo>
                    <a:pt x="56" y="34"/>
                  </a:lnTo>
                  <a:lnTo>
                    <a:pt x="64" y="32"/>
                  </a:lnTo>
                  <a:lnTo>
                    <a:pt x="70"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1" y="0"/>
                  </a:lnTo>
                  <a:lnTo>
                    <a:pt x="60" y="0"/>
                  </a:lnTo>
                  <a:lnTo>
                    <a:pt x="50" y="1"/>
                  </a:lnTo>
                  <a:lnTo>
                    <a:pt x="39" y="5"/>
                  </a:lnTo>
                  <a:lnTo>
                    <a:pt x="28" y="10"/>
                  </a:lnTo>
                  <a:lnTo>
                    <a:pt x="16" y="19"/>
                  </a:lnTo>
                  <a:lnTo>
                    <a:pt x="13" y="22"/>
                  </a:lnTo>
                  <a:lnTo>
                    <a:pt x="8" y="29"/>
                  </a:lnTo>
                  <a:lnTo>
                    <a:pt x="4" y="35"/>
                  </a:lnTo>
                  <a:lnTo>
                    <a:pt x="1" y="41"/>
                  </a:lnTo>
                  <a:lnTo>
                    <a:pt x="1" y="41"/>
                  </a:lnTo>
                  <a:lnTo>
                    <a:pt x="0" y="47"/>
                  </a:lnTo>
                  <a:lnTo>
                    <a:pt x="1" y="53"/>
                  </a:lnTo>
                  <a:lnTo>
                    <a:pt x="4" y="58"/>
                  </a:lnTo>
                  <a:lnTo>
                    <a:pt x="10" y="62"/>
                  </a:lnTo>
                  <a:lnTo>
                    <a:pt x="10" y="62"/>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4"/>
            <p:cNvSpPr>
              <a:spLocks/>
            </p:cNvSpPr>
            <p:nvPr/>
          </p:nvSpPr>
          <p:spPr bwMode="auto">
            <a:xfrm>
              <a:off x="428" y="1424"/>
              <a:ext cx="79" cy="13"/>
            </a:xfrm>
            <a:custGeom>
              <a:avLst/>
              <a:gdLst>
                <a:gd name="T0" fmla="*/ 16 w 396"/>
                <a:gd name="T1" fmla="*/ 64 h 64"/>
                <a:gd name="T2" fmla="*/ 16 w 396"/>
                <a:gd name="T3" fmla="*/ 64 h 64"/>
                <a:gd name="T4" fmla="*/ 20 w 396"/>
                <a:gd name="T5" fmla="*/ 64 h 64"/>
                <a:gd name="T6" fmla="*/ 25 w 396"/>
                <a:gd name="T7" fmla="*/ 61 h 64"/>
                <a:gd name="T8" fmla="*/ 29 w 396"/>
                <a:gd name="T9" fmla="*/ 59 h 64"/>
                <a:gd name="T10" fmla="*/ 31 w 396"/>
                <a:gd name="T11" fmla="*/ 54 h 64"/>
                <a:gd name="T12" fmla="*/ 31 w 396"/>
                <a:gd name="T13" fmla="*/ 54 h 64"/>
                <a:gd name="T14" fmla="*/ 32 w 396"/>
                <a:gd name="T15" fmla="*/ 50 h 64"/>
                <a:gd name="T16" fmla="*/ 36 w 396"/>
                <a:gd name="T17" fmla="*/ 46 h 64"/>
                <a:gd name="T18" fmla="*/ 42 w 396"/>
                <a:gd name="T19" fmla="*/ 40 h 64"/>
                <a:gd name="T20" fmla="*/ 50 w 396"/>
                <a:gd name="T21" fmla="*/ 36 h 64"/>
                <a:gd name="T22" fmla="*/ 56 w 396"/>
                <a:gd name="T23" fmla="*/ 34 h 64"/>
                <a:gd name="T24" fmla="*/ 64 w 396"/>
                <a:gd name="T25" fmla="*/ 33 h 64"/>
                <a:gd name="T26" fmla="*/ 70 w 396"/>
                <a:gd name="T27" fmla="*/ 33 h 64"/>
                <a:gd name="T28" fmla="*/ 76 w 396"/>
                <a:gd name="T29" fmla="*/ 33 h 64"/>
                <a:gd name="T30" fmla="*/ 76 w 396"/>
                <a:gd name="T31" fmla="*/ 33 h 64"/>
                <a:gd name="T32" fmla="*/ 78 w 396"/>
                <a:gd name="T33" fmla="*/ 33 h 64"/>
                <a:gd name="T34" fmla="*/ 380 w 396"/>
                <a:gd name="T35" fmla="*/ 33 h 64"/>
                <a:gd name="T36" fmla="*/ 380 w 396"/>
                <a:gd name="T37" fmla="*/ 33 h 64"/>
                <a:gd name="T38" fmla="*/ 386 w 396"/>
                <a:gd name="T39" fmla="*/ 31 h 64"/>
                <a:gd name="T40" fmla="*/ 391 w 396"/>
                <a:gd name="T41" fmla="*/ 29 h 64"/>
                <a:gd name="T42" fmla="*/ 395 w 396"/>
                <a:gd name="T43" fmla="*/ 23 h 64"/>
                <a:gd name="T44" fmla="*/ 396 w 396"/>
                <a:gd name="T45" fmla="*/ 16 h 64"/>
                <a:gd name="T46" fmla="*/ 396 w 396"/>
                <a:gd name="T47" fmla="*/ 16 h 64"/>
                <a:gd name="T48" fmla="*/ 395 w 396"/>
                <a:gd name="T49" fmla="*/ 10 h 64"/>
                <a:gd name="T50" fmla="*/ 391 w 396"/>
                <a:gd name="T51" fmla="*/ 5 h 64"/>
                <a:gd name="T52" fmla="*/ 386 w 396"/>
                <a:gd name="T53" fmla="*/ 1 h 64"/>
                <a:gd name="T54" fmla="*/ 380 w 396"/>
                <a:gd name="T55" fmla="*/ 0 h 64"/>
                <a:gd name="T56" fmla="*/ 80 w 396"/>
                <a:gd name="T57" fmla="*/ 0 h 64"/>
                <a:gd name="T58" fmla="*/ 80 w 396"/>
                <a:gd name="T59" fmla="*/ 0 h 64"/>
                <a:gd name="T60" fmla="*/ 71 w 396"/>
                <a:gd name="T61" fmla="*/ 0 h 64"/>
                <a:gd name="T62" fmla="*/ 60 w 396"/>
                <a:gd name="T63" fmla="*/ 0 h 64"/>
                <a:gd name="T64" fmla="*/ 50 w 396"/>
                <a:gd name="T65" fmla="*/ 3 h 64"/>
                <a:gd name="T66" fmla="*/ 39 w 396"/>
                <a:gd name="T67" fmla="*/ 5 h 64"/>
                <a:gd name="T68" fmla="*/ 28 w 396"/>
                <a:gd name="T69" fmla="*/ 11 h 64"/>
                <a:gd name="T70" fmla="*/ 16 w 396"/>
                <a:gd name="T71" fmla="*/ 19 h 64"/>
                <a:gd name="T72" fmla="*/ 13 w 396"/>
                <a:gd name="T73" fmla="*/ 24 h 64"/>
                <a:gd name="T74" fmla="*/ 8 w 396"/>
                <a:gd name="T75" fmla="*/ 29 h 64"/>
                <a:gd name="T76" fmla="*/ 4 w 396"/>
                <a:gd name="T77" fmla="*/ 35 h 64"/>
                <a:gd name="T78" fmla="*/ 1 w 396"/>
                <a:gd name="T79" fmla="*/ 42 h 64"/>
                <a:gd name="T80" fmla="*/ 1 w 396"/>
                <a:gd name="T81" fmla="*/ 42 h 64"/>
                <a:gd name="T82" fmla="*/ 0 w 396"/>
                <a:gd name="T83" fmla="*/ 49 h 64"/>
                <a:gd name="T84" fmla="*/ 1 w 396"/>
                <a:gd name="T85" fmla="*/ 55 h 64"/>
                <a:gd name="T86" fmla="*/ 4 w 396"/>
                <a:gd name="T87" fmla="*/ 60 h 64"/>
                <a:gd name="T88" fmla="*/ 10 w 396"/>
                <a:gd name="T89" fmla="*/ 64 h 64"/>
                <a:gd name="T90" fmla="*/ 10 w 396"/>
                <a:gd name="T91" fmla="*/ 64 h 64"/>
                <a:gd name="T92" fmla="*/ 16 w 39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4">
                  <a:moveTo>
                    <a:pt x="16" y="64"/>
                  </a:moveTo>
                  <a:lnTo>
                    <a:pt x="16" y="64"/>
                  </a:lnTo>
                  <a:lnTo>
                    <a:pt x="20" y="64"/>
                  </a:lnTo>
                  <a:lnTo>
                    <a:pt x="25" y="61"/>
                  </a:lnTo>
                  <a:lnTo>
                    <a:pt x="29" y="59"/>
                  </a:lnTo>
                  <a:lnTo>
                    <a:pt x="31" y="54"/>
                  </a:lnTo>
                  <a:lnTo>
                    <a:pt x="31" y="54"/>
                  </a:lnTo>
                  <a:lnTo>
                    <a:pt x="32" y="50"/>
                  </a:lnTo>
                  <a:lnTo>
                    <a:pt x="36" y="46"/>
                  </a:lnTo>
                  <a:lnTo>
                    <a:pt x="42" y="40"/>
                  </a:lnTo>
                  <a:lnTo>
                    <a:pt x="50" y="36"/>
                  </a:lnTo>
                  <a:lnTo>
                    <a:pt x="56" y="34"/>
                  </a:lnTo>
                  <a:lnTo>
                    <a:pt x="64" y="33"/>
                  </a:lnTo>
                  <a:lnTo>
                    <a:pt x="70"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1" y="0"/>
                  </a:lnTo>
                  <a:lnTo>
                    <a:pt x="60" y="0"/>
                  </a:lnTo>
                  <a:lnTo>
                    <a:pt x="50" y="3"/>
                  </a:lnTo>
                  <a:lnTo>
                    <a:pt x="39" y="5"/>
                  </a:lnTo>
                  <a:lnTo>
                    <a:pt x="28" y="11"/>
                  </a:lnTo>
                  <a:lnTo>
                    <a:pt x="16" y="19"/>
                  </a:lnTo>
                  <a:lnTo>
                    <a:pt x="13" y="24"/>
                  </a:lnTo>
                  <a:lnTo>
                    <a:pt x="8" y="29"/>
                  </a:lnTo>
                  <a:lnTo>
                    <a:pt x="4" y="35"/>
                  </a:lnTo>
                  <a:lnTo>
                    <a:pt x="1" y="42"/>
                  </a:lnTo>
                  <a:lnTo>
                    <a:pt x="1" y="42"/>
                  </a:lnTo>
                  <a:lnTo>
                    <a:pt x="0" y="49"/>
                  </a:lnTo>
                  <a:lnTo>
                    <a:pt x="1" y="55"/>
                  </a:lnTo>
                  <a:lnTo>
                    <a:pt x="4" y="60"/>
                  </a:lnTo>
                  <a:lnTo>
                    <a:pt x="10" y="64"/>
                  </a:lnTo>
                  <a:lnTo>
                    <a:pt x="1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6"/>
            <p:cNvSpPr>
              <a:spLocks/>
            </p:cNvSpPr>
            <p:nvPr/>
          </p:nvSpPr>
          <p:spPr bwMode="auto">
            <a:xfrm>
              <a:off x="469" y="1476"/>
              <a:ext cx="35" cy="32"/>
            </a:xfrm>
            <a:custGeom>
              <a:avLst/>
              <a:gdLst>
                <a:gd name="T0" fmla="*/ 0 w 177"/>
                <a:gd name="T1" fmla="*/ 0 h 163"/>
                <a:gd name="T2" fmla="*/ 0 w 177"/>
                <a:gd name="T3" fmla="*/ 163 h 163"/>
                <a:gd name="T4" fmla="*/ 92 w 177"/>
                <a:gd name="T5" fmla="*/ 97 h 163"/>
                <a:gd name="T6" fmla="*/ 177 w 177"/>
                <a:gd name="T7" fmla="*/ 162 h 163"/>
                <a:gd name="T8" fmla="*/ 177 w 177"/>
                <a:gd name="T9" fmla="*/ 10 h 163"/>
                <a:gd name="T10" fmla="*/ 177 w 177"/>
                <a:gd name="T11" fmla="*/ 10 h 163"/>
                <a:gd name="T12" fmla="*/ 130 w 177"/>
                <a:gd name="T13" fmla="*/ 8 h 163"/>
                <a:gd name="T14" fmla="*/ 83 w 177"/>
                <a:gd name="T15" fmla="*/ 5 h 163"/>
                <a:gd name="T16" fmla="*/ 83 w 177"/>
                <a:gd name="T17" fmla="*/ 5 h 163"/>
                <a:gd name="T18" fmla="*/ 0 w 177"/>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3">
                  <a:moveTo>
                    <a:pt x="0" y="0"/>
                  </a:moveTo>
                  <a:lnTo>
                    <a:pt x="0" y="163"/>
                  </a:lnTo>
                  <a:lnTo>
                    <a:pt x="92" y="97"/>
                  </a:lnTo>
                  <a:lnTo>
                    <a:pt x="177" y="162"/>
                  </a:lnTo>
                  <a:lnTo>
                    <a:pt x="177" y="10"/>
                  </a:lnTo>
                  <a:lnTo>
                    <a:pt x="177" y="10"/>
                  </a:lnTo>
                  <a:lnTo>
                    <a:pt x="130" y="8"/>
                  </a:lnTo>
                  <a:lnTo>
                    <a:pt x="83" y="5"/>
                  </a:lnTo>
                  <a:lnTo>
                    <a:pt x="8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7"/>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8"/>
            <p:cNvSpPr>
              <a:spLocks/>
            </p:cNvSpPr>
            <p:nvPr/>
          </p:nvSpPr>
          <p:spPr bwMode="auto">
            <a:xfrm>
              <a:off x="469" y="1466"/>
              <a:ext cx="35" cy="12"/>
            </a:xfrm>
            <a:custGeom>
              <a:avLst/>
              <a:gdLst>
                <a:gd name="T0" fmla="*/ 177 w 177"/>
                <a:gd name="T1" fmla="*/ 0 h 58"/>
                <a:gd name="T2" fmla="*/ 0 w 177"/>
                <a:gd name="T3" fmla="*/ 2 h 58"/>
                <a:gd name="T4" fmla="*/ 0 w 177"/>
                <a:gd name="T5" fmla="*/ 48 h 58"/>
                <a:gd name="T6" fmla="*/ 0 w 177"/>
                <a:gd name="T7" fmla="*/ 48 h 58"/>
                <a:gd name="T8" fmla="*/ 83 w 177"/>
                <a:gd name="T9" fmla="*/ 53 h 58"/>
                <a:gd name="T10" fmla="*/ 83 w 177"/>
                <a:gd name="T11" fmla="*/ 53 h 58"/>
                <a:gd name="T12" fmla="*/ 130 w 177"/>
                <a:gd name="T13" fmla="*/ 56 h 58"/>
                <a:gd name="T14" fmla="*/ 177 w 177"/>
                <a:gd name="T15" fmla="*/ 58 h 58"/>
                <a:gd name="T16" fmla="*/ 177 w 17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58">
                  <a:moveTo>
                    <a:pt x="177" y="0"/>
                  </a:moveTo>
                  <a:lnTo>
                    <a:pt x="0" y="2"/>
                  </a:lnTo>
                  <a:lnTo>
                    <a:pt x="0" y="48"/>
                  </a:lnTo>
                  <a:lnTo>
                    <a:pt x="0" y="48"/>
                  </a:lnTo>
                  <a:lnTo>
                    <a:pt x="83" y="53"/>
                  </a:lnTo>
                  <a:lnTo>
                    <a:pt x="83" y="53"/>
                  </a:lnTo>
                  <a:lnTo>
                    <a:pt x="130" y="56"/>
                  </a:lnTo>
                  <a:lnTo>
                    <a:pt x="177" y="5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9"/>
            <p:cNvSpPr>
              <a:spLocks noEditPoints="1"/>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 name="T12" fmla="*/ 20 w 217"/>
                <a:gd name="T13" fmla="*/ 18 h 281"/>
                <a:gd name="T14" fmla="*/ 20 w 217"/>
                <a:gd name="T15" fmla="*/ 247 h 281"/>
                <a:gd name="T16" fmla="*/ 112 w 217"/>
                <a:gd name="T17" fmla="*/ 181 h 281"/>
                <a:gd name="T18" fmla="*/ 197 w 217"/>
                <a:gd name="T19" fmla="*/ 246 h 281"/>
                <a:gd name="T20" fmla="*/ 197 w 217"/>
                <a:gd name="T21" fmla="*/ 18 h 281"/>
                <a:gd name="T22" fmla="*/ 20 w 217"/>
                <a:gd name="T23" fmla="*/ 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81">
                  <a:moveTo>
                    <a:pt x="217" y="281"/>
                  </a:moveTo>
                  <a:lnTo>
                    <a:pt x="110" y="204"/>
                  </a:lnTo>
                  <a:lnTo>
                    <a:pt x="0" y="280"/>
                  </a:lnTo>
                  <a:lnTo>
                    <a:pt x="0" y="0"/>
                  </a:lnTo>
                  <a:lnTo>
                    <a:pt x="217" y="0"/>
                  </a:lnTo>
                  <a:lnTo>
                    <a:pt x="217" y="281"/>
                  </a:lnTo>
                  <a:close/>
                  <a:moveTo>
                    <a:pt x="20" y="18"/>
                  </a:moveTo>
                  <a:lnTo>
                    <a:pt x="20" y="247"/>
                  </a:lnTo>
                  <a:lnTo>
                    <a:pt x="112" y="181"/>
                  </a:lnTo>
                  <a:lnTo>
                    <a:pt x="197" y="246"/>
                  </a:lnTo>
                  <a:lnTo>
                    <a:pt x="197" y="18"/>
                  </a:ln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0"/>
            <p:cNvSpPr>
              <a:spLocks/>
            </p:cNvSpPr>
            <p:nvPr/>
          </p:nvSpPr>
          <p:spPr bwMode="auto">
            <a:xfrm>
              <a:off x="465" y="1459"/>
              <a:ext cx="43" cy="56"/>
            </a:xfrm>
            <a:custGeom>
              <a:avLst/>
              <a:gdLst>
                <a:gd name="T0" fmla="*/ 217 w 217"/>
                <a:gd name="T1" fmla="*/ 281 h 281"/>
                <a:gd name="T2" fmla="*/ 110 w 217"/>
                <a:gd name="T3" fmla="*/ 204 h 281"/>
                <a:gd name="T4" fmla="*/ 0 w 217"/>
                <a:gd name="T5" fmla="*/ 280 h 281"/>
                <a:gd name="T6" fmla="*/ 0 w 217"/>
                <a:gd name="T7" fmla="*/ 0 h 281"/>
                <a:gd name="T8" fmla="*/ 217 w 217"/>
                <a:gd name="T9" fmla="*/ 0 h 281"/>
                <a:gd name="T10" fmla="*/ 217 w 217"/>
                <a:gd name="T11" fmla="*/ 281 h 281"/>
              </a:gdLst>
              <a:ahLst/>
              <a:cxnLst>
                <a:cxn ang="0">
                  <a:pos x="T0" y="T1"/>
                </a:cxn>
                <a:cxn ang="0">
                  <a:pos x="T2" y="T3"/>
                </a:cxn>
                <a:cxn ang="0">
                  <a:pos x="T4" y="T5"/>
                </a:cxn>
                <a:cxn ang="0">
                  <a:pos x="T6" y="T7"/>
                </a:cxn>
                <a:cxn ang="0">
                  <a:pos x="T8" y="T9"/>
                </a:cxn>
                <a:cxn ang="0">
                  <a:pos x="T10" y="T11"/>
                </a:cxn>
              </a:cxnLst>
              <a:rect l="0" t="0" r="r" b="b"/>
              <a:pathLst>
                <a:path w="217" h="281">
                  <a:moveTo>
                    <a:pt x="217" y="281"/>
                  </a:moveTo>
                  <a:lnTo>
                    <a:pt x="110" y="204"/>
                  </a:lnTo>
                  <a:lnTo>
                    <a:pt x="0" y="280"/>
                  </a:lnTo>
                  <a:lnTo>
                    <a:pt x="0" y="0"/>
                  </a:lnTo>
                  <a:lnTo>
                    <a:pt x="217" y="0"/>
                  </a:lnTo>
                  <a:lnTo>
                    <a:pt x="217"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1"/>
            <p:cNvSpPr>
              <a:spLocks/>
            </p:cNvSpPr>
            <p:nvPr/>
          </p:nvSpPr>
          <p:spPr bwMode="auto">
            <a:xfrm>
              <a:off x="469" y="1462"/>
              <a:ext cx="35" cy="46"/>
            </a:xfrm>
            <a:custGeom>
              <a:avLst/>
              <a:gdLst>
                <a:gd name="T0" fmla="*/ 0 w 177"/>
                <a:gd name="T1" fmla="*/ 0 h 229"/>
                <a:gd name="T2" fmla="*/ 0 w 177"/>
                <a:gd name="T3" fmla="*/ 229 h 229"/>
                <a:gd name="T4" fmla="*/ 92 w 177"/>
                <a:gd name="T5" fmla="*/ 163 h 229"/>
                <a:gd name="T6" fmla="*/ 177 w 177"/>
                <a:gd name="T7" fmla="*/ 228 h 229"/>
                <a:gd name="T8" fmla="*/ 177 w 177"/>
                <a:gd name="T9" fmla="*/ 0 h 229"/>
                <a:gd name="T10" fmla="*/ 0 w 177"/>
                <a:gd name="T11" fmla="*/ 0 h 229"/>
              </a:gdLst>
              <a:ahLst/>
              <a:cxnLst>
                <a:cxn ang="0">
                  <a:pos x="T0" y="T1"/>
                </a:cxn>
                <a:cxn ang="0">
                  <a:pos x="T2" y="T3"/>
                </a:cxn>
                <a:cxn ang="0">
                  <a:pos x="T4" y="T5"/>
                </a:cxn>
                <a:cxn ang="0">
                  <a:pos x="T6" y="T7"/>
                </a:cxn>
                <a:cxn ang="0">
                  <a:pos x="T8" y="T9"/>
                </a:cxn>
                <a:cxn ang="0">
                  <a:pos x="T10" y="T11"/>
                </a:cxn>
              </a:cxnLst>
              <a:rect l="0" t="0" r="r" b="b"/>
              <a:pathLst>
                <a:path w="177" h="229">
                  <a:moveTo>
                    <a:pt x="0" y="0"/>
                  </a:moveTo>
                  <a:lnTo>
                    <a:pt x="0" y="229"/>
                  </a:lnTo>
                  <a:lnTo>
                    <a:pt x="92" y="163"/>
                  </a:lnTo>
                  <a:lnTo>
                    <a:pt x="177" y="228"/>
                  </a:lnTo>
                  <a:lnTo>
                    <a:pt x="1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2"/>
            <p:cNvSpPr>
              <a:spLocks noEditPoints="1"/>
            </p:cNvSpPr>
            <p:nvPr/>
          </p:nvSpPr>
          <p:spPr bwMode="auto">
            <a:xfrm>
              <a:off x="293" y="1315"/>
              <a:ext cx="230" cy="150"/>
            </a:xfrm>
            <a:custGeom>
              <a:avLst/>
              <a:gdLst>
                <a:gd name="T0" fmla="*/ 679 w 1153"/>
                <a:gd name="T1" fmla="*/ 585 h 749"/>
                <a:gd name="T2" fmla="*/ 739 w 1153"/>
                <a:gd name="T3" fmla="*/ 543 h 749"/>
                <a:gd name="T4" fmla="*/ 1073 w 1153"/>
                <a:gd name="T5" fmla="*/ 553 h 749"/>
                <a:gd name="T6" fmla="*/ 756 w 1153"/>
                <a:gd name="T7" fmla="*/ 576 h 749"/>
                <a:gd name="T8" fmla="*/ 722 w 1153"/>
                <a:gd name="T9" fmla="*/ 582 h 749"/>
                <a:gd name="T10" fmla="*/ 694 w 1153"/>
                <a:gd name="T11" fmla="*/ 607 h 749"/>
                <a:gd name="T12" fmla="*/ 679 w 1153"/>
                <a:gd name="T13" fmla="*/ 446 h 749"/>
                <a:gd name="T14" fmla="*/ 739 w 1153"/>
                <a:gd name="T15" fmla="*/ 405 h 749"/>
                <a:gd name="T16" fmla="*/ 1073 w 1153"/>
                <a:gd name="T17" fmla="*/ 415 h 749"/>
                <a:gd name="T18" fmla="*/ 756 w 1153"/>
                <a:gd name="T19" fmla="*/ 437 h 749"/>
                <a:gd name="T20" fmla="*/ 722 w 1153"/>
                <a:gd name="T21" fmla="*/ 444 h 749"/>
                <a:gd name="T22" fmla="*/ 694 w 1153"/>
                <a:gd name="T23" fmla="*/ 468 h 749"/>
                <a:gd name="T24" fmla="*/ 679 w 1153"/>
                <a:gd name="T25" fmla="*/ 308 h 749"/>
                <a:gd name="T26" fmla="*/ 739 w 1153"/>
                <a:gd name="T27" fmla="*/ 267 h 749"/>
                <a:gd name="T28" fmla="*/ 1073 w 1153"/>
                <a:gd name="T29" fmla="*/ 277 h 749"/>
                <a:gd name="T30" fmla="*/ 756 w 1153"/>
                <a:gd name="T31" fmla="*/ 299 h 749"/>
                <a:gd name="T32" fmla="*/ 722 w 1153"/>
                <a:gd name="T33" fmla="*/ 304 h 749"/>
                <a:gd name="T34" fmla="*/ 694 w 1153"/>
                <a:gd name="T35" fmla="*/ 330 h 749"/>
                <a:gd name="T36" fmla="*/ 679 w 1153"/>
                <a:gd name="T37" fmla="*/ 168 h 749"/>
                <a:gd name="T38" fmla="*/ 739 w 1153"/>
                <a:gd name="T39" fmla="*/ 127 h 749"/>
                <a:gd name="T40" fmla="*/ 1073 w 1153"/>
                <a:gd name="T41" fmla="*/ 137 h 749"/>
                <a:gd name="T42" fmla="*/ 756 w 1153"/>
                <a:gd name="T43" fmla="*/ 160 h 749"/>
                <a:gd name="T44" fmla="*/ 722 w 1153"/>
                <a:gd name="T45" fmla="*/ 166 h 749"/>
                <a:gd name="T46" fmla="*/ 694 w 1153"/>
                <a:gd name="T47" fmla="*/ 191 h 749"/>
                <a:gd name="T48" fmla="*/ 677 w 1153"/>
                <a:gd name="T49" fmla="*/ 19 h 749"/>
                <a:gd name="T50" fmla="*/ 596 w 1153"/>
                <a:gd name="T51" fmla="*/ 744 h 749"/>
                <a:gd name="T52" fmla="*/ 745 w 1153"/>
                <a:gd name="T53" fmla="*/ 706 h 749"/>
                <a:gd name="T54" fmla="*/ 1153 w 1153"/>
                <a:gd name="T55" fmla="*/ 713 h 749"/>
                <a:gd name="T56" fmla="*/ 955 w 1153"/>
                <a:gd name="T57" fmla="*/ 5 h 749"/>
                <a:gd name="T58" fmla="*/ 83 w 1153"/>
                <a:gd name="T59" fmla="*/ 566 h 749"/>
                <a:gd name="T60" fmla="*/ 396 w 1153"/>
                <a:gd name="T61" fmla="*/ 538 h 749"/>
                <a:gd name="T62" fmla="*/ 452 w 1153"/>
                <a:gd name="T63" fmla="*/ 552 h 749"/>
                <a:gd name="T64" fmla="*/ 465 w 1153"/>
                <a:gd name="T65" fmla="*/ 600 h 749"/>
                <a:gd name="T66" fmla="*/ 445 w 1153"/>
                <a:gd name="T67" fmla="*/ 592 h 749"/>
                <a:gd name="T68" fmla="*/ 406 w 1153"/>
                <a:gd name="T69" fmla="*/ 569 h 749"/>
                <a:gd name="T70" fmla="*/ 83 w 1153"/>
                <a:gd name="T71" fmla="*/ 427 h 749"/>
                <a:gd name="T72" fmla="*/ 396 w 1153"/>
                <a:gd name="T73" fmla="*/ 399 h 749"/>
                <a:gd name="T74" fmla="*/ 452 w 1153"/>
                <a:gd name="T75" fmla="*/ 412 h 749"/>
                <a:gd name="T76" fmla="*/ 465 w 1153"/>
                <a:gd name="T77" fmla="*/ 462 h 749"/>
                <a:gd name="T78" fmla="*/ 445 w 1153"/>
                <a:gd name="T79" fmla="*/ 452 h 749"/>
                <a:gd name="T80" fmla="*/ 406 w 1153"/>
                <a:gd name="T81" fmla="*/ 431 h 749"/>
                <a:gd name="T82" fmla="*/ 83 w 1153"/>
                <a:gd name="T83" fmla="*/ 288 h 749"/>
                <a:gd name="T84" fmla="*/ 396 w 1153"/>
                <a:gd name="T85" fmla="*/ 260 h 749"/>
                <a:gd name="T86" fmla="*/ 452 w 1153"/>
                <a:gd name="T87" fmla="*/ 274 h 749"/>
                <a:gd name="T88" fmla="*/ 465 w 1153"/>
                <a:gd name="T89" fmla="*/ 323 h 749"/>
                <a:gd name="T90" fmla="*/ 445 w 1153"/>
                <a:gd name="T91" fmla="*/ 314 h 749"/>
                <a:gd name="T92" fmla="*/ 406 w 1153"/>
                <a:gd name="T93" fmla="*/ 293 h 749"/>
                <a:gd name="T94" fmla="*/ 83 w 1153"/>
                <a:gd name="T95" fmla="*/ 150 h 749"/>
                <a:gd name="T96" fmla="*/ 396 w 1153"/>
                <a:gd name="T97" fmla="*/ 122 h 749"/>
                <a:gd name="T98" fmla="*/ 452 w 1153"/>
                <a:gd name="T99" fmla="*/ 135 h 749"/>
                <a:gd name="T100" fmla="*/ 465 w 1153"/>
                <a:gd name="T101" fmla="*/ 184 h 749"/>
                <a:gd name="T102" fmla="*/ 445 w 1153"/>
                <a:gd name="T103" fmla="*/ 176 h 749"/>
                <a:gd name="T104" fmla="*/ 406 w 1153"/>
                <a:gd name="T105" fmla="*/ 153 h 749"/>
                <a:gd name="T106" fmla="*/ 267 w 1153"/>
                <a:gd name="T107" fmla="*/ 3 h 749"/>
                <a:gd name="T108" fmla="*/ 0 w 1153"/>
                <a:gd name="T109" fmla="*/ 9 h 749"/>
                <a:gd name="T110" fmla="*/ 297 w 1153"/>
                <a:gd name="T111" fmla="*/ 703 h 749"/>
                <a:gd name="T112" fmla="*/ 508 w 1153"/>
                <a:gd name="T113" fmla="*/ 720 h 749"/>
                <a:gd name="T114" fmla="*/ 553 w 1153"/>
                <a:gd name="T115" fmla="*/ 747 h 749"/>
                <a:gd name="T116" fmla="*/ 535 w 1153"/>
                <a:gd name="T117" fmla="*/ 47 h 749"/>
                <a:gd name="T118" fmla="*/ 399 w 1153"/>
                <a:gd name="T119" fmla="*/ 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3" h="749">
                  <a:moveTo>
                    <a:pt x="694" y="607"/>
                  </a:moveTo>
                  <a:lnTo>
                    <a:pt x="694" y="607"/>
                  </a:lnTo>
                  <a:lnTo>
                    <a:pt x="688" y="607"/>
                  </a:lnTo>
                  <a:lnTo>
                    <a:pt x="688" y="607"/>
                  </a:lnTo>
                  <a:lnTo>
                    <a:pt x="682" y="603"/>
                  </a:lnTo>
                  <a:lnTo>
                    <a:pt x="679" y="598"/>
                  </a:lnTo>
                  <a:lnTo>
                    <a:pt x="678" y="592"/>
                  </a:lnTo>
                  <a:lnTo>
                    <a:pt x="679" y="585"/>
                  </a:lnTo>
                  <a:lnTo>
                    <a:pt x="679" y="585"/>
                  </a:lnTo>
                  <a:lnTo>
                    <a:pt x="684" y="573"/>
                  </a:lnTo>
                  <a:lnTo>
                    <a:pt x="692" y="564"/>
                  </a:lnTo>
                  <a:lnTo>
                    <a:pt x="701" y="557"/>
                  </a:lnTo>
                  <a:lnTo>
                    <a:pt x="710" y="552"/>
                  </a:lnTo>
                  <a:lnTo>
                    <a:pt x="719" y="548"/>
                  </a:lnTo>
                  <a:lnTo>
                    <a:pt x="729" y="544"/>
                  </a:lnTo>
                  <a:lnTo>
                    <a:pt x="739" y="543"/>
                  </a:lnTo>
                  <a:lnTo>
                    <a:pt x="748" y="543"/>
                  </a:lnTo>
                  <a:lnTo>
                    <a:pt x="748" y="543"/>
                  </a:lnTo>
                  <a:lnTo>
                    <a:pt x="758" y="543"/>
                  </a:lnTo>
                  <a:lnTo>
                    <a:pt x="1058" y="543"/>
                  </a:lnTo>
                  <a:lnTo>
                    <a:pt x="1058" y="543"/>
                  </a:lnTo>
                  <a:lnTo>
                    <a:pt x="1064" y="544"/>
                  </a:lnTo>
                  <a:lnTo>
                    <a:pt x="1069" y="548"/>
                  </a:lnTo>
                  <a:lnTo>
                    <a:pt x="1073" y="553"/>
                  </a:lnTo>
                  <a:lnTo>
                    <a:pt x="1074" y="559"/>
                  </a:lnTo>
                  <a:lnTo>
                    <a:pt x="1074" y="559"/>
                  </a:lnTo>
                  <a:lnTo>
                    <a:pt x="1073" y="566"/>
                  </a:lnTo>
                  <a:lnTo>
                    <a:pt x="1069" y="572"/>
                  </a:lnTo>
                  <a:lnTo>
                    <a:pt x="1064" y="574"/>
                  </a:lnTo>
                  <a:lnTo>
                    <a:pt x="1058" y="576"/>
                  </a:lnTo>
                  <a:lnTo>
                    <a:pt x="756" y="576"/>
                  </a:lnTo>
                  <a:lnTo>
                    <a:pt x="756" y="576"/>
                  </a:lnTo>
                  <a:lnTo>
                    <a:pt x="754" y="576"/>
                  </a:lnTo>
                  <a:lnTo>
                    <a:pt x="754" y="576"/>
                  </a:lnTo>
                  <a:lnTo>
                    <a:pt x="747" y="576"/>
                  </a:lnTo>
                  <a:lnTo>
                    <a:pt x="747" y="576"/>
                  </a:lnTo>
                  <a:lnTo>
                    <a:pt x="738" y="576"/>
                  </a:lnTo>
                  <a:lnTo>
                    <a:pt x="733" y="577"/>
                  </a:lnTo>
                  <a:lnTo>
                    <a:pt x="727" y="579"/>
                  </a:lnTo>
                  <a:lnTo>
                    <a:pt x="722" y="582"/>
                  </a:lnTo>
                  <a:lnTo>
                    <a:pt x="717" y="585"/>
                  </a:lnTo>
                  <a:lnTo>
                    <a:pt x="712" y="590"/>
                  </a:lnTo>
                  <a:lnTo>
                    <a:pt x="709" y="597"/>
                  </a:lnTo>
                  <a:lnTo>
                    <a:pt x="709" y="597"/>
                  </a:lnTo>
                  <a:lnTo>
                    <a:pt x="707" y="602"/>
                  </a:lnTo>
                  <a:lnTo>
                    <a:pt x="703" y="604"/>
                  </a:lnTo>
                  <a:lnTo>
                    <a:pt x="698" y="607"/>
                  </a:lnTo>
                  <a:lnTo>
                    <a:pt x="694" y="607"/>
                  </a:lnTo>
                  <a:close/>
                  <a:moveTo>
                    <a:pt x="694" y="468"/>
                  </a:moveTo>
                  <a:lnTo>
                    <a:pt x="694" y="468"/>
                  </a:lnTo>
                  <a:lnTo>
                    <a:pt x="688" y="467"/>
                  </a:lnTo>
                  <a:lnTo>
                    <a:pt x="688" y="467"/>
                  </a:lnTo>
                  <a:lnTo>
                    <a:pt x="682" y="463"/>
                  </a:lnTo>
                  <a:lnTo>
                    <a:pt x="679" y="458"/>
                  </a:lnTo>
                  <a:lnTo>
                    <a:pt x="678" y="452"/>
                  </a:lnTo>
                  <a:lnTo>
                    <a:pt x="679" y="446"/>
                  </a:lnTo>
                  <a:lnTo>
                    <a:pt x="679" y="446"/>
                  </a:lnTo>
                  <a:lnTo>
                    <a:pt x="684" y="435"/>
                  </a:lnTo>
                  <a:lnTo>
                    <a:pt x="692" y="426"/>
                  </a:lnTo>
                  <a:lnTo>
                    <a:pt x="701" y="419"/>
                  </a:lnTo>
                  <a:lnTo>
                    <a:pt x="710" y="412"/>
                  </a:lnTo>
                  <a:lnTo>
                    <a:pt x="719" y="409"/>
                  </a:lnTo>
                  <a:lnTo>
                    <a:pt x="729" y="406"/>
                  </a:lnTo>
                  <a:lnTo>
                    <a:pt x="739" y="405"/>
                  </a:lnTo>
                  <a:lnTo>
                    <a:pt x="748" y="405"/>
                  </a:lnTo>
                  <a:lnTo>
                    <a:pt x="748" y="405"/>
                  </a:lnTo>
                  <a:lnTo>
                    <a:pt x="758" y="405"/>
                  </a:lnTo>
                  <a:lnTo>
                    <a:pt x="1058" y="405"/>
                  </a:lnTo>
                  <a:lnTo>
                    <a:pt x="1058" y="405"/>
                  </a:lnTo>
                  <a:lnTo>
                    <a:pt x="1064" y="406"/>
                  </a:lnTo>
                  <a:lnTo>
                    <a:pt x="1069" y="410"/>
                  </a:lnTo>
                  <a:lnTo>
                    <a:pt x="1073" y="415"/>
                  </a:lnTo>
                  <a:lnTo>
                    <a:pt x="1074" y="421"/>
                  </a:lnTo>
                  <a:lnTo>
                    <a:pt x="1074" y="421"/>
                  </a:lnTo>
                  <a:lnTo>
                    <a:pt x="1073" y="427"/>
                  </a:lnTo>
                  <a:lnTo>
                    <a:pt x="1069" y="432"/>
                  </a:lnTo>
                  <a:lnTo>
                    <a:pt x="1064" y="436"/>
                  </a:lnTo>
                  <a:lnTo>
                    <a:pt x="1058" y="437"/>
                  </a:lnTo>
                  <a:lnTo>
                    <a:pt x="756" y="437"/>
                  </a:lnTo>
                  <a:lnTo>
                    <a:pt x="756" y="437"/>
                  </a:lnTo>
                  <a:lnTo>
                    <a:pt x="754" y="437"/>
                  </a:lnTo>
                  <a:lnTo>
                    <a:pt x="754" y="437"/>
                  </a:lnTo>
                  <a:lnTo>
                    <a:pt x="747" y="437"/>
                  </a:lnTo>
                  <a:lnTo>
                    <a:pt x="747" y="437"/>
                  </a:lnTo>
                  <a:lnTo>
                    <a:pt x="738" y="437"/>
                  </a:lnTo>
                  <a:lnTo>
                    <a:pt x="733" y="439"/>
                  </a:lnTo>
                  <a:lnTo>
                    <a:pt x="727" y="441"/>
                  </a:lnTo>
                  <a:lnTo>
                    <a:pt x="722" y="444"/>
                  </a:lnTo>
                  <a:lnTo>
                    <a:pt x="717" y="447"/>
                  </a:lnTo>
                  <a:lnTo>
                    <a:pt x="712" y="452"/>
                  </a:lnTo>
                  <a:lnTo>
                    <a:pt x="709" y="458"/>
                  </a:lnTo>
                  <a:lnTo>
                    <a:pt x="709" y="458"/>
                  </a:lnTo>
                  <a:lnTo>
                    <a:pt x="707" y="462"/>
                  </a:lnTo>
                  <a:lnTo>
                    <a:pt x="703" y="466"/>
                  </a:lnTo>
                  <a:lnTo>
                    <a:pt x="698" y="468"/>
                  </a:lnTo>
                  <a:lnTo>
                    <a:pt x="694" y="468"/>
                  </a:lnTo>
                  <a:close/>
                  <a:moveTo>
                    <a:pt x="694" y="330"/>
                  </a:moveTo>
                  <a:lnTo>
                    <a:pt x="694" y="330"/>
                  </a:lnTo>
                  <a:lnTo>
                    <a:pt x="688" y="329"/>
                  </a:lnTo>
                  <a:lnTo>
                    <a:pt x="688" y="329"/>
                  </a:lnTo>
                  <a:lnTo>
                    <a:pt x="682" y="325"/>
                  </a:lnTo>
                  <a:lnTo>
                    <a:pt x="679" y="320"/>
                  </a:lnTo>
                  <a:lnTo>
                    <a:pt x="678" y="314"/>
                  </a:lnTo>
                  <a:lnTo>
                    <a:pt x="679" y="308"/>
                  </a:lnTo>
                  <a:lnTo>
                    <a:pt x="679" y="308"/>
                  </a:lnTo>
                  <a:lnTo>
                    <a:pt x="684" y="297"/>
                  </a:lnTo>
                  <a:lnTo>
                    <a:pt x="692" y="287"/>
                  </a:lnTo>
                  <a:lnTo>
                    <a:pt x="701" y="279"/>
                  </a:lnTo>
                  <a:lnTo>
                    <a:pt x="710" y="274"/>
                  </a:lnTo>
                  <a:lnTo>
                    <a:pt x="719" y="270"/>
                  </a:lnTo>
                  <a:lnTo>
                    <a:pt x="729" y="268"/>
                  </a:lnTo>
                  <a:lnTo>
                    <a:pt x="739" y="267"/>
                  </a:lnTo>
                  <a:lnTo>
                    <a:pt x="748" y="265"/>
                  </a:lnTo>
                  <a:lnTo>
                    <a:pt x="748" y="265"/>
                  </a:lnTo>
                  <a:lnTo>
                    <a:pt x="758" y="267"/>
                  </a:lnTo>
                  <a:lnTo>
                    <a:pt x="1058" y="267"/>
                  </a:lnTo>
                  <a:lnTo>
                    <a:pt x="1058" y="267"/>
                  </a:lnTo>
                  <a:lnTo>
                    <a:pt x="1064" y="268"/>
                  </a:lnTo>
                  <a:lnTo>
                    <a:pt x="1069" y="270"/>
                  </a:lnTo>
                  <a:lnTo>
                    <a:pt x="1073" y="277"/>
                  </a:lnTo>
                  <a:lnTo>
                    <a:pt x="1074" y="283"/>
                  </a:lnTo>
                  <a:lnTo>
                    <a:pt x="1074" y="283"/>
                  </a:lnTo>
                  <a:lnTo>
                    <a:pt x="1073" y="289"/>
                  </a:lnTo>
                  <a:lnTo>
                    <a:pt x="1069" y="294"/>
                  </a:lnTo>
                  <a:lnTo>
                    <a:pt x="1064" y="298"/>
                  </a:lnTo>
                  <a:lnTo>
                    <a:pt x="1058" y="299"/>
                  </a:lnTo>
                  <a:lnTo>
                    <a:pt x="756" y="299"/>
                  </a:lnTo>
                  <a:lnTo>
                    <a:pt x="756" y="299"/>
                  </a:lnTo>
                  <a:lnTo>
                    <a:pt x="754" y="298"/>
                  </a:lnTo>
                  <a:lnTo>
                    <a:pt x="754" y="298"/>
                  </a:lnTo>
                  <a:lnTo>
                    <a:pt x="747" y="298"/>
                  </a:lnTo>
                  <a:lnTo>
                    <a:pt x="747" y="298"/>
                  </a:lnTo>
                  <a:lnTo>
                    <a:pt x="738" y="299"/>
                  </a:lnTo>
                  <a:lnTo>
                    <a:pt x="733" y="300"/>
                  </a:lnTo>
                  <a:lnTo>
                    <a:pt x="727" y="302"/>
                  </a:lnTo>
                  <a:lnTo>
                    <a:pt x="722" y="304"/>
                  </a:lnTo>
                  <a:lnTo>
                    <a:pt x="717" y="308"/>
                  </a:lnTo>
                  <a:lnTo>
                    <a:pt x="712" y="313"/>
                  </a:lnTo>
                  <a:lnTo>
                    <a:pt x="709" y="320"/>
                  </a:lnTo>
                  <a:lnTo>
                    <a:pt x="709" y="320"/>
                  </a:lnTo>
                  <a:lnTo>
                    <a:pt x="707" y="324"/>
                  </a:lnTo>
                  <a:lnTo>
                    <a:pt x="703" y="328"/>
                  </a:lnTo>
                  <a:lnTo>
                    <a:pt x="698" y="329"/>
                  </a:lnTo>
                  <a:lnTo>
                    <a:pt x="694" y="330"/>
                  </a:lnTo>
                  <a:close/>
                  <a:moveTo>
                    <a:pt x="694" y="191"/>
                  </a:moveTo>
                  <a:lnTo>
                    <a:pt x="694" y="191"/>
                  </a:lnTo>
                  <a:lnTo>
                    <a:pt x="688" y="189"/>
                  </a:lnTo>
                  <a:lnTo>
                    <a:pt x="688" y="189"/>
                  </a:lnTo>
                  <a:lnTo>
                    <a:pt x="682" y="187"/>
                  </a:lnTo>
                  <a:lnTo>
                    <a:pt x="679" y="181"/>
                  </a:lnTo>
                  <a:lnTo>
                    <a:pt x="678" y="176"/>
                  </a:lnTo>
                  <a:lnTo>
                    <a:pt x="679" y="168"/>
                  </a:lnTo>
                  <a:lnTo>
                    <a:pt x="679" y="168"/>
                  </a:lnTo>
                  <a:lnTo>
                    <a:pt x="684" y="157"/>
                  </a:lnTo>
                  <a:lnTo>
                    <a:pt x="692" y="148"/>
                  </a:lnTo>
                  <a:lnTo>
                    <a:pt x="701" y="141"/>
                  </a:lnTo>
                  <a:lnTo>
                    <a:pt x="710" y="136"/>
                  </a:lnTo>
                  <a:lnTo>
                    <a:pt x="719" y="131"/>
                  </a:lnTo>
                  <a:lnTo>
                    <a:pt x="729" y="128"/>
                  </a:lnTo>
                  <a:lnTo>
                    <a:pt x="739" y="127"/>
                  </a:lnTo>
                  <a:lnTo>
                    <a:pt x="748" y="127"/>
                  </a:lnTo>
                  <a:lnTo>
                    <a:pt x="748" y="127"/>
                  </a:lnTo>
                  <a:lnTo>
                    <a:pt x="758" y="127"/>
                  </a:lnTo>
                  <a:lnTo>
                    <a:pt x="1058" y="127"/>
                  </a:lnTo>
                  <a:lnTo>
                    <a:pt x="1058" y="127"/>
                  </a:lnTo>
                  <a:lnTo>
                    <a:pt x="1064" y="128"/>
                  </a:lnTo>
                  <a:lnTo>
                    <a:pt x="1069" y="132"/>
                  </a:lnTo>
                  <a:lnTo>
                    <a:pt x="1073" y="137"/>
                  </a:lnTo>
                  <a:lnTo>
                    <a:pt x="1074" y="143"/>
                  </a:lnTo>
                  <a:lnTo>
                    <a:pt x="1074" y="143"/>
                  </a:lnTo>
                  <a:lnTo>
                    <a:pt x="1073" y="150"/>
                  </a:lnTo>
                  <a:lnTo>
                    <a:pt x="1069" y="155"/>
                  </a:lnTo>
                  <a:lnTo>
                    <a:pt x="1064" y="158"/>
                  </a:lnTo>
                  <a:lnTo>
                    <a:pt x="1058" y="160"/>
                  </a:lnTo>
                  <a:lnTo>
                    <a:pt x="756" y="160"/>
                  </a:lnTo>
                  <a:lnTo>
                    <a:pt x="756" y="160"/>
                  </a:lnTo>
                  <a:lnTo>
                    <a:pt x="754" y="160"/>
                  </a:lnTo>
                  <a:lnTo>
                    <a:pt x="754" y="160"/>
                  </a:lnTo>
                  <a:lnTo>
                    <a:pt x="747" y="160"/>
                  </a:lnTo>
                  <a:lnTo>
                    <a:pt x="747" y="160"/>
                  </a:lnTo>
                  <a:lnTo>
                    <a:pt x="738" y="160"/>
                  </a:lnTo>
                  <a:lnTo>
                    <a:pt x="733" y="161"/>
                  </a:lnTo>
                  <a:lnTo>
                    <a:pt x="727" y="163"/>
                  </a:lnTo>
                  <a:lnTo>
                    <a:pt x="722" y="166"/>
                  </a:lnTo>
                  <a:lnTo>
                    <a:pt x="717" y="170"/>
                  </a:lnTo>
                  <a:lnTo>
                    <a:pt x="712" y="174"/>
                  </a:lnTo>
                  <a:lnTo>
                    <a:pt x="709" y="181"/>
                  </a:lnTo>
                  <a:lnTo>
                    <a:pt x="709" y="181"/>
                  </a:lnTo>
                  <a:lnTo>
                    <a:pt x="707" y="186"/>
                  </a:lnTo>
                  <a:lnTo>
                    <a:pt x="703" y="188"/>
                  </a:lnTo>
                  <a:lnTo>
                    <a:pt x="698" y="191"/>
                  </a:lnTo>
                  <a:lnTo>
                    <a:pt x="694" y="191"/>
                  </a:lnTo>
                  <a:close/>
                  <a:moveTo>
                    <a:pt x="824" y="0"/>
                  </a:moveTo>
                  <a:lnTo>
                    <a:pt x="824" y="0"/>
                  </a:lnTo>
                  <a:lnTo>
                    <a:pt x="797" y="1"/>
                  </a:lnTo>
                  <a:lnTo>
                    <a:pt x="771" y="3"/>
                  </a:lnTo>
                  <a:lnTo>
                    <a:pt x="747" y="4"/>
                  </a:lnTo>
                  <a:lnTo>
                    <a:pt x="722" y="8"/>
                  </a:lnTo>
                  <a:lnTo>
                    <a:pt x="699" y="13"/>
                  </a:lnTo>
                  <a:lnTo>
                    <a:pt x="677" y="19"/>
                  </a:lnTo>
                  <a:lnTo>
                    <a:pt x="656" y="26"/>
                  </a:lnTo>
                  <a:lnTo>
                    <a:pt x="637" y="35"/>
                  </a:lnTo>
                  <a:lnTo>
                    <a:pt x="605" y="57"/>
                  </a:lnTo>
                  <a:lnTo>
                    <a:pt x="605" y="57"/>
                  </a:lnTo>
                  <a:lnTo>
                    <a:pt x="605" y="57"/>
                  </a:lnTo>
                  <a:lnTo>
                    <a:pt x="596" y="65"/>
                  </a:lnTo>
                  <a:lnTo>
                    <a:pt x="596" y="65"/>
                  </a:lnTo>
                  <a:lnTo>
                    <a:pt x="596" y="744"/>
                  </a:lnTo>
                  <a:lnTo>
                    <a:pt x="596" y="744"/>
                  </a:lnTo>
                  <a:lnTo>
                    <a:pt x="607" y="739"/>
                  </a:lnTo>
                  <a:lnTo>
                    <a:pt x="619" y="732"/>
                  </a:lnTo>
                  <a:lnTo>
                    <a:pt x="632" y="727"/>
                  </a:lnTo>
                  <a:lnTo>
                    <a:pt x="646" y="724"/>
                  </a:lnTo>
                  <a:lnTo>
                    <a:pt x="676" y="716"/>
                  </a:lnTo>
                  <a:lnTo>
                    <a:pt x="709" y="711"/>
                  </a:lnTo>
                  <a:lnTo>
                    <a:pt x="745" y="706"/>
                  </a:lnTo>
                  <a:lnTo>
                    <a:pt x="784" y="704"/>
                  </a:lnTo>
                  <a:lnTo>
                    <a:pt x="824" y="703"/>
                  </a:lnTo>
                  <a:lnTo>
                    <a:pt x="864" y="703"/>
                  </a:lnTo>
                  <a:lnTo>
                    <a:pt x="864" y="703"/>
                  </a:lnTo>
                  <a:lnTo>
                    <a:pt x="939" y="704"/>
                  </a:lnTo>
                  <a:lnTo>
                    <a:pt x="1015" y="706"/>
                  </a:lnTo>
                  <a:lnTo>
                    <a:pt x="1153" y="713"/>
                  </a:lnTo>
                  <a:lnTo>
                    <a:pt x="1153" y="713"/>
                  </a:lnTo>
                  <a:lnTo>
                    <a:pt x="1153" y="9"/>
                  </a:lnTo>
                  <a:lnTo>
                    <a:pt x="1153" y="9"/>
                  </a:lnTo>
                  <a:lnTo>
                    <a:pt x="1122" y="10"/>
                  </a:lnTo>
                  <a:lnTo>
                    <a:pt x="1089" y="11"/>
                  </a:lnTo>
                  <a:lnTo>
                    <a:pt x="1089" y="11"/>
                  </a:lnTo>
                  <a:lnTo>
                    <a:pt x="1057" y="10"/>
                  </a:lnTo>
                  <a:lnTo>
                    <a:pt x="1023" y="9"/>
                  </a:lnTo>
                  <a:lnTo>
                    <a:pt x="955" y="5"/>
                  </a:lnTo>
                  <a:lnTo>
                    <a:pt x="955" y="5"/>
                  </a:lnTo>
                  <a:lnTo>
                    <a:pt x="889" y="3"/>
                  </a:lnTo>
                  <a:lnTo>
                    <a:pt x="856" y="1"/>
                  </a:lnTo>
                  <a:lnTo>
                    <a:pt x="824" y="0"/>
                  </a:lnTo>
                  <a:close/>
                  <a:moveTo>
                    <a:pt x="96" y="571"/>
                  </a:moveTo>
                  <a:lnTo>
                    <a:pt x="96" y="571"/>
                  </a:lnTo>
                  <a:lnTo>
                    <a:pt x="88" y="569"/>
                  </a:lnTo>
                  <a:lnTo>
                    <a:pt x="83" y="566"/>
                  </a:lnTo>
                  <a:lnTo>
                    <a:pt x="81" y="561"/>
                  </a:lnTo>
                  <a:lnTo>
                    <a:pt x="80" y="554"/>
                  </a:lnTo>
                  <a:lnTo>
                    <a:pt x="80" y="554"/>
                  </a:lnTo>
                  <a:lnTo>
                    <a:pt x="81" y="548"/>
                  </a:lnTo>
                  <a:lnTo>
                    <a:pt x="83" y="543"/>
                  </a:lnTo>
                  <a:lnTo>
                    <a:pt x="88" y="539"/>
                  </a:lnTo>
                  <a:lnTo>
                    <a:pt x="96" y="538"/>
                  </a:lnTo>
                  <a:lnTo>
                    <a:pt x="396" y="538"/>
                  </a:lnTo>
                  <a:lnTo>
                    <a:pt x="396" y="538"/>
                  </a:lnTo>
                  <a:lnTo>
                    <a:pt x="405" y="537"/>
                  </a:lnTo>
                  <a:lnTo>
                    <a:pt x="405" y="537"/>
                  </a:lnTo>
                  <a:lnTo>
                    <a:pt x="415" y="538"/>
                  </a:lnTo>
                  <a:lnTo>
                    <a:pt x="424" y="539"/>
                  </a:lnTo>
                  <a:lnTo>
                    <a:pt x="434" y="542"/>
                  </a:lnTo>
                  <a:lnTo>
                    <a:pt x="444" y="546"/>
                  </a:lnTo>
                  <a:lnTo>
                    <a:pt x="452" y="552"/>
                  </a:lnTo>
                  <a:lnTo>
                    <a:pt x="461" y="558"/>
                  </a:lnTo>
                  <a:lnTo>
                    <a:pt x="468" y="568"/>
                  </a:lnTo>
                  <a:lnTo>
                    <a:pt x="475" y="579"/>
                  </a:lnTo>
                  <a:lnTo>
                    <a:pt x="475" y="579"/>
                  </a:lnTo>
                  <a:lnTo>
                    <a:pt x="476" y="585"/>
                  </a:lnTo>
                  <a:lnTo>
                    <a:pt x="475" y="592"/>
                  </a:lnTo>
                  <a:lnTo>
                    <a:pt x="471" y="597"/>
                  </a:lnTo>
                  <a:lnTo>
                    <a:pt x="465" y="600"/>
                  </a:lnTo>
                  <a:lnTo>
                    <a:pt x="465" y="600"/>
                  </a:lnTo>
                  <a:lnTo>
                    <a:pt x="460" y="602"/>
                  </a:lnTo>
                  <a:lnTo>
                    <a:pt x="460" y="602"/>
                  </a:lnTo>
                  <a:lnTo>
                    <a:pt x="455" y="600"/>
                  </a:lnTo>
                  <a:lnTo>
                    <a:pt x="450" y="599"/>
                  </a:lnTo>
                  <a:lnTo>
                    <a:pt x="447" y="595"/>
                  </a:lnTo>
                  <a:lnTo>
                    <a:pt x="445" y="592"/>
                  </a:lnTo>
                  <a:lnTo>
                    <a:pt x="445" y="592"/>
                  </a:lnTo>
                  <a:lnTo>
                    <a:pt x="441" y="585"/>
                  </a:lnTo>
                  <a:lnTo>
                    <a:pt x="436" y="581"/>
                  </a:lnTo>
                  <a:lnTo>
                    <a:pt x="431" y="577"/>
                  </a:lnTo>
                  <a:lnTo>
                    <a:pt x="426" y="573"/>
                  </a:lnTo>
                  <a:lnTo>
                    <a:pt x="421" y="572"/>
                  </a:lnTo>
                  <a:lnTo>
                    <a:pt x="415" y="571"/>
                  </a:lnTo>
                  <a:lnTo>
                    <a:pt x="406" y="569"/>
                  </a:lnTo>
                  <a:lnTo>
                    <a:pt x="406" y="569"/>
                  </a:lnTo>
                  <a:lnTo>
                    <a:pt x="399" y="571"/>
                  </a:lnTo>
                  <a:lnTo>
                    <a:pt x="399" y="571"/>
                  </a:lnTo>
                  <a:lnTo>
                    <a:pt x="396" y="571"/>
                  </a:lnTo>
                  <a:lnTo>
                    <a:pt x="96" y="571"/>
                  </a:lnTo>
                  <a:close/>
                  <a:moveTo>
                    <a:pt x="96" y="431"/>
                  </a:moveTo>
                  <a:lnTo>
                    <a:pt x="96" y="431"/>
                  </a:lnTo>
                  <a:lnTo>
                    <a:pt x="88" y="430"/>
                  </a:lnTo>
                  <a:lnTo>
                    <a:pt x="83" y="427"/>
                  </a:lnTo>
                  <a:lnTo>
                    <a:pt x="81" y="422"/>
                  </a:lnTo>
                  <a:lnTo>
                    <a:pt x="80" y="415"/>
                  </a:lnTo>
                  <a:lnTo>
                    <a:pt x="80" y="415"/>
                  </a:lnTo>
                  <a:lnTo>
                    <a:pt x="81" y="409"/>
                  </a:lnTo>
                  <a:lnTo>
                    <a:pt x="83" y="404"/>
                  </a:lnTo>
                  <a:lnTo>
                    <a:pt x="88" y="401"/>
                  </a:lnTo>
                  <a:lnTo>
                    <a:pt x="96" y="399"/>
                  </a:lnTo>
                  <a:lnTo>
                    <a:pt x="396" y="399"/>
                  </a:lnTo>
                  <a:lnTo>
                    <a:pt x="396" y="399"/>
                  </a:lnTo>
                  <a:lnTo>
                    <a:pt x="405" y="399"/>
                  </a:lnTo>
                  <a:lnTo>
                    <a:pt x="405" y="399"/>
                  </a:lnTo>
                  <a:lnTo>
                    <a:pt x="415" y="399"/>
                  </a:lnTo>
                  <a:lnTo>
                    <a:pt x="424" y="400"/>
                  </a:lnTo>
                  <a:lnTo>
                    <a:pt x="434" y="404"/>
                  </a:lnTo>
                  <a:lnTo>
                    <a:pt x="444" y="407"/>
                  </a:lnTo>
                  <a:lnTo>
                    <a:pt x="452" y="412"/>
                  </a:lnTo>
                  <a:lnTo>
                    <a:pt x="461" y="420"/>
                  </a:lnTo>
                  <a:lnTo>
                    <a:pt x="468" y="430"/>
                  </a:lnTo>
                  <a:lnTo>
                    <a:pt x="475" y="441"/>
                  </a:lnTo>
                  <a:lnTo>
                    <a:pt x="475" y="441"/>
                  </a:lnTo>
                  <a:lnTo>
                    <a:pt x="476" y="447"/>
                  </a:lnTo>
                  <a:lnTo>
                    <a:pt x="475" y="453"/>
                  </a:lnTo>
                  <a:lnTo>
                    <a:pt x="471" y="458"/>
                  </a:lnTo>
                  <a:lnTo>
                    <a:pt x="465" y="462"/>
                  </a:lnTo>
                  <a:lnTo>
                    <a:pt x="465" y="462"/>
                  </a:lnTo>
                  <a:lnTo>
                    <a:pt x="460" y="463"/>
                  </a:lnTo>
                  <a:lnTo>
                    <a:pt x="460" y="463"/>
                  </a:lnTo>
                  <a:lnTo>
                    <a:pt x="455" y="462"/>
                  </a:lnTo>
                  <a:lnTo>
                    <a:pt x="450" y="460"/>
                  </a:lnTo>
                  <a:lnTo>
                    <a:pt x="447" y="457"/>
                  </a:lnTo>
                  <a:lnTo>
                    <a:pt x="445" y="452"/>
                  </a:lnTo>
                  <a:lnTo>
                    <a:pt x="445" y="452"/>
                  </a:lnTo>
                  <a:lnTo>
                    <a:pt x="441" y="446"/>
                  </a:lnTo>
                  <a:lnTo>
                    <a:pt x="436" y="441"/>
                  </a:lnTo>
                  <a:lnTo>
                    <a:pt x="431" y="437"/>
                  </a:lnTo>
                  <a:lnTo>
                    <a:pt x="426" y="435"/>
                  </a:lnTo>
                  <a:lnTo>
                    <a:pt x="421" y="432"/>
                  </a:lnTo>
                  <a:lnTo>
                    <a:pt x="415" y="432"/>
                  </a:lnTo>
                  <a:lnTo>
                    <a:pt x="406" y="431"/>
                  </a:lnTo>
                  <a:lnTo>
                    <a:pt x="406" y="431"/>
                  </a:lnTo>
                  <a:lnTo>
                    <a:pt x="399" y="431"/>
                  </a:lnTo>
                  <a:lnTo>
                    <a:pt x="399" y="431"/>
                  </a:lnTo>
                  <a:lnTo>
                    <a:pt x="396" y="431"/>
                  </a:lnTo>
                  <a:lnTo>
                    <a:pt x="96" y="431"/>
                  </a:lnTo>
                  <a:close/>
                  <a:moveTo>
                    <a:pt x="96" y="293"/>
                  </a:moveTo>
                  <a:lnTo>
                    <a:pt x="96" y="293"/>
                  </a:lnTo>
                  <a:lnTo>
                    <a:pt x="88" y="292"/>
                  </a:lnTo>
                  <a:lnTo>
                    <a:pt x="83" y="288"/>
                  </a:lnTo>
                  <a:lnTo>
                    <a:pt x="81" y="283"/>
                  </a:lnTo>
                  <a:lnTo>
                    <a:pt x="80" y="277"/>
                  </a:lnTo>
                  <a:lnTo>
                    <a:pt x="80" y="277"/>
                  </a:lnTo>
                  <a:lnTo>
                    <a:pt x="81" y="270"/>
                  </a:lnTo>
                  <a:lnTo>
                    <a:pt x="83" y="265"/>
                  </a:lnTo>
                  <a:lnTo>
                    <a:pt x="88" y="262"/>
                  </a:lnTo>
                  <a:lnTo>
                    <a:pt x="96" y="260"/>
                  </a:lnTo>
                  <a:lnTo>
                    <a:pt x="396" y="260"/>
                  </a:lnTo>
                  <a:lnTo>
                    <a:pt x="396" y="260"/>
                  </a:lnTo>
                  <a:lnTo>
                    <a:pt x="405" y="260"/>
                  </a:lnTo>
                  <a:lnTo>
                    <a:pt x="405" y="260"/>
                  </a:lnTo>
                  <a:lnTo>
                    <a:pt x="415" y="260"/>
                  </a:lnTo>
                  <a:lnTo>
                    <a:pt x="424" y="262"/>
                  </a:lnTo>
                  <a:lnTo>
                    <a:pt x="434" y="264"/>
                  </a:lnTo>
                  <a:lnTo>
                    <a:pt x="444" y="268"/>
                  </a:lnTo>
                  <a:lnTo>
                    <a:pt x="452" y="274"/>
                  </a:lnTo>
                  <a:lnTo>
                    <a:pt x="461" y="282"/>
                  </a:lnTo>
                  <a:lnTo>
                    <a:pt x="468" y="290"/>
                  </a:lnTo>
                  <a:lnTo>
                    <a:pt x="475" y="302"/>
                  </a:lnTo>
                  <a:lnTo>
                    <a:pt x="475" y="302"/>
                  </a:lnTo>
                  <a:lnTo>
                    <a:pt x="476" y="308"/>
                  </a:lnTo>
                  <a:lnTo>
                    <a:pt x="475" y="314"/>
                  </a:lnTo>
                  <a:lnTo>
                    <a:pt x="471" y="319"/>
                  </a:lnTo>
                  <a:lnTo>
                    <a:pt x="465" y="323"/>
                  </a:lnTo>
                  <a:lnTo>
                    <a:pt x="465" y="323"/>
                  </a:lnTo>
                  <a:lnTo>
                    <a:pt x="460" y="324"/>
                  </a:lnTo>
                  <a:lnTo>
                    <a:pt x="460" y="324"/>
                  </a:lnTo>
                  <a:lnTo>
                    <a:pt x="455" y="324"/>
                  </a:lnTo>
                  <a:lnTo>
                    <a:pt x="450" y="321"/>
                  </a:lnTo>
                  <a:lnTo>
                    <a:pt x="447" y="318"/>
                  </a:lnTo>
                  <a:lnTo>
                    <a:pt x="445" y="314"/>
                  </a:lnTo>
                  <a:lnTo>
                    <a:pt x="445" y="314"/>
                  </a:lnTo>
                  <a:lnTo>
                    <a:pt x="441" y="308"/>
                  </a:lnTo>
                  <a:lnTo>
                    <a:pt x="436" y="303"/>
                  </a:lnTo>
                  <a:lnTo>
                    <a:pt x="431" y="299"/>
                  </a:lnTo>
                  <a:lnTo>
                    <a:pt x="426" y="297"/>
                  </a:lnTo>
                  <a:lnTo>
                    <a:pt x="421" y="294"/>
                  </a:lnTo>
                  <a:lnTo>
                    <a:pt x="415" y="293"/>
                  </a:lnTo>
                  <a:lnTo>
                    <a:pt x="406" y="293"/>
                  </a:lnTo>
                  <a:lnTo>
                    <a:pt x="406" y="293"/>
                  </a:lnTo>
                  <a:lnTo>
                    <a:pt x="399" y="293"/>
                  </a:lnTo>
                  <a:lnTo>
                    <a:pt x="399" y="293"/>
                  </a:lnTo>
                  <a:lnTo>
                    <a:pt x="396" y="293"/>
                  </a:lnTo>
                  <a:lnTo>
                    <a:pt x="96" y="293"/>
                  </a:lnTo>
                  <a:close/>
                  <a:moveTo>
                    <a:pt x="96" y="155"/>
                  </a:moveTo>
                  <a:lnTo>
                    <a:pt x="96" y="155"/>
                  </a:lnTo>
                  <a:lnTo>
                    <a:pt x="88" y="153"/>
                  </a:lnTo>
                  <a:lnTo>
                    <a:pt x="83" y="150"/>
                  </a:lnTo>
                  <a:lnTo>
                    <a:pt x="81" y="145"/>
                  </a:lnTo>
                  <a:lnTo>
                    <a:pt x="80" y="138"/>
                  </a:lnTo>
                  <a:lnTo>
                    <a:pt x="80" y="138"/>
                  </a:lnTo>
                  <a:lnTo>
                    <a:pt x="81" y="132"/>
                  </a:lnTo>
                  <a:lnTo>
                    <a:pt x="83" y="127"/>
                  </a:lnTo>
                  <a:lnTo>
                    <a:pt x="88" y="123"/>
                  </a:lnTo>
                  <a:lnTo>
                    <a:pt x="96" y="122"/>
                  </a:lnTo>
                  <a:lnTo>
                    <a:pt x="396" y="122"/>
                  </a:lnTo>
                  <a:lnTo>
                    <a:pt x="396" y="122"/>
                  </a:lnTo>
                  <a:lnTo>
                    <a:pt x="405" y="121"/>
                  </a:lnTo>
                  <a:lnTo>
                    <a:pt x="405" y="121"/>
                  </a:lnTo>
                  <a:lnTo>
                    <a:pt x="415" y="122"/>
                  </a:lnTo>
                  <a:lnTo>
                    <a:pt x="424" y="123"/>
                  </a:lnTo>
                  <a:lnTo>
                    <a:pt x="434" y="126"/>
                  </a:lnTo>
                  <a:lnTo>
                    <a:pt x="444" y="130"/>
                  </a:lnTo>
                  <a:lnTo>
                    <a:pt x="452" y="135"/>
                  </a:lnTo>
                  <a:lnTo>
                    <a:pt x="461" y="142"/>
                  </a:lnTo>
                  <a:lnTo>
                    <a:pt x="468" y="152"/>
                  </a:lnTo>
                  <a:lnTo>
                    <a:pt x="475" y="163"/>
                  </a:lnTo>
                  <a:lnTo>
                    <a:pt x="475" y="163"/>
                  </a:lnTo>
                  <a:lnTo>
                    <a:pt x="476" y="170"/>
                  </a:lnTo>
                  <a:lnTo>
                    <a:pt x="475" y="176"/>
                  </a:lnTo>
                  <a:lnTo>
                    <a:pt x="471" y="181"/>
                  </a:lnTo>
                  <a:lnTo>
                    <a:pt x="465" y="184"/>
                  </a:lnTo>
                  <a:lnTo>
                    <a:pt x="465" y="184"/>
                  </a:lnTo>
                  <a:lnTo>
                    <a:pt x="460" y="186"/>
                  </a:lnTo>
                  <a:lnTo>
                    <a:pt x="460" y="186"/>
                  </a:lnTo>
                  <a:lnTo>
                    <a:pt x="455" y="184"/>
                  </a:lnTo>
                  <a:lnTo>
                    <a:pt x="450" y="183"/>
                  </a:lnTo>
                  <a:lnTo>
                    <a:pt x="447" y="179"/>
                  </a:lnTo>
                  <a:lnTo>
                    <a:pt x="445" y="176"/>
                  </a:lnTo>
                  <a:lnTo>
                    <a:pt x="445" y="176"/>
                  </a:lnTo>
                  <a:lnTo>
                    <a:pt x="441" y="170"/>
                  </a:lnTo>
                  <a:lnTo>
                    <a:pt x="436" y="165"/>
                  </a:lnTo>
                  <a:lnTo>
                    <a:pt x="431" y="160"/>
                  </a:lnTo>
                  <a:lnTo>
                    <a:pt x="426" y="157"/>
                  </a:lnTo>
                  <a:lnTo>
                    <a:pt x="421" y="156"/>
                  </a:lnTo>
                  <a:lnTo>
                    <a:pt x="415" y="155"/>
                  </a:lnTo>
                  <a:lnTo>
                    <a:pt x="406" y="153"/>
                  </a:lnTo>
                  <a:lnTo>
                    <a:pt x="406" y="153"/>
                  </a:lnTo>
                  <a:lnTo>
                    <a:pt x="399" y="155"/>
                  </a:lnTo>
                  <a:lnTo>
                    <a:pt x="399" y="155"/>
                  </a:lnTo>
                  <a:lnTo>
                    <a:pt x="396" y="155"/>
                  </a:lnTo>
                  <a:lnTo>
                    <a:pt x="96" y="155"/>
                  </a:lnTo>
                  <a:close/>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3"/>
            <p:cNvSpPr>
              <a:spLocks/>
            </p:cNvSpPr>
            <p:nvPr/>
          </p:nvSpPr>
          <p:spPr bwMode="auto">
            <a:xfrm>
              <a:off x="428" y="1424"/>
              <a:ext cx="79" cy="13"/>
            </a:xfrm>
            <a:custGeom>
              <a:avLst/>
              <a:gdLst>
                <a:gd name="T0" fmla="*/ 16 w 396"/>
                <a:gd name="T1" fmla="*/ 64 h 64"/>
                <a:gd name="T2" fmla="*/ 16 w 396"/>
                <a:gd name="T3" fmla="*/ 64 h 64"/>
                <a:gd name="T4" fmla="*/ 10 w 396"/>
                <a:gd name="T5" fmla="*/ 64 h 64"/>
                <a:gd name="T6" fmla="*/ 10 w 396"/>
                <a:gd name="T7" fmla="*/ 64 h 64"/>
                <a:gd name="T8" fmla="*/ 4 w 396"/>
                <a:gd name="T9" fmla="*/ 60 h 64"/>
                <a:gd name="T10" fmla="*/ 1 w 396"/>
                <a:gd name="T11" fmla="*/ 55 h 64"/>
                <a:gd name="T12" fmla="*/ 0 w 396"/>
                <a:gd name="T13" fmla="*/ 49 h 64"/>
                <a:gd name="T14" fmla="*/ 1 w 396"/>
                <a:gd name="T15" fmla="*/ 42 h 64"/>
                <a:gd name="T16" fmla="*/ 1 w 396"/>
                <a:gd name="T17" fmla="*/ 42 h 64"/>
                <a:gd name="T18" fmla="*/ 6 w 396"/>
                <a:gd name="T19" fmla="*/ 30 h 64"/>
                <a:gd name="T20" fmla="*/ 14 w 396"/>
                <a:gd name="T21" fmla="*/ 21 h 64"/>
                <a:gd name="T22" fmla="*/ 23 w 396"/>
                <a:gd name="T23" fmla="*/ 14 h 64"/>
                <a:gd name="T24" fmla="*/ 32 w 396"/>
                <a:gd name="T25" fmla="*/ 9 h 64"/>
                <a:gd name="T26" fmla="*/ 41 w 396"/>
                <a:gd name="T27" fmla="*/ 5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9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2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4"/>
                  </a:lnTo>
                  <a:lnTo>
                    <a:pt x="10" y="64"/>
                  </a:lnTo>
                  <a:lnTo>
                    <a:pt x="4" y="60"/>
                  </a:lnTo>
                  <a:lnTo>
                    <a:pt x="1" y="55"/>
                  </a:lnTo>
                  <a:lnTo>
                    <a:pt x="0" y="49"/>
                  </a:lnTo>
                  <a:lnTo>
                    <a:pt x="1" y="42"/>
                  </a:lnTo>
                  <a:lnTo>
                    <a:pt x="1" y="42"/>
                  </a:lnTo>
                  <a:lnTo>
                    <a:pt x="6" y="30"/>
                  </a:lnTo>
                  <a:lnTo>
                    <a:pt x="14" y="21"/>
                  </a:lnTo>
                  <a:lnTo>
                    <a:pt x="23" y="14"/>
                  </a:lnTo>
                  <a:lnTo>
                    <a:pt x="32" y="9"/>
                  </a:lnTo>
                  <a:lnTo>
                    <a:pt x="41" y="5"/>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9"/>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2"/>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
            <p:cNvSpPr>
              <a:spLocks/>
            </p:cNvSpPr>
            <p:nvPr/>
          </p:nvSpPr>
          <p:spPr bwMode="auto">
            <a:xfrm>
              <a:off x="428" y="1396"/>
              <a:ext cx="79" cy="13"/>
            </a:xfrm>
            <a:custGeom>
              <a:avLst/>
              <a:gdLst>
                <a:gd name="T0" fmla="*/ 16 w 396"/>
                <a:gd name="T1" fmla="*/ 63 h 63"/>
                <a:gd name="T2" fmla="*/ 16 w 396"/>
                <a:gd name="T3" fmla="*/ 63 h 63"/>
                <a:gd name="T4" fmla="*/ 10 w 396"/>
                <a:gd name="T5" fmla="*/ 62 h 63"/>
                <a:gd name="T6" fmla="*/ 10 w 396"/>
                <a:gd name="T7" fmla="*/ 62 h 63"/>
                <a:gd name="T8" fmla="*/ 4 w 396"/>
                <a:gd name="T9" fmla="*/ 58 h 63"/>
                <a:gd name="T10" fmla="*/ 1 w 396"/>
                <a:gd name="T11" fmla="*/ 53 h 63"/>
                <a:gd name="T12" fmla="*/ 0 w 396"/>
                <a:gd name="T13" fmla="*/ 47 h 63"/>
                <a:gd name="T14" fmla="*/ 1 w 396"/>
                <a:gd name="T15" fmla="*/ 41 h 63"/>
                <a:gd name="T16" fmla="*/ 1 w 396"/>
                <a:gd name="T17" fmla="*/ 41 h 63"/>
                <a:gd name="T18" fmla="*/ 6 w 396"/>
                <a:gd name="T19" fmla="*/ 30 h 63"/>
                <a:gd name="T20" fmla="*/ 14 w 396"/>
                <a:gd name="T21" fmla="*/ 21 h 63"/>
                <a:gd name="T22" fmla="*/ 23 w 396"/>
                <a:gd name="T23" fmla="*/ 14 h 63"/>
                <a:gd name="T24" fmla="*/ 32 w 396"/>
                <a:gd name="T25" fmla="*/ 7 h 63"/>
                <a:gd name="T26" fmla="*/ 41 w 396"/>
                <a:gd name="T27" fmla="*/ 4 h 63"/>
                <a:gd name="T28" fmla="*/ 51 w 396"/>
                <a:gd name="T29" fmla="*/ 1 h 63"/>
                <a:gd name="T30" fmla="*/ 61 w 396"/>
                <a:gd name="T31" fmla="*/ 0 h 63"/>
                <a:gd name="T32" fmla="*/ 70 w 396"/>
                <a:gd name="T33" fmla="*/ 0 h 63"/>
                <a:gd name="T34" fmla="*/ 70 w 396"/>
                <a:gd name="T35" fmla="*/ 0 h 63"/>
                <a:gd name="T36" fmla="*/ 80 w 396"/>
                <a:gd name="T37" fmla="*/ 0 h 63"/>
                <a:gd name="T38" fmla="*/ 380 w 396"/>
                <a:gd name="T39" fmla="*/ 0 h 63"/>
                <a:gd name="T40" fmla="*/ 380 w 396"/>
                <a:gd name="T41" fmla="*/ 0 h 63"/>
                <a:gd name="T42" fmla="*/ 386 w 396"/>
                <a:gd name="T43" fmla="*/ 1 h 63"/>
                <a:gd name="T44" fmla="*/ 391 w 396"/>
                <a:gd name="T45" fmla="*/ 5 h 63"/>
                <a:gd name="T46" fmla="*/ 395 w 396"/>
                <a:gd name="T47" fmla="*/ 10 h 63"/>
                <a:gd name="T48" fmla="*/ 396 w 396"/>
                <a:gd name="T49" fmla="*/ 16 h 63"/>
                <a:gd name="T50" fmla="*/ 396 w 396"/>
                <a:gd name="T51" fmla="*/ 16 h 63"/>
                <a:gd name="T52" fmla="*/ 395 w 396"/>
                <a:gd name="T53" fmla="*/ 22 h 63"/>
                <a:gd name="T54" fmla="*/ 391 w 396"/>
                <a:gd name="T55" fmla="*/ 27 h 63"/>
                <a:gd name="T56" fmla="*/ 386 w 396"/>
                <a:gd name="T57" fmla="*/ 31 h 63"/>
                <a:gd name="T58" fmla="*/ 380 w 396"/>
                <a:gd name="T59" fmla="*/ 32 h 63"/>
                <a:gd name="T60" fmla="*/ 78 w 396"/>
                <a:gd name="T61" fmla="*/ 32 h 63"/>
                <a:gd name="T62" fmla="*/ 78 w 396"/>
                <a:gd name="T63" fmla="*/ 32 h 63"/>
                <a:gd name="T64" fmla="*/ 76 w 396"/>
                <a:gd name="T65" fmla="*/ 32 h 63"/>
                <a:gd name="T66" fmla="*/ 76 w 396"/>
                <a:gd name="T67" fmla="*/ 32 h 63"/>
                <a:gd name="T68" fmla="*/ 69 w 396"/>
                <a:gd name="T69" fmla="*/ 32 h 63"/>
                <a:gd name="T70" fmla="*/ 69 w 396"/>
                <a:gd name="T71" fmla="*/ 32 h 63"/>
                <a:gd name="T72" fmla="*/ 60 w 396"/>
                <a:gd name="T73" fmla="*/ 32 h 63"/>
                <a:gd name="T74" fmla="*/ 55 w 396"/>
                <a:gd name="T75" fmla="*/ 34 h 63"/>
                <a:gd name="T76" fmla="*/ 49 w 396"/>
                <a:gd name="T77" fmla="*/ 36 h 63"/>
                <a:gd name="T78" fmla="*/ 44 w 396"/>
                <a:gd name="T79" fmla="*/ 39 h 63"/>
                <a:gd name="T80" fmla="*/ 39 w 396"/>
                <a:gd name="T81" fmla="*/ 42 h 63"/>
                <a:gd name="T82" fmla="*/ 34 w 396"/>
                <a:gd name="T83" fmla="*/ 47 h 63"/>
                <a:gd name="T84" fmla="*/ 31 w 396"/>
                <a:gd name="T85" fmla="*/ 53 h 63"/>
                <a:gd name="T86" fmla="*/ 31 w 396"/>
                <a:gd name="T87" fmla="*/ 53 h 63"/>
                <a:gd name="T88" fmla="*/ 29 w 396"/>
                <a:gd name="T89" fmla="*/ 57 h 63"/>
                <a:gd name="T90" fmla="*/ 25 w 396"/>
                <a:gd name="T91" fmla="*/ 61 h 63"/>
                <a:gd name="T92" fmla="*/ 20 w 396"/>
                <a:gd name="T93" fmla="*/ 63 h 63"/>
                <a:gd name="T94" fmla="*/ 16 w 396"/>
                <a:gd name="T9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16" y="63"/>
                  </a:moveTo>
                  <a:lnTo>
                    <a:pt x="16" y="63"/>
                  </a:lnTo>
                  <a:lnTo>
                    <a:pt x="10" y="62"/>
                  </a:lnTo>
                  <a:lnTo>
                    <a:pt x="10" y="62"/>
                  </a:lnTo>
                  <a:lnTo>
                    <a:pt x="4" y="58"/>
                  </a:lnTo>
                  <a:lnTo>
                    <a:pt x="1" y="53"/>
                  </a:lnTo>
                  <a:lnTo>
                    <a:pt x="0" y="47"/>
                  </a:lnTo>
                  <a:lnTo>
                    <a:pt x="1" y="41"/>
                  </a:lnTo>
                  <a:lnTo>
                    <a:pt x="1" y="41"/>
                  </a:lnTo>
                  <a:lnTo>
                    <a:pt x="6" y="30"/>
                  </a:lnTo>
                  <a:lnTo>
                    <a:pt x="14" y="21"/>
                  </a:lnTo>
                  <a:lnTo>
                    <a:pt x="23" y="14"/>
                  </a:lnTo>
                  <a:lnTo>
                    <a:pt x="32" y="7"/>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2"/>
                  </a:lnTo>
                  <a:lnTo>
                    <a:pt x="391" y="27"/>
                  </a:lnTo>
                  <a:lnTo>
                    <a:pt x="386" y="31"/>
                  </a:lnTo>
                  <a:lnTo>
                    <a:pt x="380" y="32"/>
                  </a:lnTo>
                  <a:lnTo>
                    <a:pt x="78" y="32"/>
                  </a:lnTo>
                  <a:lnTo>
                    <a:pt x="78" y="32"/>
                  </a:lnTo>
                  <a:lnTo>
                    <a:pt x="76" y="32"/>
                  </a:lnTo>
                  <a:lnTo>
                    <a:pt x="76" y="32"/>
                  </a:lnTo>
                  <a:lnTo>
                    <a:pt x="69" y="32"/>
                  </a:lnTo>
                  <a:lnTo>
                    <a:pt x="69" y="32"/>
                  </a:lnTo>
                  <a:lnTo>
                    <a:pt x="60" y="32"/>
                  </a:lnTo>
                  <a:lnTo>
                    <a:pt x="55" y="34"/>
                  </a:lnTo>
                  <a:lnTo>
                    <a:pt x="49" y="36"/>
                  </a:lnTo>
                  <a:lnTo>
                    <a:pt x="44" y="39"/>
                  </a:lnTo>
                  <a:lnTo>
                    <a:pt x="39" y="42"/>
                  </a:lnTo>
                  <a:lnTo>
                    <a:pt x="34" y="47"/>
                  </a:lnTo>
                  <a:lnTo>
                    <a:pt x="31" y="53"/>
                  </a:lnTo>
                  <a:lnTo>
                    <a:pt x="31" y="53"/>
                  </a:lnTo>
                  <a:lnTo>
                    <a:pt x="29" y="57"/>
                  </a:lnTo>
                  <a:lnTo>
                    <a:pt x="25" y="61"/>
                  </a:lnTo>
                  <a:lnTo>
                    <a:pt x="20" y="63"/>
                  </a:lnTo>
                  <a:lnTo>
                    <a:pt x="16"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5"/>
            <p:cNvSpPr>
              <a:spLocks/>
            </p:cNvSpPr>
            <p:nvPr/>
          </p:nvSpPr>
          <p:spPr bwMode="auto">
            <a:xfrm>
              <a:off x="428" y="1368"/>
              <a:ext cx="79" cy="13"/>
            </a:xfrm>
            <a:custGeom>
              <a:avLst/>
              <a:gdLst>
                <a:gd name="T0" fmla="*/ 16 w 396"/>
                <a:gd name="T1" fmla="*/ 65 h 65"/>
                <a:gd name="T2" fmla="*/ 16 w 396"/>
                <a:gd name="T3" fmla="*/ 65 h 65"/>
                <a:gd name="T4" fmla="*/ 10 w 396"/>
                <a:gd name="T5" fmla="*/ 64 h 65"/>
                <a:gd name="T6" fmla="*/ 10 w 396"/>
                <a:gd name="T7" fmla="*/ 64 h 65"/>
                <a:gd name="T8" fmla="*/ 4 w 396"/>
                <a:gd name="T9" fmla="*/ 60 h 65"/>
                <a:gd name="T10" fmla="*/ 1 w 396"/>
                <a:gd name="T11" fmla="*/ 55 h 65"/>
                <a:gd name="T12" fmla="*/ 0 w 396"/>
                <a:gd name="T13" fmla="*/ 49 h 65"/>
                <a:gd name="T14" fmla="*/ 1 w 396"/>
                <a:gd name="T15" fmla="*/ 43 h 65"/>
                <a:gd name="T16" fmla="*/ 1 w 396"/>
                <a:gd name="T17" fmla="*/ 43 h 65"/>
                <a:gd name="T18" fmla="*/ 6 w 396"/>
                <a:gd name="T19" fmla="*/ 32 h 65"/>
                <a:gd name="T20" fmla="*/ 14 w 396"/>
                <a:gd name="T21" fmla="*/ 22 h 65"/>
                <a:gd name="T22" fmla="*/ 23 w 396"/>
                <a:gd name="T23" fmla="*/ 14 h 65"/>
                <a:gd name="T24" fmla="*/ 32 w 396"/>
                <a:gd name="T25" fmla="*/ 9 h 65"/>
                <a:gd name="T26" fmla="*/ 41 w 396"/>
                <a:gd name="T27" fmla="*/ 5 h 65"/>
                <a:gd name="T28" fmla="*/ 51 w 396"/>
                <a:gd name="T29" fmla="*/ 3 h 65"/>
                <a:gd name="T30" fmla="*/ 61 w 396"/>
                <a:gd name="T31" fmla="*/ 2 h 65"/>
                <a:gd name="T32" fmla="*/ 70 w 396"/>
                <a:gd name="T33" fmla="*/ 0 h 65"/>
                <a:gd name="T34" fmla="*/ 70 w 396"/>
                <a:gd name="T35" fmla="*/ 0 h 65"/>
                <a:gd name="T36" fmla="*/ 80 w 396"/>
                <a:gd name="T37" fmla="*/ 2 h 65"/>
                <a:gd name="T38" fmla="*/ 380 w 396"/>
                <a:gd name="T39" fmla="*/ 2 h 65"/>
                <a:gd name="T40" fmla="*/ 380 w 396"/>
                <a:gd name="T41" fmla="*/ 2 h 65"/>
                <a:gd name="T42" fmla="*/ 386 w 396"/>
                <a:gd name="T43" fmla="*/ 3 h 65"/>
                <a:gd name="T44" fmla="*/ 391 w 396"/>
                <a:gd name="T45" fmla="*/ 5 h 65"/>
                <a:gd name="T46" fmla="*/ 395 w 396"/>
                <a:gd name="T47" fmla="*/ 12 h 65"/>
                <a:gd name="T48" fmla="*/ 396 w 396"/>
                <a:gd name="T49" fmla="*/ 18 h 65"/>
                <a:gd name="T50" fmla="*/ 396 w 396"/>
                <a:gd name="T51" fmla="*/ 18 h 65"/>
                <a:gd name="T52" fmla="*/ 395 w 396"/>
                <a:gd name="T53" fmla="*/ 24 h 65"/>
                <a:gd name="T54" fmla="*/ 391 w 396"/>
                <a:gd name="T55" fmla="*/ 29 h 65"/>
                <a:gd name="T56" fmla="*/ 386 w 396"/>
                <a:gd name="T57" fmla="*/ 33 h 65"/>
                <a:gd name="T58" fmla="*/ 380 w 396"/>
                <a:gd name="T59" fmla="*/ 34 h 65"/>
                <a:gd name="T60" fmla="*/ 78 w 396"/>
                <a:gd name="T61" fmla="*/ 34 h 65"/>
                <a:gd name="T62" fmla="*/ 78 w 396"/>
                <a:gd name="T63" fmla="*/ 34 h 65"/>
                <a:gd name="T64" fmla="*/ 76 w 396"/>
                <a:gd name="T65" fmla="*/ 33 h 65"/>
                <a:gd name="T66" fmla="*/ 76 w 396"/>
                <a:gd name="T67" fmla="*/ 33 h 65"/>
                <a:gd name="T68" fmla="*/ 69 w 396"/>
                <a:gd name="T69" fmla="*/ 33 h 65"/>
                <a:gd name="T70" fmla="*/ 69 w 396"/>
                <a:gd name="T71" fmla="*/ 33 h 65"/>
                <a:gd name="T72" fmla="*/ 60 w 396"/>
                <a:gd name="T73" fmla="*/ 34 h 65"/>
                <a:gd name="T74" fmla="*/ 55 w 396"/>
                <a:gd name="T75" fmla="*/ 35 h 65"/>
                <a:gd name="T76" fmla="*/ 49 w 396"/>
                <a:gd name="T77" fmla="*/ 37 h 65"/>
                <a:gd name="T78" fmla="*/ 44 w 396"/>
                <a:gd name="T79" fmla="*/ 39 h 65"/>
                <a:gd name="T80" fmla="*/ 39 w 396"/>
                <a:gd name="T81" fmla="*/ 43 h 65"/>
                <a:gd name="T82" fmla="*/ 34 w 396"/>
                <a:gd name="T83" fmla="*/ 48 h 65"/>
                <a:gd name="T84" fmla="*/ 31 w 396"/>
                <a:gd name="T85" fmla="*/ 55 h 65"/>
                <a:gd name="T86" fmla="*/ 31 w 396"/>
                <a:gd name="T87" fmla="*/ 55 h 65"/>
                <a:gd name="T88" fmla="*/ 29 w 396"/>
                <a:gd name="T89" fmla="*/ 59 h 65"/>
                <a:gd name="T90" fmla="*/ 25 w 396"/>
                <a:gd name="T91" fmla="*/ 63 h 65"/>
                <a:gd name="T92" fmla="*/ 20 w 396"/>
                <a:gd name="T93" fmla="*/ 64 h 65"/>
                <a:gd name="T94" fmla="*/ 16 w 396"/>
                <a:gd name="T9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65"/>
                  </a:moveTo>
                  <a:lnTo>
                    <a:pt x="16" y="65"/>
                  </a:lnTo>
                  <a:lnTo>
                    <a:pt x="10" y="64"/>
                  </a:lnTo>
                  <a:lnTo>
                    <a:pt x="10" y="64"/>
                  </a:lnTo>
                  <a:lnTo>
                    <a:pt x="4" y="60"/>
                  </a:lnTo>
                  <a:lnTo>
                    <a:pt x="1" y="55"/>
                  </a:lnTo>
                  <a:lnTo>
                    <a:pt x="0" y="49"/>
                  </a:lnTo>
                  <a:lnTo>
                    <a:pt x="1" y="43"/>
                  </a:lnTo>
                  <a:lnTo>
                    <a:pt x="1" y="43"/>
                  </a:lnTo>
                  <a:lnTo>
                    <a:pt x="6" y="32"/>
                  </a:lnTo>
                  <a:lnTo>
                    <a:pt x="14" y="22"/>
                  </a:lnTo>
                  <a:lnTo>
                    <a:pt x="23" y="14"/>
                  </a:lnTo>
                  <a:lnTo>
                    <a:pt x="32" y="9"/>
                  </a:lnTo>
                  <a:lnTo>
                    <a:pt x="41" y="5"/>
                  </a:lnTo>
                  <a:lnTo>
                    <a:pt x="51" y="3"/>
                  </a:lnTo>
                  <a:lnTo>
                    <a:pt x="61" y="2"/>
                  </a:lnTo>
                  <a:lnTo>
                    <a:pt x="70" y="0"/>
                  </a:lnTo>
                  <a:lnTo>
                    <a:pt x="70" y="0"/>
                  </a:lnTo>
                  <a:lnTo>
                    <a:pt x="80" y="2"/>
                  </a:lnTo>
                  <a:lnTo>
                    <a:pt x="380" y="2"/>
                  </a:lnTo>
                  <a:lnTo>
                    <a:pt x="380" y="2"/>
                  </a:lnTo>
                  <a:lnTo>
                    <a:pt x="386" y="3"/>
                  </a:lnTo>
                  <a:lnTo>
                    <a:pt x="391" y="5"/>
                  </a:lnTo>
                  <a:lnTo>
                    <a:pt x="395" y="12"/>
                  </a:lnTo>
                  <a:lnTo>
                    <a:pt x="396" y="18"/>
                  </a:lnTo>
                  <a:lnTo>
                    <a:pt x="396" y="18"/>
                  </a:lnTo>
                  <a:lnTo>
                    <a:pt x="395" y="24"/>
                  </a:lnTo>
                  <a:lnTo>
                    <a:pt x="391" y="29"/>
                  </a:lnTo>
                  <a:lnTo>
                    <a:pt x="386" y="33"/>
                  </a:lnTo>
                  <a:lnTo>
                    <a:pt x="380" y="34"/>
                  </a:lnTo>
                  <a:lnTo>
                    <a:pt x="78" y="34"/>
                  </a:lnTo>
                  <a:lnTo>
                    <a:pt x="78" y="34"/>
                  </a:lnTo>
                  <a:lnTo>
                    <a:pt x="76" y="33"/>
                  </a:lnTo>
                  <a:lnTo>
                    <a:pt x="76" y="33"/>
                  </a:lnTo>
                  <a:lnTo>
                    <a:pt x="69" y="33"/>
                  </a:lnTo>
                  <a:lnTo>
                    <a:pt x="69" y="33"/>
                  </a:lnTo>
                  <a:lnTo>
                    <a:pt x="60" y="34"/>
                  </a:lnTo>
                  <a:lnTo>
                    <a:pt x="55" y="35"/>
                  </a:lnTo>
                  <a:lnTo>
                    <a:pt x="49" y="37"/>
                  </a:lnTo>
                  <a:lnTo>
                    <a:pt x="44" y="39"/>
                  </a:lnTo>
                  <a:lnTo>
                    <a:pt x="39" y="43"/>
                  </a:lnTo>
                  <a:lnTo>
                    <a:pt x="34" y="48"/>
                  </a:lnTo>
                  <a:lnTo>
                    <a:pt x="31" y="55"/>
                  </a:lnTo>
                  <a:lnTo>
                    <a:pt x="31" y="55"/>
                  </a:lnTo>
                  <a:lnTo>
                    <a:pt x="29" y="59"/>
                  </a:lnTo>
                  <a:lnTo>
                    <a:pt x="25" y="63"/>
                  </a:lnTo>
                  <a:lnTo>
                    <a:pt x="20" y="64"/>
                  </a:lnTo>
                  <a:lnTo>
                    <a:pt x="16"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6"/>
            <p:cNvSpPr>
              <a:spLocks/>
            </p:cNvSpPr>
            <p:nvPr/>
          </p:nvSpPr>
          <p:spPr bwMode="auto">
            <a:xfrm>
              <a:off x="428" y="1341"/>
              <a:ext cx="79" cy="12"/>
            </a:xfrm>
            <a:custGeom>
              <a:avLst/>
              <a:gdLst>
                <a:gd name="T0" fmla="*/ 16 w 396"/>
                <a:gd name="T1" fmla="*/ 64 h 64"/>
                <a:gd name="T2" fmla="*/ 16 w 396"/>
                <a:gd name="T3" fmla="*/ 64 h 64"/>
                <a:gd name="T4" fmla="*/ 10 w 396"/>
                <a:gd name="T5" fmla="*/ 62 h 64"/>
                <a:gd name="T6" fmla="*/ 10 w 396"/>
                <a:gd name="T7" fmla="*/ 62 h 64"/>
                <a:gd name="T8" fmla="*/ 4 w 396"/>
                <a:gd name="T9" fmla="*/ 60 h 64"/>
                <a:gd name="T10" fmla="*/ 1 w 396"/>
                <a:gd name="T11" fmla="*/ 54 h 64"/>
                <a:gd name="T12" fmla="*/ 0 w 396"/>
                <a:gd name="T13" fmla="*/ 49 h 64"/>
                <a:gd name="T14" fmla="*/ 1 w 396"/>
                <a:gd name="T15" fmla="*/ 41 h 64"/>
                <a:gd name="T16" fmla="*/ 1 w 396"/>
                <a:gd name="T17" fmla="*/ 41 h 64"/>
                <a:gd name="T18" fmla="*/ 6 w 396"/>
                <a:gd name="T19" fmla="*/ 30 h 64"/>
                <a:gd name="T20" fmla="*/ 14 w 396"/>
                <a:gd name="T21" fmla="*/ 21 h 64"/>
                <a:gd name="T22" fmla="*/ 23 w 396"/>
                <a:gd name="T23" fmla="*/ 14 h 64"/>
                <a:gd name="T24" fmla="*/ 32 w 396"/>
                <a:gd name="T25" fmla="*/ 9 h 64"/>
                <a:gd name="T26" fmla="*/ 41 w 396"/>
                <a:gd name="T27" fmla="*/ 4 h 64"/>
                <a:gd name="T28" fmla="*/ 51 w 396"/>
                <a:gd name="T29" fmla="*/ 1 h 64"/>
                <a:gd name="T30" fmla="*/ 61 w 396"/>
                <a:gd name="T31" fmla="*/ 0 h 64"/>
                <a:gd name="T32" fmla="*/ 70 w 396"/>
                <a:gd name="T33" fmla="*/ 0 h 64"/>
                <a:gd name="T34" fmla="*/ 70 w 396"/>
                <a:gd name="T35" fmla="*/ 0 h 64"/>
                <a:gd name="T36" fmla="*/ 80 w 396"/>
                <a:gd name="T37" fmla="*/ 0 h 64"/>
                <a:gd name="T38" fmla="*/ 380 w 396"/>
                <a:gd name="T39" fmla="*/ 0 h 64"/>
                <a:gd name="T40" fmla="*/ 380 w 396"/>
                <a:gd name="T41" fmla="*/ 0 h 64"/>
                <a:gd name="T42" fmla="*/ 386 w 396"/>
                <a:gd name="T43" fmla="*/ 1 h 64"/>
                <a:gd name="T44" fmla="*/ 391 w 396"/>
                <a:gd name="T45" fmla="*/ 5 h 64"/>
                <a:gd name="T46" fmla="*/ 395 w 396"/>
                <a:gd name="T47" fmla="*/ 10 h 64"/>
                <a:gd name="T48" fmla="*/ 396 w 396"/>
                <a:gd name="T49" fmla="*/ 16 h 64"/>
                <a:gd name="T50" fmla="*/ 396 w 396"/>
                <a:gd name="T51" fmla="*/ 16 h 64"/>
                <a:gd name="T52" fmla="*/ 395 w 396"/>
                <a:gd name="T53" fmla="*/ 23 h 64"/>
                <a:gd name="T54" fmla="*/ 391 w 396"/>
                <a:gd name="T55" fmla="*/ 28 h 64"/>
                <a:gd name="T56" fmla="*/ 386 w 396"/>
                <a:gd name="T57" fmla="*/ 31 h 64"/>
                <a:gd name="T58" fmla="*/ 380 w 396"/>
                <a:gd name="T59" fmla="*/ 33 h 64"/>
                <a:gd name="T60" fmla="*/ 78 w 396"/>
                <a:gd name="T61" fmla="*/ 33 h 64"/>
                <a:gd name="T62" fmla="*/ 78 w 396"/>
                <a:gd name="T63" fmla="*/ 33 h 64"/>
                <a:gd name="T64" fmla="*/ 76 w 396"/>
                <a:gd name="T65" fmla="*/ 33 h 64"/>
                <a:gd name="T66" fmla="*/ 76 w 396"/>
                <a:gd name="T67" fmla="*/ 33 h 64"/>
                <a:gd name="T68" fmla="*/ 69 w 396"/>
                <a:gd name="T69" fmla="*/ 33 h 64"/>
                <a:gd name="T70" fmla="*/ 69 w 396"/>
                <a:gd name="T71" fmla="*/ 33 h 64"/>
                <a:gd name="T72" fmla="*/ 60 w 396"/>
                <a:gd name="T73" fmla="*/ 33 h 64"/>
                <a:gd name="T74" fmla="*/ 55 w 396"/>
                <a:gd name="T75" fmla="*/ 34 h 64"/>
                <a:gd name="T76" fmla="*/ 49 w 396"/>
                <a:gd name="T77" fmla="*/ 36 h 64"/>
                <a:gd name="T78" fmla="*/ 44 w 396"/>
                <a:gd name="T79" fmla="*/ 39 h 64"/>
                <a:gd name="T80" fmla="*/ 39 w 396"/>
                <a:gd name="T81" fmla="*/ 43 h 64"/>
                <a:gd name="T82" fmla="*/ 34 w 396"/>
                <a:gd name="T83" fmla="*/ 47 h 64"/>
                <a:gd name="T84" fmla="*/ 31 w 396"/>
                <a:gd name="T85" fmla="*/ 54 h 64"/>
                <a:gd name="T86" fmla="*/ 31 w 396"/>
                <a:gd name="T87" fmla="*/ 54 h 64"/>
                <a:gd name="T88" fmla="*/ 29 w 396"/>
                <a:gd name="T89" fmla="*/ 59 h 64"/>
                <a:gd name="T90" fmla="*/ 25 w 396"/>
                <a:gd name="T91" fmla="*/ 61 h 64"/>
                <a:gd name="T92" fmla="*/ 20 w 396"/>
                <a:gd name="T93" fmla="*/ 64 h 64"/>
                <a:gd name="T94" fmla="*/ 16 w 396"/>
                <a:gd name="T9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64"/>
                  </a:moveTo>
                  <a:lnTo>
                    <a:pt x="16" y="64"/>
                  </a:lnTo>
                  <a:lnTo>
                    <a:pt x="10" y="62"/>
                  </a:lnTo>
                  <a:lnTo>
                    <a:pt x="10" y="62"/>
                  </a:lnTo>
                  <a:lnTo>
                    <a:pt x="4" y="60"/>
                  </a:lnTo>
                  <a:lnTo>
                    <a:pt x="1" y="54"/>
                  </a:lnTo>
                  <a:lnTo>
                    <a:pt x="0" y="49"/>
                  </a:lnTo>
                  <a:lnTo>
                    <a:pt x="1" y="41"/>
                  </a:lnTo>
                  <a:lnTo>
                    <a:pt x="1" y="41"/>
                  </a:lnTo>
                  <a:lnTo>
                    <a:pt x="6" y="30"/>
                  </a:lnTo>
                  <a:lnTo>
                    <a:pt x="14" y="21"/>
                  </a:lnTo>
                  <a:lnTo>
                    <a:pt x="23" y="14"/>
                  </a:lnTo>
                  <a:lnTo>
                    <a:pt x="32" y="9"/>
                  </a:lnTo>
                  <a:lnTo>
                    <a:pt x="41" y="4"/>
                  </a:lnTo>
                  <a:lnTo>
                    <a:pt x="51" y="1"/>
                  </a:lnTo>
                  <a:lnTo>
                    <a:pt x="61" y="0"/>
                  </a:lnTo>
                  <a:lnTo>
                    <a:pt x="70" y="0"/>
                  </a:lnTo>
                  <a:lnTo>
                    <a:pt x="70" y="0"/>
                  </a:lnTo>
                  <a:lnTo>
                    <a:pt x="80" y="0"/>
                  </a:lnTo>
                  <a:lnTo>
                    <a:pt x="380" y="0"/>
                  </a:lnTo>
                  <a:lnTo>
                    <a:pt x="380" y="0"/>
                  </a:lnTo>
                  <a:lnTo>
                    <a:pt x="386" y="1"/>
                  </a:lnTo>
                  <a:lnTo>
                    <a:pt x="391" y="5"/>
                  </a:lnTo>
                  <a:lnTo>
                    <a:pt x="395" y="10"/>
                  </a:lnTo>
                  <a:lnTo>
                    <a:pt x="396" y="16"/>
                  </a:lnTo>
                  <a:lnTo>
                    <a:pt x="396" y="16"/>
                  </a:lnTo>
                  <a:lnTo>
                    <a:pt x="395" y="23"/>
                  </a:lnTo>
                  <a:lnTo>
                    <a:pt x="391" y="28"/>
                  </a:lnTo>
                  <a:lnTo>
                    <a:pt x="386" y="31"/>
                  </a:lnTo>
                  <a:lnTo>
                    <a:pt x="380" y="33"/>
                  </a:lnTo>
                  <a:lnTo>
                    <a:pt x="78" y="33"/>
                  </a:lnTo>
                  <a:lnTo>
                    <a:pt x="78" y="33"/>
                  </a:lnTo>
                  <a:lnTo>
                    <a:pt x="76" y="33"/>
                  </a:lnTo>
                  <a:lnTo>
                    <a:pt x="76" y="33"/>
                  </a:lnTo>
                  <a:lnTo>
                    <a:pt x="69" y="33"/>
                  </a:lnTo>
                  <a:lnTo>
                    <a:pt x="69" y="33"/>
                  </a:lnTo>
                  <a:lnTo>
                    <a:pt x="60" y="33"/>
                  </a:lnTo>
                  <a:lnTo>
                    <a:pt x="55" y="34"/>
                  </a:lnTo>
                  <a:lnTo>
                    <a:pt x="49" y="36"/>
                  </a:lnTo>
                  <a:lnTo>
                    <a:pt x="44" y="39"/>
                  </a:lnTo>
                  <a:lnTo>
                    <a:pt x="39" y="43"/>
                  </a:lnTo>
                  <a:lnTo>
                    <a:pt x="34" y="47"/>
                  </a:lnTo>
                  <a:lnTo>
                    <a:pt x="31" y="54"/>
                  </a:lnTo>
                  <a:lnTo>
                    <a:pt x="31" y="54"/>
                  </a:lnTo>
                  <a:lnTo>
                    <a:pt x="29" y="59"/>
                  </a:lnTo>
                  <a:lnTo>
                    <a:pt x="25" y="61"/>
                  </a:lnTo>
                  <a:lnTo>
                    <a:pt x="20" y="64"/>
                  </a:lnTo>
                  <a:lnTo>
                    <a:pt x="1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7"/>
            <p:cNvSpPr>
              <a:spLocks/>
            </p:cNvSpPr>
            <p:nvPr/>
          </p:nvSpPr>
          <p:spPr bwMode="auto">
            <a:xfrm>
              <a:off x="412" y="1315"/>
              <a:ext cx="111" cy="149"/>
            </a:xfrm>
            <a:custGeom>
              <a:avLst/>
              <a:gdLst>
                <a:gd name="T0" fmla="*/ 228 w 557"/>
                <a:gd name="T1" fmla="*/ 0 h 744"/>
                <a:gd name="T2" fmla="*/ 228 w 557"/>
                <a:gd name="T3" fmla="*/ 0 h 744"/>
                <a:gd name="T4" fmla="*/ 201 w 557"/>
                <a:gd name="T5" fmla="*/ 1 h 744"/>
                <a:gd name="T6" fmla="*/ 175 w 557"/>
                <a:gd name="T7" fmla="*/ 3 h 744"/>
                <a:gd name="T8" fmla="*/ 151 w 557"/>
                <a:gd name="T9" fmla="*/ 4 h 744"/>
                <a:gd name="T10" fmla="*/ 126 w 557"/>
                <a:gd name="T11" fmla="*/ 8 h 744"/>
                <a:gd name="T12" fmla="*/ 103 w 557"/>
                <a:gd name="T13" fmla="*/ 13 h 744"/>
                <a:gd name="T14" fmla="*/ 81 w 557"/>
                <a:gd name="T15" fmla="*/ 19 h 744"/>
                <a:gd name="T16" fmla="*/ 60 w 557"/>
                <a:gd name="T17" fmla="*/ 26 h 744"/>
                <a:gd name="T18" fmla="*/ 41 w 557"/>
                <a:gd name="T19" fmla="*/ 35 h 744"/>
                <a:gd name="T20" fmla="*/ 9 w 557"/>
                <a:gd name="T21" fmla="*/ 57 h 744"/>
                <a:gd name="T22" fmla="*/ 9 w 557"/>
                <a:gd name="T23" fmla="*/ 57 h 744"/>
                <a:gd name="T24" fmla="*/ 9 w 557"/>
                <a:gd name="T25" fmla="*/ 57 h 744"/>
                <a:gd name="T26" fmla="*/ 0 w 557"/>
                <a:gd name="T27" fmla="*/ 65 h 744"/>
                <a:gd name="T28" fmla="*/ 0 w 557"/>
                <a:gd name="T29" fmla="*/ 65 h 744"/>
                <a:gd name="T30" fmla="*/ 0 w 557"/>
                <a:gd name="T31" fmla="*/ 744 h 744"/>
                <a:gd name="T32" fmla="*/ 0 w 557"/>
                <a:gd name="T33" fmla="*/ 744 h 744"/>
                <a:gd name="T34" fmla="*/ 11 w 557"/>
                <a:gd name="T35" fmla="*/ 739 h 744"/>
                <a:gd name="T36" fmla="*/ 23 w 557"/>
                <a:gd name="T37" fmla="*/ 732 h 744"/>
                <a:gd name="T38" fmla="*/ 36 w 557"/>
                <a:gd name="T39" fmla="*/ 727 h 744"/>
                <a:gd name="T40" fmla="*/ 50 w 557"/>
                <a:gd name="T41" fmla="*/ 724 h 744"/>
                <a:gd name="T42" fmla="*/ 80 w 557"/>
                <a:gd name="T43" fmla="*/ 716 h 744"/>
                <a:gd name="T44" fmla="*/ 113 w 557"/>
                <a:gd name="T45" fmla="*/ 711 h 744"/>
                <a:gd name="T46" fmla="*/ 149 w 557"/>
                <a:gd name="T47" fmla="*/ 706 h 744"/>
                <a:gd name="T48" fmla="*/ 188 w 557"/>
                <a:gd name="T49" fmla="*/ 704 h 744"/>
                <a:gd name="T50" fmla="*/ 228 w 557"/>
                <a:gd name="T51" fmla="*/ 703 h 744"/>
                <a:gd name="T52" fmla="*/ 268 w 557"/>
                <a:gd name="T53" fmla="*/ 703 h 744"/>
                <a:gd name="T54" fmla="*/ 268 w 557"/>
                <a:gd name="T55" fmla="*/ 703 h 744"/>
                <a:gd name="T56" fmla="*/ 343 w 557"/>
                <a:gd name="T57" fmla="*/ 704 h 744"/>
                <a:gd name="T58" fmla="*/ 419 w 557"/>
                <a:gd name="T59" fmla="*/ 706 h 744"/>
                <a:gd name="T60" fmla="*/ 557 w 557"/>
                <a:gd name="T61" fmla="*/ 713 h 744"/>
                <a:gd name="T62" fmla="*/ 557 w 557"/>
                <a:gd name="T63" fmla="*/ 713 h 744"/>
                <a:gd name="T64" fmla="*/ 557 w 557"/>
                <a:gd name="T65" fmla="*/ 9 h 744"/>
                <a:gd name="T66" fmla="*/ 557 w 557"/>
                <a:gd name="T67" fmla="*/ 9 h 744"/>
                <a:gd name="T68" fmla="*/ 526 w 557"/>
                <a:gd name="T69" fmla="*/ 10 h 744"/>
                <a:gd name="T70" fmla="*/ 493 w 557"/>
                <a:gd name="T71" fmla="*/ 11 h 744"/>
                <a:gd name="T72" fmla="*/ 493 w 557"/>
                <a:gd name="T73" fmla="*/ 11 h 744"/>
                <a:gd name="T74" fmla="*/ 461 w 557"/>
                <a:gd name="T75" fmla="*/ 10 h 744"/>
                <a:gd name="T76" fmla="*/ 427 w 557"/>
                <a:gd name="T77" fmla="*/ 9 h 744"/>
                <a:gd name="T78" fmla="*/ 359 w 557"/>
                <a:gd name="T79" fmla="*/ 5 h 744"/>
                <a:gd name="T80" fmla="*/ 359 w 557"/>
                <a:gd name="T81" fmla="*/ 5 h 744"/>
                <a:gd name="T82" fmla="*/ 293 w 557"/>
                <a:gd name="T83" fmla="*/ 3 h 744"/>
                <a:gd name="T84" fmla="*/ 260 w 557"/>
                <a:gd name="T85" fmla="*/ 1 h 744"/>
                <a:gd name="T86" fmla="*/ 228 w 557"/>
                <a:gd name="T8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7" h="744">
                  <a:moveTo>
                    <a:pt x="228" y="0"/>
                  </a:moveTo>
                  <a:lnTo>
                    <a:pt x="228" y="0"/>
                  </a:lnTo>
                  <a:lnTo>
                    <a:pt x="201" y="1"/>
                  </a:lnTo>
                  <a:lnTo>
                    <a:pt x="175" y="3"/>
                  </a:lnTo>
                  <a:lnTo>
                    <a:pt x="151" y="4"/>
                  </a:lnTo>
                  <a:lnTo>
                    <a:pt x="126" y="8"/>
                  </a:lnTo>
                  <a:lnTo>
                    <a:pt x="103" y="13"/>
                  </a:lnTo>
                  <a:lnTo>
                    <a:pt x="81" y="19"/>
                  </a:lnTo>
                  <a:lnTo>
                    <a:pt x="60" y="26"/>
                  </a:lnTo>
                  <a:lnTo>
                    <a:pt x="41" y="35"/>
                  </a:lnTo>
                  <a:lnTo>
                    <a:pt x="9" y="57"/>
                  </a:lnTo>
                  <a:lnTo>
                    <a:pt x="9" y="57"/>
                  </a:lnTo>
                  <a:lnTo>
                    <a:pt x="9" y="57"/>
                  </a:lnTo>
                  <a:lnTo>
                    <a:pt x="0" y="65"/>
                  </a:lnTo>
                  <a:lnTo>
                    <a:pt x="0" y="65"/>
                  </a:lnTo>
                  <a:lnTo>
                    <a:pt x="0" y="744"/>
                  </a:lnTo>
                  <a:lnTo>
                    <a:pt x="0" y="744"/>
                  </a:lnTo>
                  <a:lnTo>
                    <a:pt x="11" y="739"/>
                  </a:lnTo>
                  <a:lnTo>
                    <a:pt x="23" y="732"/>
                  </a:lnTo>
                  <a:lnTo>
                    <a:pt x="36" y="727"/>
                  </a:lnTo>
                  <a:lnTo>
                    <a:pt x="50" y="724"/>
                  </a:lnTo>
                  <a:lnTo>
                    <a:pt x="80" y="716"/>
                  </a:lnTo>
                  <a:lnTo>
                    <a:pt x="113" y="711"/>
                  </a:lnTo>
                  <a:lnTo>
                    <a:pt x="149" y="706"/>
                  </a:lnTo>
                  <a:lnTo>
                    <a:pt x="188" y="704"/>
                  </a:lnTo>
                  <a:lnTo>
                    <a:pt x="228" y="703"/>
                  </a:lnTo>
                  <a:lnTo>
                    <a:pt x="268" y="703"/>
                  </a:lnTo>
                  <a:lnTo>
                    <a:pt x="268" y="703"/>
                  </a:lnTo>
                  <a:lnTo>
                    <a:pt x="343" y="704"/>
                  </a:lnTo>
                  <a:lnTo>
                    <a:pt x="419" y="706"/>
                  </a:lnTo>
                  <a:lnTo>
                    <a:pt x="557" y="713"/>
                  </a:lnTo>
                  <a:lnTo>
                    <a:pt x="557" y="713"/>
                  </a:lnTo>
                  <a:lnTo>
                    <a:pt x="557" y="9"/>
                  </a:lnTo>
                  <a:lnTo>
                    <a:pt x="557" y="9"/>
                  </a:lnTo>
                  <a:lnTo>
                    <a:pt x="526" y="10"/>
                  </a:lnTo>
                  <a:lnTo>
                    <a:pt x="493" y="11"/>
                  </a:lnTo>
                  <a:lnTo>
                    <a:pt x="493" y="11"/>
                  </a:lnTo>
                  <a:lnTo>
                    <a:pt x="461" y="10"/>
                  </a:lnTo>
                  <a:lnTo>
                    <a:pt x="427" y="9"/>
                  </a:lnTo>
                  <a:lnTo>
                    <a:pt x="359" y="5"/>
                  </a:lnTo>
                  <a:lnTo>
                    <a:pt x="359" y="5"/>
                  </a:lnTo>
                  <a:lnTo>
                    <a:pt x="293" y="3"/>
                  </a:lnTo>
                  <a:lnTo>
                    <a:pt x="260" y="1"/>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8"/>
            <p:cNvSpPr>
              <a:spLocks/>
            </p:cNvSpPr>
            <p:nvPr/>
          </p:nvSpPr>
          <p:spPr bwMode="auto">
            <a:xfrm>
              <a:off x="309" y="1423"/>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5 h 65"/>
                <a:gd name="T40" fmla="*/ 381 w 396"/>
                <a:gd name="T41" fmla="*/ 21 h 65"/>
                <a:gd name="T42" fmla="*/ 388 w 396"/>
                <a:gd name="T43" fmla="*/ 31 h 65"/>
                <a:gd name="T44" fmla="*/ 395 w 396"/>
                <a:gd name="T45" fmla="*/ 42 h 65"/>
                <a:gd name="T46" fmla="*/ 395 w 396"/>
                <a:gd name="T47" fmla="*/ 42 h 65"/>
                <a:gd name="T48" fmla="*/ 396 w 396"/>
                <a:gd name="T49" fmla="*/ 48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8 h 65"/>
                <a:gd name="T74" fmla="*/ 356 w 396"/>
                <a:gd name="T75" fmla="*/ 44 h 65"/>
                <a:gd name="T76" fmla="*/ 351 w 396"/>
                <a:gd name="T77" fmla="*/ 40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5"/>
                  </a:lnTo>
                  <a:lnTo>
                    <a:pt x="381" y="21"/>
                  </a:lnTo>
                  <a:lnTo>
                    <a:pt x="388" y="31"/>
                  </a:lnTo>
                  <a:lnTo>
                    <a:pt x="395" y="42"/>
                  </a:lnTo>
                  <a:lnTo>
                    <a:pt x="395" y="42"/>
                  </a:lnTo>
                  <a:lnTo>
                    <a:pt x="396" y="48"/>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8"/>
                  </a:lnTo>
                  <a:lnTo>
                    <a:pt x="356" y="44"/>
                  </a:lnTo>
                  <a:lnTo>
                    <a:pt x="351" y="40"/>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9"/>
            <p:cNvSpPr>
              <a:spLocks/>
            </p:cNvSpPr>
            <p:nvPr/>
          </p:nvSpPr>
          <p:spPr bwMode="auto">
            <a:xfrm>
              <a:off x="309" y="1395"/>
              <a:ext cx="79" cy="13"/>
            </a:xfrm>
            <a:custGeom>
              <a:avLst/>
              <a:gdLst>
                <a:gd name="T0" fmla="*/ 16 w 396"/>
                <a:gd name="T1" fmla="*/ 32 h 64"/>
                <a:gd name="T2" fmla="*/ 16 w 396"/>
                <a:gd name="T3" fmla="*/ 32 h 64"/>
                <a:gd name="T4" fmla="*/ 8 w 396"/>
                <a:gd name="T5" fmla="*/ 31 h 64"/>
                <a:gd name="T6" fmla="*/ 3 w 396"/>
                <a:gd name="T7" fmla="*/ 28 h 64"/>
                <a:gd name="T8" fmla="*/ 1 w 396"/>
                <a:gd name="T9" fmla="*/ 23 h 64"/>
                <a:gd name="T10" fmla="*/ 0 w 396"/>
                <a:gd name="T11" fmla="*/ 16 h 64"/>
                <a:gd name="T12" fmla="*/ 0 w 396"/>
                <a:gd name="T13" fmla="*/ 16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1 h 64"/>
                <a:gd name="T34" fmla="*/ 354 w 396"/>
                <a:gd name="T35" fmla="*/ 5 h 64"/>
                <a:gd name="T36" fmla="*/ 364 w 396"/>
                <a:gd name="T37" fmla="*/ 8 h 64"/>
                <a:gd name="T38" fmla="*/ 372 w 396"/>
                <a:gd name="T39" fmla="*/ 13 h 64"/>
                <a:gd name="T40" fmla="*/ 381 w 396"/>
                <a:gd name="T41" fmla="*/ 21 h 64"/>
                <a:gd name="T42" fmla="*/ 388 w 396"/>
                <a:gd name="T43" fmla="*/ 31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3 h 64"/>
                <a:gd name="T64" fmla="*/ 370 w 396"/>
                <a:gd name="T65" fmla="*/ 61 h 64"/>
                <a:gd name="T66" fmla="*/ 367 w 396"/>
                <a:gd name="T67" fmla="*/ 58 h 64"/>
                <a:gd name="T68" fmla="*/ 365 w 396"/>
                <a:gd name="T69" fmla="*/ 53 h 64"/>
                <a:gd name="T70" fmla="*/ 365 w 396"/>
                <a:gd name="T71" fmla="*/ 53 h 64"/>
                <a:gd name="T72" fmla="*/ 361 w 396"/>
                <a:gd name="T73" fmla="*/ 47 h 64"/>
                <a:gd name="T74" fmla="*/ 356 w 396"/>
                <a:gd name="T75" fmla="*/ 42 h 64"/>
                <a:gd name="T76" fmla="*/ 351 w 396"/>
                <a:gd name="T77" fmla="*/ 38 h 64"/>
                <a:gd name="T78" fmla="*/ 346 w 396"/>
                <a:gd name="T79" fmla="*/ 36 h 64"/>
                <a:gd name="T80" fmla="*/ 341 w 396"/>
                <a:gd name="T81" fmla="*/ 33 h 64"/>
                <a:gd name="T82" fmla="*/ 335 w 396"/>
                <a:gd name="T83" fmla="*/ 33 h 64"/>
                <a:gd name="T84" fmla="*/ 326 w 396"/>
                <a:gd name="T85" fmla="*/ 32 h 64"/>
                <a:gd name="T86" fmla="*/ 326 w 396"/>
                <a:gd name="T87" fmla="*/ 32 h 64"/>
                <a:gd name="T88" fmla="*/ 319 w 396"/>
                <a:gd name="T89" fmla="*/ 32 h 64"/>
                <a:gd name="T90" fmla="*/ 319 w 396"/>
                <a:gd name="T91" fmla="*/ 32 h 64"/>
                <a:gd name="T92" fmla="*/ 316 w 396"/>
                <a:gd name="T93" fmla="*/ 32 h 64"/>
                <a:gd name="T94" fmla="*/ 16 w 396"/>
                <a:gd name="T9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2"/>
                  </a:moveTo>
                  <a:lnTo>
                    <a:pt x="16" y="32"/>
                  </a:lnTo>
                  <a:lnTo>
                    <a:pt x="8" y="31"/>
                  </a:lnTo>
                  <a:lnTo>
                    <a:pt x="3" y="28"/>
                  </a:lnTo>
                  <a:lnTo>
                    <a:pt x="1" y="23"/>
                  </a:lnTo>
                  <a:lnTo>
                    <a:pt x="0" y="16"/>
                  </a:lnTo>
                  <a:lnTo>
                    <a:pt x="0" y="16"/>
                  </a:lnTo>
                  <a:lnTo>
                    <a:pt x="1" y="10"/>
                  </a:lnTo>
                  <a:lnTo>
                    <a:pt x="3" y="5"/>
                  </a:lnTo>
                  <a:lnTo>
                    <a:pt x="8" y="2"/>
                  </a:lnTo>
                  <a:lnTo>
                    <a:pt x="16" y="0"/>
                  </a:lnTo>
                  <a:lnTo>
                    <a:pt x="316" y="0"/>
                  </a:lnTo>
                  <a:lnTo>
                    <a:pt x="316" y="0"/>
                  </a:lnTo>
                  <a:lnTo>
                    <a:pt x="325" y="0"/>
                  </a:lnTo>
                  <a:lnTo>
                    <a:pt x="325" y="0"/>
                  </a:lnTo>
                  <a:lnTo>
                    <a:pt x="335" y="0"/>
                  </a:lnTo>
                  <a:lnTo>
                    <a:pt x="344" y="1"/>
                  </a:lnTo>
                  <a:lnTo>
                    <a:pt x="354" y="5"/>
                  </a:lnTo>
                  <a:lnTo>
                    <a:pt x="364" y="8"/>
                  </a:lnTo>
                  <a:lnTo>
                    <a:pt x="372" y="13"/>
                  </a:lnTo>
                  <a:lnTo>
                    <a:pt x="381" y="21"/>
                  </a:lnTo>
                  <a:lnTo>
                    <a:pt x="388" y="31"/>
                  </a:lnTo>
                  <a:lnTo>
                    <a:pt x="395" y="42"/>
                  </a:lnTo>
                  <a:lnTo>
                    <a:pt x="395" y="42"/>
                  </a:lnTo>
                  <a:lnTo>
                    <a:pt x="396" y="48"/>
                  </a:lnTo>
                  <a:lnTo>
                    <a:pt x="395" y="54"/>
                  </a:lnTo>
                  <a:lnTo>
                    <a:pt x="391" y="59"/>
                  </a:lnTo>
                  <a:lnTo>
                    <a:pt x="385" y="63"/>
                  </a:lnTo>
                  <a:lnTo>
                    <a:pt x="385" y="63"/>
                  </a:lnTo>
                  <a:lnTo>
                    <a:pt x="380" y="64"/>
                  </a:lnTo>
                  <a:lnTo>
                    <a:pt x="380" y="64"/>
                  </a:lnTo>
                  <a:lnTo>
                    <a:pt x="375" y="63"/>
                  </a:lnTo>
                  <a:lnTo>
                    <a:pt x="370" y="61"/>
                  </a:lnTo>
                  <a:lnTo>
                    <a:pt x="367" y="58"/>
                  </a:lnTo>
                  <a:lnTo>
                    <a:pt x="365" y="53"/>
                  </a:lnTo>
                  <a:lnTo>
                    <a:pt x="365" y="53"/>
                  </a:lnTo>
                  <a:lnTo>
                    <a:pt x="361" y="47"/>
                  </a:lnTo>
                  <a:lnTo>
                    <a:pt x="356" y="42"/>
                  </a:lnTo>
                  <a:lnTo>
                    <a:pt x="351" y="38"/>
                  </a:lnTo>
                  <a:lnTo>
                    <a:pt x="346" y="36"/>
                  </a:lnTo>
                  <a:lnTo>
                    <a:pt x="341" y="33"/>
                  </a:lnTo>
                  <a:lnTo>
                    <a:pt x="335" y="33"/>
                  </a:lnTo>
                  <a:lnTo>
                    <a:pt x="326" y="32"/>
                  </a:lnTo>
                  <a:lnTo>
                    <a:pt x="326" y="32"/>
                  </a:lnTo>
                  <a:lnTo>
                    <a:pt x="319" y="32"/>
                  </a:lnTo>
                  <a:lnTo>
                    <a:pt x="319" y="32"/>
                  </a:lnTo>
                  <a:lnTo>
                    <a:pt x="316" y="32"/>
                  </a:lnTo>
                  <a:lnTo>
                    <a:pt x="16"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0"/>
            <p:cNvSpPr>
              <a:spLocks/>
            </p:cNvSpPr>
            <p:nvPr/>
          </p:nvSpPr>
          <p:spPr bwMode="auto">
            <a:xfrm>
              <a:off x="309" y="1367"/>
              <a:ext cx="79" cy="13"/>
            </a:xfrm>
            <a:custGeom>
              <a:avLst/>
              <a:gdLst>
                <a:gd name="T0" fmla="*/ 16 w 396"/>
                <a:gd name="T1" fmla="*/ 33 h 64"/>
                <a:gd name="T2" fmla="*/ 16 w 396"/>
                <a:gd name="T3" fmla="*/ 33 h 64"/>
                <a:gd name="T4" fmla="*/ 8 w 396"/>
                <a:gd name="T5" fmla="*/ 32 h 64"/>
                <a:gd name="T6" fmla="*/ 3 w 396"/>
                <a:gd name="T7" fmla="*/ 28 h 64"/>
                <a:gd name="T8" fmla="*/ 1 w 396"/>
                <a:gd name="T9" fmla="*/ 23 h 64"/>
                <a:gd name="T10" fmla="*/ 0 w 396"/>
                <a:gd name="T11" fmla="*/ 17 h 64"/>
                <a:gd name="T12" fmla="*/ 0 w 396"/>
                <a:gd name="T13" fmla="*/ 17 h 64"/>
                <a:gd name="T14" fmla="*/ 1 w 396"/>
                <a:gd name="T15" fmla="*/ 10 h 64"/>
                <a:gd name="T16" fmla="*/ 3 w 396"/>
                <a:gd name="T17" fmla="*/ 5 h 64"/>
                <a:gd name="T18" fmla="*/ 8 w 396"/>
                <a:gd name="T19" fmla="*/ 2 h 64"/>
                <a:gd name="T20" fmla="*/ 16 w 396"/>
                <a:gd name="T21" fmla="*/ 0 h 64"/>
                <a:gd name="T22" fmla="*/ 316 w 396"/>
                <a:gd name="T23" fmla="*/ 0 h 64"/>
                <a:gd name="T24" fmla="*/ 316 w 396"/>
                <a:gd name="T25" fmla="*/ 0 h 64"/>
                <a:gd name="T26" fmla="*/ 325 w 396"/>
                <a:gd name="T27" fmla="*/ 0 h 64"/>
                <a:gd name="T28" fmla="*/ 325 w 396"/>
                <a:gd name="T29" fmla="*/ 0 h 64"/>
                <a:gd name="T30" fmla="*/ 335 w 396"/>
                <a:gd name="T31" fmla="*/ 0 h 64"/>
                <a:gd name="T32" fmla="*/ 344 w 396"/>
                <a:gd name="T33" fmla="*/ 2 h 64"/>
                <a:gd name="T34" fmla="*/ 354 w 396"/>
                <a:gd name="T35" fmla="*/ 4 h 64"/>
                <a:gd name="T36" fmla="*/ 364 w 396"/>
                <a:gd name="T37" fmla="*/ 8 h 64"/>
                <a:gd name="T38" fmla="*/ 372 w 396"/>
                <a:gd name="T39" fmla="*/ 14 h 64"/>
                <a:gd name="T40" fmla="*/ 381 w 396"/>
                <a:gd name="T41" fmla="*/ 22 h 64"/>
                <a:gd name="T42" fmla="*/ 388 w 396"/>
                <a:gd name="T43" fmla="*/ 30 h 64"/>
                <a:gd name="T44" fmla="*/ 395 w 396"/>
                <a:gd name="T45" fmla="*/ 42 h 64"/>
                <a:gd name="T46" fmla="*/ 395 w 396"/>
                <a:gd name="T47" fmla="*/ 42 h 64"/>
                <a:gd name="T48" fmla="*/ 396 w 396"/>
                <a:gd name="T49" fmla="*/ 48 h 64"/>
                <a:gd name="T50" fmla="*/ 395 w 396"/>
                <a:gd name="T51" fmla="*/ 54 h 64"/>
                <a:gd name="T52" fmla="*/ 391 w 396"/>
                <a:gd name="T53" fmla="*/ 59 h 64"/>
                <a:gd name="T54" fmla="*/ 385 w 396"/>
                <a:gd name="T55" fmla="*/ 63 h 64"/>
                <a:gd name="T56" fmla="*/ 385 w 396"/>
                <a:gd name="T57" fmla="*/ 63 h 64"/>
                <a:gd name="T58" fmla="*/ 380 w 396"/>
                <a:gd name="T59" fmla="*/ 64 h 64"/>
                <a:gd name="T60" fmla="*/ 380 w 396"/>
                <a:gd name="T61" fmla="*/ 64 h 64"/>
                <a:gd name="T62" fmla="*/ 375 w 396"/>
                <a:gd name="T63" fmla="*/ 64 h 64"/>
                <a:gd name="T64" fmla="*/ 370 w 396"/>
                <a:gd name="T65" fmla="*/ 61 h 64"/>
                <a:gd name="T66" fmla="*/ 367 w 396"/>
                <a:gd name="T67" fmla="*/ 58 h 64"/>
                <a:gd name="T68" fmla="*/ 365 w 396"/>
                <a:gd name="T69" fmla="*/ 54 h 64"/>
                <a:gd name="T70" fmla="*/ 365 w 396"/>
                <a:gd name="T71" fmla="*/ 54 h 64"/>
                <a:gd name="T72" fmla="*/ 361 w 396"/>
                <a:gd name="T73" fmla="*/ 48 h 64"/>
                <a:gd name="T74" fmla="*/ 356 w 396"/>
                <a:gd name="T75" fmla="*/ 43 h 64"/>
                <a:gd name="T76" fmla="*/ 351 w 396"/>
                <a:gd name="T77" fmla="*/ 39 h 64"/>
                <a:gd name="T78" fmla="*/ 346 w 396"/>
                <a:gd name="T79" fmla="*/ 37 h 64"/>
                <a:gd name="T80" fmla="*/ 341 w 396"/>
                <a:gd name="T81" fmla="*/ 34 h 64"/>
                <a:gd name="T82" fmla="*/ 335 w 396"/>
                <a:gd name="T83" fmla="*/ 33 h 64"/>
                <a:gd name="T84" fmla="*/ 326 w 396"/>
                <a:gd name="T85" fmla="*/ 33 h 64"/>
                <a:gd name="T86" fmla="*/ 326 w 396"/>
                <a:gd name="T87" fmla="*/ 33 h 64"/>
                <a:gd name="T88" fmla="*/ 319 w 396"/>
                <a:gd name="T89" fmla="*/ 33 h 64"/>
                <a:gd name="T90" fmla="*/ 319 w 396"/>
                <a:gd name="T91" fmla="*/ 33 h 64"/>
                <a:gd name="T92" fmla="*/ 316 w 396"/>
                <a:gd name="T93" fmla="*/ 33 h 64"/>
                <a:gd name="T94" fmla="*/ 16 w 396"/>
                <a:gd name="T9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16" y="33"/>
                  </a:moveTo>
                  <a:lnTo>
                    <a:pt x="16" y="33"/>
                  </a:lnTo>
                  <a:lnTo>
                    <a:pt x="8" y="32"/>
                  </a:lnTo>
                  <a:lnTo>
                    <a:pt x="3" y="28"/>
                  </a:lnTo>
                  <a:lnTo>
                    <a:pt x="1" y="23"/>
                  </a:lnTo>
                  <a:lnTo>
                    <a:pt x="0" y="17"/>
                  </a:lnTo>
                  <a:lnTo>
                    <a:pt x="0" y="17"/>
                  </a:lnTo>
                  <a:lnTo>
                    <a:pt x="1" y="10"/>
                  </a:lnTo>
                  <a:lnTo>
                    <a:pt x="3" y="5"/>
                  </a:lnTo>
                  <a:lnTo>
                    <a:pt x="8" y="2"/>
                  </a:lnTo>
                  <a:lnTo>
                    <a:pt x="16" y="0"/>
                  </a:lnTo>
                  <a:lnTo>
                    <a:pt x="316" y="0"/>
                  </a:lnTo>
                  <a:lnTo>
                    <a:pt x="316" y="0"/>
                  </a:lnTo>
                  <a:lnTo>
                    <a:pt x="325" y="0"/>
                  </a:lnTo>
                  <a:lnTo>
                    <a:pt x="325" y="0"/>
                  </a:lnTo>
                  <a:lnTo>
                    <a:pt x="335" y="0"/>
                  </a:lnTo>
                  <a:lnTo>
                    <a:pt x="344" y="2"/>
                  </a:lnTo>
                  <a:lnTo>
                    <a:pt x="354" y="4"/>
                  </a:lnTo>
                  <a:lnTo>
                    <a:pt x="364" y="8"/>
                  </a:lnTo>
                  <a:lnTo>
                    <a:pt x="372" y="14"/>
                  </a:lnTo>
                  <a:lnTo>
                    <a:pt x="381" y="22"/>
                  </a:lnTo>
                  <a:lnTo>
                    <a:pt x="388" y="30"/>
                  </a:lnTo>
                  <a:lnTo>
                    <a:pt x="395" y="42"/>
                  </a:lnTo>
                  <a:lnTo>
                    <a:pt x="395" y="42"/>
                  </a:lnTo>
                  <a:lnTo>
                    <a:pt x="396" y="48"/>
                  </a:lnTo>
                  <a:lnTo>
                    <a:pt x="395" y="54"/>
                  </a:lnTo>
                  <a:lnTo>
                    <a:pt x="391" y="59"/>
                  </a:lnTo>
                  <a:lnTo>
                    <a:pt x="385" y="63"/>
                  </a:lnTo>
                  <a:lnTo>
                    <a:pt x="385" y="63"/>
                  </a:lnTo>
                  <a:lnTo>
                    <a:pt x="380" y="64"/>
                  </a:lnTo>
                  <a:lnTo>
                    <a:pt x="380" y="64"/>
                  </a:lnTo>
                  <a:lnTo>
                    <a:pt x="375" y="64"/>
                  </a:lnTo>
                  <a:lnTo>
                    <a:pt x="370" y="61"/>
                  </a:lnTo>
                  <a:lnTo>
                    <a:pt x="367" y="58"/>
                  </a:lnTo>
                  <a:lnTo>
                    <a:pt x="365" y="54"/>
                  </a:lnTo>
                  <a:lnTo>
                    <a:pt x="365" y="54"/>
                  </a:lnTo>
                  <a:lnTo>
                    <a:pt x="361" y="48"/>
                  </a:lnTo>
                  <a:lnTo>
                    <a:pt x="356" y="43"/>
                  </a:lnTo>
                  <a:lnTo>
                    <a:pt x="351" y="39"/>
                  </a:lnTo>
                  <a:lnTo>
                    <a:pt x="346" y="37"/>
                  </a:lnTo>
                  <a:lnTo>
                    <a:pt x="341" y="34"/>
                  </a:lnTo>
                  <a:lnTo>
                    <a:pt x="335" y="33"/>
                  </a:lnTo>
                  <a:lnTo>
                    <a:pt x="326" y="33"/>
                  </a:lnTo>
                  <a:lnTo>
                    <a:pt x="326" y="33"/>
                  </a:lnTo>
                  <a:lnTo>
                    <a:pt x="319" y="33"/>
                  </a:lnTo>
                  <a:lnTo>
                    <a:pt x="319" y="33"/>
                  </a:lnTo>
                  <a:lnTo>
                    <a:pt x="316" y="33"/>
                  </a:lnTo>
                  <a:lnTo>
                    <a:pt x="1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1"/>
            <p:cNvSpPr>
              <a:spLocks/>
            </p:cNvSpPr>
            <p:nvPr/>
          </p:nvSpPr>
          <p:spPr bwMode="auto">
            <a:xfrm>
              <a:off x="309" y="1339"/>
              <a:ext cx="79" cy="13"/>
            </a:xfrm>
            <a:custGeom>
              <a:avLst/>
              <a:gdLst>
                <a:gd name="T0" fmla="*/ 16 w 396"/>
                <a:gd name="T1" fmla="*/ 34 h 65"/>
                <a:gd name="T2" fmla="*/ 16 w 396"/>
                <a:gd name="T3" fmla="*/ 34 h 65"/>
                <a:gd name="T4" fmla="*/ 8 w 396"/>
                <a:gd name="T5" fmla="*/ 32 h 65"/>
                <a:gd name="T6" fmla="*/ 3 w 396"/>
                <a:gd name="T7" fmla="*/ 29 h 65"/>
                <a:gd name="T8" fmla="*/ 1 w 396"/>
                <a:gd name="T9" fmla="*/ 24 h 65"/>
                <a:gd name="T10" fmla="*/ 0 w 396"/>
                <a:gd name="T11" fmla="*/ 17 h 65"/>
                <a:gd name="T12" fmla="*/ 0 w 396"/>
                <a:gd name="T13" fmla="*/ 17 h 65"/>
                <a:gd name="T14" fmla="*/ 1 w 396"/>
                <a:gd name="T15" fmla="*/ 11 h 65"/>
                <a:gd name="T16" fmla="*/ 3 w 396"/>
                <a:gd name="T17" fmla="*/ 6 h 65"/>
                <a:gd name="T18" fmla="*/ 8 w 396"/>
                <a:gd name="T19" fmla="*/ 2 h 65"/>
                <a:gd name="T20" fmla="*/ 16 w 396"/>
                <a:gd name="T21" fmla="*/ 1 h 65"/>
                <a:gd name="T22" fmla="*/ 316 w 396"/>
                <a:gd name="T23" fmla="*/ 1 h 65"/>
                <a:gd name="T24" fmla="*/ 316 w 396"/>
                <a:gd name="T25" fmla="*/ 1 h 65"/>
                <a:gd name="T26" fmla="*/ 325 w 396"/>
                <a:gd name="T27" fmla="*/ 0 h 65"/>
                <a:gd name="T28" fmla="*/ 325 w 396"/>
                <a:gd name="T29" fmla="*/ 0 h 65"/>
                <a:gd name="T30" fmla="*/ 335 w 396"/>
                <a:gd name="T31" fmla="*/ 1 h 65"/>
                <a:gd name="T32" fmla="*/ 344 w 396"/>
                <a:gd name="T33" fmla="*/ 2 h 65"/>
                <a:gd name="T34" fmla="*/ 354 w 396"/>
                <a:gd name="T35" fmla="*/ 5 h 65"/>
                <a:gd name="T36" fmla="*/ 364 w 396"/>
                <a:gd name="T37" fmla="*/ 9 h 65"/>
                <a:gd name="T38" fmla="*/ 372 w 396"/>
                <a:gd name="T39" fmla="*/ 14 h 65"/>
                <a:gd name="T40" fmla="*/ 381 w 396"/>
                <a:gd name="T41" fmla="*/ 21 h 65"/>
                <a:gd name="T42" fmla="*/ 388 w 396"/>
                <a:gd name="T43" fmla="*/ 31 h 65"/>
                <a:gd name="T44" fmla="*/ 395 w 396"/>
                <a:gd name="T45" fmla="*/ 42 h 65"/>
                <a:gd name="T46" fmla="*/ 395 w 396"/>
                <a:gd name="T47" fmla="*/ 42 h 65"/>
                <a:gd name="T48" fmla="*/ 396 w 396"/>
                <a:gd name="T49" fmla="*/ 49 h 65"/>
                <a:gd name="T50" fmla="*/ 395 w 396"/>
                <a:gd name="T51" fmla="*/ 55 h 65"/>
                <a:gd name="T52" fmla="*/ 391 w 396"/>
                <a:gd name="T53" fmla="*/ 60 h 65"/>
                <a:gd name="T54" fmla="*/ 385 w 396"/>
                <a:gd name="T55" fmla="*/ 63 h 65"/>
                <a:gd name="T56" fmla="*/ 385 w 396"/>
                <a:gd name="T57" fmla="*/ 63 h 65"/>
                <a:gd name="T58" fmla="*/ 380 w 396"/>
                <a:gd name="T59" fmla="*/ 65 h 65"/>
                <a:gd name="T60" fmla="*/ 380 w 396"/>
                <a:gd name="T61" fmla="*/ 65 h 65"/>
                <a:gd name="T62" fmla="*/ 375 w 396"/>
                <a:gd name="T63" fmla="*/ 63 h 65"/>
                <a:gd name="T64" fmla="*/ 370 w 396"/>
                <a:gd name="T65" fmla="*/ 62 h 65"/>
                <a:gd name="T66" fmla="*/ 367 w 396"/>
                <a:gd name="T67" fmla="*/ 58 h 65"/>
                <a:gd name="T68" fmla="*/ 365 w 396"/>
                <a:gd name="T69" fmla="*/ 55 h 65"/>
                <a:gd name="T70" fmla="*/ 365 w 396"/>
                <a:gd name="T71" fmla="*/ 55 h 65"/>
                <a:gd name="T72" fmla="*/ 361 w 396"/>
                <a:gd name="T73" fmla="*/ 49 h 65"/>
                <a:gd name="T74" fmla="*/ 356 w 396"/>
                <a:gd name="T75" fmla="*/ 44 h 65"/>
                <a:gd name="T76" fmla="*/ 351 w 396"/>
                <a:gd name="T77" fmla="*/ 39 h 65"/>
                <a:gd name="T78" fmla="*/ 346 w 396"/>
                <a:gd name="T79" fmla="*/ 36 h 65"/>
                <a:gd name="T80" fmla="*/ 341 w 396"/>
                <a:gd name="T81" fmla="*/ 35 h 65"/>
                <a:gd name="T82" fmla="*/ 335 w 396"/>
                <a:gd name="T83" fmla="*/ 34 h 65"/>
                <a:gd name="T84" fmla="*/ 326 w 396"/>
                <a:gd name="T85" fmla="*/ 32 h 65"/>
                <a:gd name="T86" fmla="*/ 326 w 396"/>
                <a:gd name="T87" fmla="*/ 32 h 65"/>
                <a:gd name="T88" fmla="*/ 319 w 396"/>
                <a:gd name="T89" fmla="*/ 34 h 65"/>
                <a:gd name="T90" fmla="*/ 319 w 396"/>
                <a:gd name="T91" fmla="*/ 34 h 65"/>
                <a:gd name="T92" fmla="*/ 316 w 396"/>
                <a:gd name="T93" fmla="*/ 34 h 65"/>
                <a:gd name="T94" fmla="*/ 16 w 396"/>
                <a:gd name="T9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16" y="34"/>
                  </a:moveTo>
                  <a:lnTo>
                    <a:pt x="16" y="34"/>
                  </a:lnTo>
                  <a:lnTo>
                    <a:pt x="8" y="32"/>
                  </a:lnTo>
                  <a:lnTo>
                    <a:pt x="3" y="29"/>
                  </a:lnTo>
                  <a:lnTo>
                    <a:pt x="1" y="24"/>
                  </a:lnTo>
                  <a:lnTo>
                    <a:pt x="0" y="17"/>
                  </a:lnTo>
                  <a:lnTo>
                    <a:pt x="0" y="17"/>
                  </a:lnTo>
                  <a:lnTo>
                    <a:pt x="1" y="11"/>
                  </a:lnTo>
                  <a:lnTo>
                    <a:pt x="3" y="6"/>
                  </a:lnTo>
                  <a:lnTo>
                    <a:pt x="8" y="2"/>
                  </a:lnTo>
                  <a:lnTo>
                    <a:pt x="16" y="1"/>
                  </a:lnTo>
                  <a:lnTo>
                    <a:pt x="316" y="1"/>
                  </a:lnTo>
                  <a:lnTo>
                    <a:pt x="316" y="1"/>
                  </a:lnTo>
                  <a:lnTo>
                    <a:pt x="325" y="0"/>
                  </a:lnTo>
                  <a:lnTo>
                    <a:pt x="325" y="0"/>
                  </a:lnTo>
                  <a:lnTo>
                    <a:pt x="335" y="1"/>
                  </a:lnTo>
                  <a:lnTo>
                    <a:pt x="344" y="2"/>
                  </a:lnTo>
                  <a:lnTo>
                    <a:pt x="354" y="5"/>
                  </a:lnTo>
                  <a:lnTo>
                    <a:pt x="364" y="9"/>
                  </a:lnTo>
                  <a:lnTo>
                    <a:pt x="372" y="14"/>
                  </a:lnTo>
                  <a:lnTo>
                    <a:pt x="381" y="21"/>
                  </a:lnTo>
                  <a:lnTo>
                    <a:pt x="388" y="31"/>
                  </a:lnTo>
                  <a:lnTo>
                    <a:pt x="395" y="42"/>
                  </a:lnTo>
                  <a:lnTo>
                    <a:pt x="395" y="42"/>
                  </a:lnTo>
                  <a:lnTo>
                    <a:pt x="396" y="49"/>
                  </a:lnTo>
                  <a:lnTo>
                    <a:pt x="395" y="55"/>
                  </a:lnTo>
                  <a:lnTo>
                    <a:pt x="391" y="60"/>
                  </a:lnTo>
                  <a:lnTo>
                    <a:pt x="385" y="63"/>
                  </a:lnTo>
                  <a:lnTo>
                    <a:pt x="385" y="63"/>
                  </a:lnTo>
                  <a:lnTo>
                    <a:pt x="380" y="65"/>
                  </a:lnTo>
                  <a:lnTo>
                    <a:pt x="380" y="65"/>
                  </a:lnTo>
                  <a:lnTo>
                    <a:pt x="375" y="63"/>
                  </a:lnTo>
                  <a:lnTo>
                    <a:pt x="370" y="62"/>
                  </a:lnTo>
                  <a:lnTo>
                    <a:pt x="367" y="58"/>
                  </a:lnTo>
                  <a:lnTo>
                    <a:pt x="365" y="55"/>
                  </a:lnTo>
                  <a:lnTo>
                    <a:pt x="365" y="55"/>
                  </a:lnTo>
                  <a:lnTo>
                    <a:pt x="361" y="49"/>
                  </a:lnTo>
                  <a:lnTo>
                    <a:pt x="356" y="44"/>
                  </a:lnTo>
                  <a:lnTo>
                    <a:pt x="351" y="39"/>
                  </a:lnTo>
                  <a:lnTo>
                    <a:pt x="346" y="36"/>
                  </a:lnTo>
                  <a:lnTo>
                    <a:pt x="341" y="35"/>
                  </a:lnTo>
                  <a:lnTo>
                    <a:pt x="335" y="34"/>
                  </a:lnTo>
                  <a:lnTo>
                    <a:pt x="326" y="32"/>
                  </a:lnTo>
                  <a:lnTo>
                    <a:pt x="326" y="32"/>
                  </a:lnTo>
                  <a:lnTo>
                    <a:pt x="319" y="34"/>
                  </a:lnTo>
                  <a:lnTo>
                    <a:pt x="319" y="34"/>
                  </a:lnTo>
                  <a:lnTo>
                    <a:pt x="316" y="34"/>
                  </a:lnTo>
                  <a:lnTo>
                    <a:pt x="1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
            <p:cNvSpPr>
              <a:spLocks/>
            </p:cNvSpPr>
            <p:nvPr/>
          </p:nvSpPr>
          <p:spPr bwMode="auto">
            <a:xfrm>
              <a:off x="293" y="1315"/>
              <a:ext cx="111" cy="150"/>
            </a:xfrm>
            <a:custGeom>
              <a:avLst/>
              <a:gdLst>
                <a:gd name="T0" fmla="*/ 332 w 557"/>
                <a:gd name="T1" fmla="*/ 0 h 749"/>
                <a:gd name="T2" fmla="*/ 332 w 557"/>
                <a:gd name="T3" fmla="*/ 0 h 749"/>
                <a:gd name="T4" fmla="*/ 299 w 557"/>
                <a:gd name="T5" fmla="*/ 1 h 749"/>
                <a:gd name="T6" fmla="*/ 267 w 557"/>
                <a:gd name="T7" fmla="*/ 3 h 749"/>
                <a:gd name="T8" fmla="*/ 200 w 557"/>
                <a:gd name="T9" fmla="*/ 6 h 749"/>
                <a:gd name="T10" fmla="*/ 200 w 557"/>
                <a:gd name="T11" fmla="*/ 6 h 749"/>
                <a:gd name="T12" fmla="*/ 132 w 557"/>
                <a:gd name="T13" fmla="*/ 9 h 749"/>
                <a:gd name="T14" fmla="*/ 98 w 557"/>
                <a:gd name="T15" fmla="*/ 10 h 749"/>
                <a:gd name="T16" fmla="*/ 66 w 557"/>
                <a:gd name="T17" fmla="*/ 11 h 749"/>
                <a:gd name="T18" fmla="*/ 66 w 557"/>
                <a:gd name="T19" fmla="*/ 11 h 749"/>
                <a:gd name="T20" fmla="*/ 32 w 557"/>
                <a:gd name="T21" fmla="*/ 10 h 749"/>
                <a:gd name="T22" fmla="*/ 0 w 557"/>
                <a:gd name="T23" fmla="*/ 9 h 749"/>
                <a:gd name="T24" fmla="*/ 0 w 557"/>
                <a:gd name="T25" fmla="*/ 9 h 749"/>
                <a:gd name="T26" fmla="*/ 0 w 557"/>
                <a:gd name="T27" fmla="*/ 349 h 749"/>
                <a:gd name="T28" fmla="*/ 0 w 557"/>
                <a:gd name="T29" fmla="*/ 713 h 749"/>
                <a:gd name="T30" fmla="*/ 0 w 557"/>
                <a:gd name="T31" fmla="*/ 713 h 749"/>
                <a:gd name="T32" fmla="*/ 71 w 557"/>
                <a:gd name="T33" fmla="*/ 709 h 749"/>
                <a:gd name="T34" fmla="*/ 144 w 557"/>
                <a:gd name="T35" fmla="*/ 706 h 749"/>
                <a:gd name="T36" fmla="*/ 220 w 557"/>
                <a:gd name="T37" fmla="*/ 704 h 749"/>
                <a:gd name="T38" fmla="*/ 297 w 557"/>
                <a:gd name="T39" fmla="*/ 703 h 749"/>
                <a:gd name="T40" fmla="*/ 297 w 557"/>
                <a:gd name="T41" fmla="*/ 703 h 749"/>
                <a:gd name="T42" fmla="*/ 353 w 557"/>
                <a:gd name="T43" fmla="*/ 703 h 749"/>
                <a:gd name="T44" fmla="*/ 407 w 557"/>
                <a:gd name="T45" fmla="*/ 706 h 749"/>
                <a:gd name="T46" fmla="*/ 434 w 557"/>
                <a:gd name="T47" fmla="*/ 709 h 749"/>
                <a:gd name="T48" fmla="*/ 458 w 557"/>
                <a:gd name="T49" fmla="*/ 711 h 749"/>
                <a:gd name="T50" fmla="*/ 484 w 557"/>
                <a:gd name="T51" fmla="*/ 715 h 749"/>
                <a:gd name="T52" fmla="*/ 508 w 557"/>
                <a:gd name="T53" fmla="*/ 720 h 749"/>
                <a:gd name="T54" fmla="*/ 508 w 557"/>
                <a:gd name="T55" fmla="*/ 720 h 749"/>
                <a:gd name="T56" fmla="*/ 512 w 557"/>
                <a:gd name="T57" fmla="*/ 723 h 749"/>
                <a:gd name="T58" fmla="*/ 517 w 557"/>
                <a:gd name="T59" fmla="*/ 726 h 749"/>
                <a:gd name="T60" fmla="*/ 528 w 557"/>
                <a:gd name="T61" fmla="*/ 735 h 749"/>
                <a:gd name="T62" fmla="*/ 540 w 557"/>
                <a:gd name="T63" fmla="*/ 744 h 749"/>
                <a:gd name="T64" fmla="*/ 545 w 557"/>
                <a:gd name="T65" fmla="*/ 747 h 749"/>
                <a:gd name="T66" fmla="*/ 550 w 557"/>
                <a:gd name="T67" fmla="*/ 749 h 749"/>
                <a:gd name="T68" fmla="*/ 550 w 557"/>
                <a:gd name="T69" fmla="*/ 749 h 749"/>
                <a:gd name="T70" fmla="*/ 553 w 557"/>
                <a:gd name="T71" fmla="*/ 747 h 749"/>
                <a:gd name="T72" fmla="*/ 555 w 557"/>
                <a:gd name="T73" fmla="*/ 745 h 749"/>
                <a:gd name="T74" fmla="*/ 557 w 557"/>
                <a:gd name="T75" fmla="*/ 741 h 749"/>
                <a:gd name="T76" fmla="*/ 557 w 557"/>
                <a:gd name="T77" fmla="*/ 736 h 749"/>
                <a:gd name="T78" fmla="*/ 557 w 557"/>
                <a:gd name="T79" fmla="*/ 736 h 749"/>
                <a:gd name="T80" fmla="*/ 557 w 557"/>
                <a:gd name="T81" fmla="*/ 65 h 749"/>
                <a:gd name="T82" fmla="*/ 557 w 557"/>
                <a:gd name="T83" fmla="*/ 65 h 749"/>
                <a:gd name="T84" fmla="*/ 547 w 557"/>
                <a:gd name="T85" fmla="*/ 56 h 749"/>
                <a:gd name="T86" fmla="*/ 535 w 557"/>
                <a:gd name="T87" fmla="*/ 47 h 749"/>
                <a:gd name="T88" fmla="*/ 524 w 557"/>
                <a:gd name="T89" fmla="*/ 40 h 749"/>
                <a:gd name="T90" fmla="*/ 513 w 557"/>
                <a:gd name="T91" fmla="*/ 34 h 749"/>
                <a:gd name="T92" fmla="*/ 499 w 557"/>
                <a:gd name="T93" fmla="*/ 28 h 749"/>
                <a:gd name="T94" fmla="*/ 487 w 557"/>
                <a:gd name="T95" fmla="*/ 21 h 749"/>
                <a:gd name="T96" fmla="*/ 473 w 557"/>
                <a:gd name="T97" fmla="*/ 18 h 749"/>
                <a:gd name="T98" fmla="*/ 460 w 557"/>
                <a:gd name="T99" fmla="*/ 14 h 749"/>
                <a:gd name="T100" fmla="*/ 430 w 557"/>
                <a:gd name="T101" fmla="*/ 8 h 749"/>
                <a:gd name="T102" fmla="*/ 399 w 557"/>
                <a:gd name="T103" fmla="*/ 4 h 749"/>
                <a:gd name="T104" fmla="*/ 365 w 557"/>
                <a:gd name="T105" fmla="*/ 1 h 749"/>
                <a:gd name="T106" fmla="*/ 332 w 5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332" y="0"/>
                  </a:moveTo>
                  <a:lnTo>
                    <a:pt x="332" y="0"/>
                  </a:lnTo>
                  <a:lnTo>
                    <a:pt x="299" y="1"/>
                  </a:lnTo>
                  <a:lnTo>
                    <a:pt x="267" y="3"/>
                  </a:lnTo>
                  <a:lnTo>
                    <a:pt x="200" y="6"/>
                  </a:lnTo>
                  <a:lnTo>
                    <a:pt x="200" y="6"/>
                  </a:lnTo>
                  <a:lnTo>
                    <a:pt x="132" y="9"/>
                  </a:lnTo>
                  <a:lnTo>
                    <a:pt x="98" y="10"/>
                  </a:lnTo>
                  <a:lnTo>
                    <a:pt x="66" y="11"/>
                  </a:lnTo>
                  <a:lnTo>
                    <a:pt x="66" y="11"/>
                  </a:lnTo>
                  <a:lnTo>
                    <a:pt x="32" y="10"/>
                  </a:lnTo>
                  <a:lnTo>
                    <a:pt x="0" y="9"/>
                  </a:lnTo>
                  <a:lnTo>
                    <a:pt x="0" y="9"/>
                  </a:lnTo>
                  <a:lnTo>
                    <a:pt x="0" y="349"/>
                  </a:lnTo>
                  <a:lnTo>
                    <a:pt x="0" y="713"/>
                  </a:lnTo>
                  <a:lnTo>
                    <a:pt x="0" y="713"/>
                  </a:lnTo>
                  <a:lnTo>
                    <a:pt x="71" y="709"/>
                  </a:lnTo>
                  <a:lnTo>
                    <a:pt x="144" y="706"/>
                  </a:lnTo>
                  <a:lnTo>
                    <a:pt x="220" y="704"/>
                  </a:lnTo>
                  <a:lnTo>
                    <a:pt x="297" y="703"/>
                  </a:lnTo>
                  <a:lnTo>
                    <a:pt x="297" y="703"/>
                  </a:lnTo>
                  <a:lnTo>
                    <a:pt x="353" y="703"/>
                  </a:lnTo>
                  <a:lnTo>
                    <a:pt x="407" y="706"/>
                  </a:lnTo>
                  <a:lnTo>
                    <a:pt x="434" y="709"/>
                  </a:lnTo>
                  <a:lnTo>
                    <a:pt x="458" y="711"/>
                  </a:lnTo>
                  <a:lnTo>
                    <a:pt x="484" y="715"/>
                  </a:lnTo>
                  <a:lnTo>
                    <a:pt x="508" y="720"/>
                  </a:lnTo>
                  <a:lnTo>
                    <a:pt x="508" y="720"/>
                  </a:lnTo>
                  <a:lnTo>
                    <a:pt x="512" y="723"/>
                  </a:lnTo>
                  <a:lnTo>
                    <a:pt x="517" y="726"/>
                  </a:lnTo>
                  <a:lnTo>
                    <a:pt x="528" y="735"/>
                  </a:lnTo>
                  <a:lnTo>
                    <a:pt x="540" y="744"/>
                  </a:lnTo>
                  <a:lnTo>
                    <a:pt x="545" y="747"/>
                  </a:lnTo>
                  <a:lnTo>
                    <a:pt x="550" y="749"/>
                  </a:lnTo>
                  <a:lnTo>
                    <a:pt x="550" y="749"/>
                  </a:lnTo>
                  <a:lnTo>
                    <a:pt x="553" y="747"/>
                  </a:lnTo>
                  <a:lnTo>
                    <a:pt x="555" y="745"/>
                  </a:lnTo>
                  <a:lnTo>
                    <a:pt x="557" y="741"/>
                  </a:lnTo>
                  <a:lnTo>
                    <a:pt x="557" y="736"/>
                  </a:lnTo>
                  <a:lnTo>
                    <a:pt x="557" y="736"/>
                  </a:lnTo>
                  <a:lnTo>
                    <a:pt x="557" y="65"/>
                  </a:lnTo>
                  <a:lnTo>
                    <a:pt x="557" y="65"/>
                  </a:lnTo>
                  <a:lnTo>
                    <a:pt x="547" y="56"/>
                  </a:lnTo>
                  <a:lnTo>
                    <a:pt x="535" y="47"/>
                  </a:lnTo>
                  <a:lnTo>
                    <a:pt x="524" y="40"/>
                  </a:lnTo>
                  <a:lnTo>
                    <a:pt x="513" y="34"/>
                  </a:lnTo>
                  <a:lnTo>
                    <a:pt x="499" y="28"/>
                  </a:lnTo>
                  <a:lnTo>
                    <a:pt x="487" y="21"/>
                  </a:lnTo>
                  <a:lnTo>
                    <a:pt x="473" y="18"/>
                  </a:lnTo>
                  <a:lnTo>
                    <a:pt x="460" y="14"/>
                  </a:lnTo>
                  <a:lnTo>
                    <a:pt x="430" y="8"/>
                  </a:lnTo>
                  <a:lnTo>
                    <a:pt x="399" y="4"/>
                  </a:lnTo>
                  <a:lnTo>
                    <a:pt x="365"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3"/>
            <p:cNvSpPr>
              <a:spLocks noEditPoints="1"/>
            </p:cNvSpPr>
            <p:nvPr/>
          </p:nvSpPr>
          <p:spPr bwMode="auto">
            <a:xfrm>
              <a:off x="288" y="1314"/>
              <a:ext cx="246" cy="158"/>
            </a:xfrm>
            <a:custGeom>
              <a:avLst/>
              <a:gdLst>
                <a:gd name="T0" fmla="*/ 89 w 1229"/>
                <a:gd name="T1" fmla="*/ 17 h 792"/>
                <a:gd name="T2" fmla="*/ 155 w 1229"/>
                <a:gd name="T3" fmla="*/ 15 h 792"/>
                <a:gd name="T4" fmla="*/ 223 w 1229"/>
                <a:gd name="T5" fmla="*/ 12 h 792"/>
                <a:gd name="T6" fmla="*/ 322 w 1229"/>
                <a:gd name="T7" fmla="*/ 7 h 792"/>
                <a:gd name="T8" fmla="*/ 355 w 1229"/>
                <a:gd name="T9" fmla="*/ 6 h 792"/>
                <a:gd name="T10" fmla="*/ 422 w 1229"/>
                <a:gd name="T11" fmla="*/ 10 h 792"/>
                <a:gd name="T12" fmla="*/ 483 w 1229"/>
                <a:gd name="T13" fmla="*/ 20 h 792"/>
                <a:gd name="T14" fmla="*/ 510 w 1229"/>
                <a:gd name="T15" fmla="*/ 27 h 792"/>
                <a:gd name="T16" fmla="*/ 536 w 1229"/>
                <a:gd name="T17" fmla="*/ 40 h 792"/>
                <a:gd name="T18" fmla="*/ 558 w 1229"/>
                <a:gd name="T19" fmla="*/ 53 h 792"/>
                <a:gd name="T20" fmla="*/ 580 w 1229"/>
                <a:gd name="T21" fmla="*/ 71 h 792"/>
                <a:gd name="T22" fmla="*/ 580 w 1229"/>
                <a:gd name="T23" fmla="*/ 742 h 792"/>
                <a:gd name="T24" fmla="*/ 580 w 1229"/>
                <a:gd name="T25" fmla="*/ 747 h 792"/>
                <a:gd name="T26" fmla="*/ 576 w 1229"/>
                <a:gd name="T27" fmla="*/ 753 h 792"/>
                <a:gd name="T28" fmla="*/ 573 w 1229"/>
                <a:gd name="T29" fmla="*/ 755 h 792"/>
                <a:gd name="T30" fmla="*/ 563 w 1229"/>
                <a:gd name="T31" fmla="*/ 750 h 792"/>
                <a:gd name="T32" fmla="*/ 540 w 1229"/>
                <a:gd name="T33" fmla="*/ 732 h 792"/>
                <a:gd name="T34" fmla="*/ 531 w 1229"/>
                <a:gd name="T35" fmla="*/ 726 h 792"/>
                <a:gd name="T36" fmla="*/ 507 w 1229"/>
                <a:gd name="T37" fmla="*/ 721 h 792"/>
                <a:gd name="T38" fmla="*/ 457 w 1229"/>
                <a:gd name="T39" fmla="*/ 715 h 792"/>
                <a:gd name="T40" fmla="*/ 376 w 1229"/>
                <a:gd name="T41" fmla="*/ 709 h 792"/>
                <a:gd name="T42" fmla="*/ 320 w 1229"/>
                <a:gd name="T43" fmla="*/ 709 h 792"/>
                <a:gd name="T44" fmla="*/ 167 w 1229"/>
                <a:gd name="T45" fmla="*/ 712 h 792"/>
                <a:gd name="T46" fmla="*/ 23 w 1229"/>
                <a:gd name="T47" fmla="*/ 719 h 792"/>
                <a:gd name="T48" fmla="*/ 23 w 1229"/>
                <a:gd name="T49" fmla="*/ 355 h 792"/>
                <a:gd name="T50" fmla="*/ 23 w 1229"/>
                <a:gd name="T51" fmla="*/ 15 h 792"/>
                <a:gd name="T52" fmla="*/ 89 w 1229"/>
                <a:gd name="T53" fmla="*/ 17 h 792"/>
                <a:gd name="T54" fmla="*/ 719 w 1229"/>
                <a:gd name="T55" fmla="*/ 0 h 792"/>
                <a:gd name="T56" fmla="*/ 660 w 1229"/>
                <a:gd name="T57" fmla="*/ 41 h 792"/>
                <a:gd name="T58" fmla="*/ 700 w 1229"/>
                <a:gd name="T59" fmla="*/ 25 h 792"/>
                <a:gd name="T60" fmla="*/ 745 w 1229"/>
                <a:gd name="T61" fmla="*/ 14 h 792"/>
                <a:gd name="T62" fmla="*/ 794 w 1229"/>
                <a:gd name="T63" fmla="*/ 9 h 792"/>
                <a:gd name="T64" fmla="*/ 847 w 1229"/>
                <a:gd name="T65" fmla="*/ 6 h 792"/>
                <a:gd name="T66" fmla="*/ 879 w 1229"/>
                <a:gd name="T67" fmla="*/ 7 h 792"/>
                <a:gd name="T68" fmla="*/ 978 w 1229"/>
                <a:gd name="T69" fmla="*/ 11 h 792"/>
                <a:gd name="T70" fmla="*/ 1046 w 1229"/>
                <a:gd name="T71" fmla="*/ 15 h 792"/>
                <a:gd name="T72" fmla="*/ 1112 w 1229"/>
                <a:gd name="T73" fmla="*/ 17 h 792"/>
                <a:gd name="T74" fmla="*/ 1145 w 1229"/>
                <a:gd name="T75" fmla="*/ 16 h 792"/>
                <a:gd name="T76" fmla="*/ 1176 w 1229"/>
                <a:gd name="T77" fmla="*/ 15 h 792"/>
                <a:gd name="T78" fmla="*/ 1176 w 1229"/>
                <a:gd name="T79" fmla="*/ 719 h 792"/>
                <a:gd name="T80" fmla="*/ 962 w 1229"/>
                <a:gd name="T81" fmla="*/ 710 h 792"/>
                <a:gd name="T82" fmla="*/ 887 w 1229"/>
                <a:gd name="T83" fmla="*/ 709 h 792"/>
                <a:gd name="T84" fmla="*/ 807 w 1229"/>
                <a:gd name="T85" fmla="*/ 710 h 792"/>
                <a:gd name="T86" fmla="*/ 732 w 1229"/>
                <a:gd name="T87" fmla="*/ 717 h 792"/>
                <a:gd name="T88" fmla="*/ 669 w 1229"/>
                <a:gd name="T89" fmla="*/ 730 h 792"/>
                <a:gd name="T90" fmla="*/ 642 w 1229"/>
                <a:gd name="T91" fmla="*/ 738 h 792"/>
                <a:gd name="T92" fmla="*/ 619 w 1229"/>
                <a:gd name="T93" fmla="*/ 750 h 792"/>
                <a:gd name="T94" fmla="*/ 619 w 1229"/>
                <a:gd name="T95" fmla="*/ 71 h 792"/>
                <a:gd name="T96" fmla="*/ 628 w 1229"/>
                <a:gd name="T97" fmla="*/ 63 h 792"/>
                <a:gd name="T98" fmla="*/ 596 w 1229"/>
                <a:gd name="T99" fmla="*/ 39 h 792"/>
                <a:gd name="T100" fmla="*/ 476 w 1229"/>
                <a:gd name="T101" fmla="*/ 0 h 792"/>
                <a:gd name="T102" fmla="*/ 0 w 1229"/>
                <a:gd name="T103" fmla="*/ 0 h 792"/>
                <a:gd name="T104" fmla="*/ 19 w 1229"/>
                <a:gd name="T105" fmla="*/ 765 h 792"/>
                <a:gd name="T106" fmla="*/ 701 w 1229"/>
                <a:gd name="T107" fmla="*/ 765 h 792"/>
                <a:gd name="T108" fmla="*/ 884 w 1229"/>
                <a:gd name="T109" fmla="*/ 724 h 792"/>
                <a:gd name="T110" fmla="*/ 1101 w 1229"/>
                <a:gd name="T111" fmla="*/ 760 h 792"/>
                <a:gd name="T112" fmla="*/ 1197 w 1229"/>
                <a:gd name="T113"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9" h="792">
                  <a:moveTo>
                    <a:pt x="89" y="17"/>
                  </a:moveTo>
                  <a:lnTo>
                    <a:pt x="89" y="17"/>
                  </a:lnTo>
                  <a:lnTo>
                    <a:pt x="121" y="16"/>
                  </a:lnTo>
                  <a:lnTo>
                    <a:pt x="155" y="15"/>
                  </a:lnTo>
                  <a:lnTo>
                    <a:pt x="223" y="12"/>
                  </a:lnTo>
                  <a:lnTo>
                    <a:pt x="223" y="12"/>
                  </a:lnTo>
                  <a:lnTo>
                    <a:pt x="290" y="9"/>
                  </a:lnTo>
                  <a:lnTo>
                    <a:pt x="322" y="7"/>
                  </a:lnTo>
                  <a:lnTo>
                    <a:pt x="355" y="6"/>
                  </a:lnTo>
                  <a:lnTo>
                    <a:pt x="355" y="6"/>
                  </a:lnTo>
                  <a:lnTo>
                    <a:pt x="388" y="7"/>
                  </a:lnTo>
                  <a:lnTo>
                    <a:pt x="422" y="10"/>
                  </a:lnTo>
                  <a:lnTo>
                    <a:pt x="453" y="14"/>
                  </a:lnTo>
                  <a:lnTo>
                    <a:pt x="483" y="20"/>
                  </a:lnTo>
                  <a:lnTo>
                    <a:pt x="496" y="24"/>
                  </a:lnTo>
                  <a:lnTo>
                    <a:pt x="510" y="27"/>
                  </a:lnTo>
                  <a:lnTo>
                    <a:pt x="522" y="34"/>
                  </a:lnTo>
                  <a:lnTo>
                    <a:pt x="536" y="40"/>
                  </a:lnTo>
                  <a:lnTo>
                    <a:pt x="547" y="46"/>
                  </a:lnTo>
                  <a:lnTo>
                    <a:pt x="558" y="53"/>
                  </a:lnTo>
                  <a:lnTo>
                    <a:pt x="570" y="62"/>
                  </a:lnTo>
                  <a:lnTo>
                    <a:pt x="580" y="71"/>
                  </a:lnTo>
                  <a:lnTo>
                    <a:pt x="580" y="71"/>
                  </a:lnTo>
                  <a:lnTo>
                    <a:pt x="580" y="742"/>
                  </a:lnTo>
                  <a:lnTo>
                    <a:pt x="580" y="742"/>
                  </a:lnTo>
                  <a:lnTo>
                    <a:pt x="580" y="747"/>
                  </a:lnTo>
                  <a:lnTo>
                    <a:pt x="578" y="751"/>
                  </a:lnTo>
                  <a:lnTo>
                    <a:pt x="576" y="753"/>
                  </a:lnTo>
                  <a:lnTo>
                    <a:pt x="573" y="755"/>
                  </a:lnTo>
                  <a:lnTo>
                    <a:pt x="573" y="755"/>
                  </a:lnTo>
                  <a:lnTo>
                    <a:pt x="568" y="753"/>
                  </a:lnTo>
                  <a:lnTo>
                    <a:pt x="563" y="750"/>
                  </a:lnTo>
                  <a:lnTo>
                    <a:pt x="551" y="741"/>
                  </a:lnTo>
                  <a:lnTo>
                    <a:pt x="540" y="732"/>
                  </a:lnTo>
                  <a:lnTo>
                    <a:pt x="535" y="729"/>
                  </a:lnTo>
                  <a:lnTo>
                    <a:pt x="531" y="726"/>
                  </a:lnTo>
                  <a:lnTo>
                    <a:pt x="531" y="726"/>
                  </a:lnTo>
                  <a:lnTo>
                    <a:pt x="507" y="721"/>
                  </a:lnTo>
                  <a:lnTo>
                    <a:pt x="481" y="717"/>
                  </a:lnTo>
                  <a:lnTo>
                    <a:pt x="457" y="715"/>
                  </a:lnTo>
                  <a:lnTo>
                    <a:pt x="430" y="712"/>
                  </a:lnTo>
                  <a:lnTo>
                    <a:pt x="376" y="709"/>
                  </a:lnTo>
                  <a:lnTo>
                    <a:pt x="320" y="709"/>
                  </a:lnTo>
                  <a:lnTo>
                    <a:pt x="320" y="709"/>
                  </a:lnTo>
                  <a:lnTo>
                    <a:pt x="243" y="710"/>
                  </a:lnTo>
                  <a:lnTo>
                    <a:pt x="167" y="712"/>
                  </a:lnTo>
                  <a:lnTo>
                    <a:pt x="94" y="715"/>
                  </a:lnTo>
                  <a:lnTo>
                    <a:pt x="23" y="719"/>
                  </a:lnTo>
                  <a:lnTo>
                    <a:pt x="23" y="719"/>
                  </a:lnTo>
                  <a:lnTo>
                    <a:pt x="23" y="355"/>
                  </a:lnTo>
                  <a:lnTo>
                    <a:pt x="23" y="15"/>
                  </a:lnTo>
                  <a:lnTo>
                    <a:pt x="23" y="15"/>
                  </a:lnTo>
                  <a:lnTo>
                    <a:pt x="55" y="16"/>
                  </a:lnTo>
                  <a:lnTo>
                    <a:pt x="89" y="17"/>
                  </a:lnTo>
                  <a:close/>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4"/>
            <p:cNvSpPr>
              <a:spLocks/>
            </p:cNvSpPr>
            <p:nvPr/>
          </p:nvSpPr>
          <p:spPr bwMode="auto">
            <a:xfrm>
              <a:off x="293" y="1315"/>
              <a:ext cx="111" cy="150"/>
            </a:xfrm>
            <a:custGeom>
              <a:avLst/>
              <a:gdLst>
                <a:gd name="T0" fmla="*/ 66 w 557"/>
                <a:gd name="T1" fmla="*/ 11 h 749"/>
                <a:gd name="T2" fmla="*/ 66 w 557"/>
                <a:gd name="T3" fmla="*/ 11 h 749"/>
                <a:gd name="T4" fmla="*/ 98 w 557"/>
                <a:gd name="T5" fmla="*/ 10 h 749"/>
                <a:gd name="T6" fmla="*/ 132 w 557"/>
                <a:gd name="T7" fmla="*/ 9 h 749"/>
                <a:gd name="T8" fmla="*/ 200 w 557"/>
                <a:gd name="T9" fmla="*/ 6 h 749"/>
                <a:gd name="T10" fmla="*/ 200 w 557"/>
                <a:gd name="T11" fmla="*/ 6 h 749"/>
                <a:gd name="T12" fmla="*/ 267 w 557"/>
                <a:gd name="T13" fmla="*/ 3 h 749"/>
                <a:gd name="T14" fmla="*/ 299 w 557"/>
                <a:gd name="T15" fmla="*/ 1 h 749"/>
                <a:gd name="T16" fmla="*/ 332 w 557"/>
                <a:gd name="T17" fmla="*/ 0 h 749"/>
                <a:gd name="T18" fmla="*/ 332 w 557"/>
                <a:gd name="T19" fmla="*/ 0 h 749"/>
                <a:gd name="T20" fmla="*/ 365 w 557"/>
                <a:gd name="T21" fmla="*/ 1 h 749"/>
                <a:gd name="T22" fmla="*/ 399 w 557"/>
                <a:gd name="T23" fmla="*/ 4 h 749"/>
                <a:gd name="T24" fmla="*/ 430 w 557"/>
                <a:gd name="T25" fmla="*/ 8 h 749"/>
                <a:gd name="T26" fmla="*/ 460 w 557"/>
                <a:gd name="T27" fmla="*/ 14 h 749"/>
                <a:gd name="T28" fmla="*/ 473 w 557"/>
                <a:gd name="T29" fmla="*/ 18 h 749"/>
                <a:gd name="T30" fmla="*/ 487 w 557"/>
                <a:gd name="T31" fmla="*/ 21 h 749"/>
                <a:gd name="T32" fmla="*/ 499 w 557"/>
                <a:gd name="T33" fmla="*/ 28 h 749"/>
                <a:gd name="T34" fmla="*/ 513 w 557"/>
                <a:gd name="T35" fmla="*/ 34 h 749"/>
                <a:gd name="T36" fmla="*/ 524 w 557"/>
                <a:gd name="T37" fmla="*/ 40 h 749"/>
                <a:gd name="T38" fmla="*/ 535 w 557"/>
                <a:gd name="T39" fmla="*/ 47 h 749"/>
                <a:gd name="T40" fmla="*/ 547 w 557"/>
                <a:gd name="T41" fmla="*/ 56 h 749"/>
                <a:gd name="T42" fmla="*/ 557 w 557"/>
                <a:gd name="T43" fmla="*/ 65 h 749"/>
                <a:gd name="T44" fmla="*/ 557 w 557"/>
                <a:gd name="T45" fmla="*/ 65 h 749"/>
                <a:gd name="T46" fmla="*/ 557 w 557"/>
                <a:gd name="T47" fmla="*/ 736 h 749"/>
                <a:gd name="T48" fmla="*/ 557 w 557"/>
                <a:gd name="T49" fmla="*/ 736 h 749"/>
                <a:gd name="T50" fmla="*/ 557 w 557"/>
                <a:gd name="T51" fmla="*/ 741 h 749"/>
                <a:gd name="T52" fmla="*/ 555 w 557"/>
                <a:gd name="T53" fmla="*/ 745 h 749"/>
                <a:gd name="T54" fmla="*/ 553 w 557"/>
                <a:gd name="T55" fmla="*/ 747 h 749"/>
                <a:gd name="T56" fmla="*/ 550 w 557"/>
                <a:gd name="T57" fmla="*/ 749 h 749"/>
                <a:gd name="T58" fmla="*/ 550 w 557"/>
                <a:gd name="T59" fmla="*/ 749 h 749"/>
                <a:gd name="T60" fmla="*/ 545 w 557"/>
                <a:gd name="T61" fmla="*/ 747 h 749"/>
                <a:gd name="T62" fmla="*/ 540 w 557"/>
                <a:gd name="T63" fmla="*/ 744 h 749"/>
                <a:gd name="T64" fmla="*/ 528 w 557"/>
                <a:gd name="T65" fmla="*/ 735 h 749"/>
                <a:gd name="T66" fmla="*/ 517 w 557"/>
                <a:gd name="T67" fmla="*/ 726 h 749"/>
                <a:gd name="T68" fmla="*/ 512 w 557"/>
                <a:gd name="T69" fmla="*/ 723 h 749"/>
                <a:gd name="T70" fmla="*/ 508 w 557"/>
                <a:gd name="T71" fmla="*/ 720 h 749"/>
                <a:gd name="T72" fmla="*/ 508 w 557"/>
                <a:gd name="T73" fmla="*/ 720 h 749"/>
                <a:gd name="T74" fmla="*/ 484 w 557"/>
                <a:gd name="T75" fmla="*/ 715 h 749"/>
                <a:gd name="T76" fmla="*/ 458 w 557"/>
                <a:gd name="T77" fmla="*/ 711 h 749"/>
                <a:gd name="T78" fmla="*/ 434 w 557"/>
                <a:gd name="T79" fmla="*/ 709 h 749"/>
                <a:gd name="T80" fmla="*/ 407 w 557"/>
                <a:gd name="T81" fmla="*/ 706 h 749"/>
                <a:gd name="T82" fmla="*/ 353 w 557"/>
                <a:gd name="T83" fmla="*/ 703 h 749"/>
                <a:gd name="T84" fmla="*/ 297 w 557"/>
                <a:gd name="T85" fmla="*/ 703 h 749"/>
                <a:gd name="T86" fmla="*/ 297 w 557"/>
                <a:gd name="T87" fmla="*/ 703 h 749"/>
                <a:gd name="T88" fmla="*/ 220 w 557"/>
                <a:gd name="T89" fmla="*/ 704 h 749"/>
                <a:gd name="T90" fmla="*/ 144 w 557"/>
                <a:gd name="T91" fmla="*/ 706 h 749"/>
                <a:gd name="T92" fmla="*/ 71 w 557"/>
                <a:gd name="T93" fmla="*/ 709 h 749"/>
                <a:gd name="T94" fmla="*/ 0 w 557"/>
                <a:gd name="T95" fmla="*/ 713 h 749"/>
                <a:gd name="T96" fmla="*/ 0 w 557"/>
                <a:gd name="T97" fmla="*/ 713 h 749"/>
                <a:gd name="T98" fmla="*/ 0 w 557"/>
                <a:gd name="T99" fmla="*/ 349 h 749"/>
                <a:gd name="T100" fmla="*/ 0 w 557"/>
                <a:gd name="T101" fmla="*/ 9 h 749"/>
                <a:gd name="T102" fmla="*/ 0 w 557"/>
                <a:gd name="T103" fmla="*/ 9 h 749"/>
                <a:gd name="T104" fmla="*/ 32 w 557"/>
                <a:gd name="T105" fmla="*/ 10 h 749"/>
                <a:gd name="T106" fmla="*/ 66 w 557"/>
                <a:gd name="T107" fmla="*/ 1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7" h="749">
                  <a:moveTo>
                    <a:pt x="66" y="11"/>
                  </a:moveTo>
                  <a:lnTo>
                    <a:pt x="66" y="11"/>
                  </a:lnTo>
                  <a:lnTo>
                    <a:pt x="98" y="10"/>
                  </a:lnTo>
                  <a:lnTo>
                    <a:pt x="132" y="9"/>
                  </a:lnTo>
                  <a:lnTo>
                    <a:pt x="200" y="6"/>
                  </a:lnTo>
                  <a:lnTo>
                    <a:pt x="200" y="6"/>
                  </a:lnTo>
                  <a:lnTo>
                    <a:pt x="267" y="3"/>
                  </a:lnTo>
                  <a:lnTo>
                    <a:pt x="299" y="1"/>
                  </a:lnTo>
                  <a:lnTo>
                    <a:pt x="332" y="0"/>
                  </a:lnTo>
                  <a:lnTo>
                    <a:pt x="332" y="0"/>
                  </a:lnTo>
                  <a:lnTo>
                    <a:pt x="365" y="1"/>
                  </a:lnTo>
                  <a:lnTo>
                    <a:pt x="399" y="4"/>
                  </a:lnTo>
                  <a:lnTo>
                    <a:pt x="430" y="8"/>
                  </a:lnTo>
                  <a:lnTo>
                    <a:pt x="460" y="14"/>
                  </a:lnTo>
                  <a:lnTo>
                    <a:pt x="473" y="18"/>
                  </a:lnTo>
                  <a:lnTo>
                    <a:pt x="487" y="21"/>
                  </a:lnTo>
                  <a:lnTo>
                    <a:pt x="499" y="28"/>
                  </a:lnTo>
                  <a:lnTo>
                    <a:pt x="513" y="34"/>
                  </a:lnTo>
                  <a:lnTo>
                    <a:pt x="524" y="40"/>
                  </a:lnTo>
                  <a:lnTo>
                    <a:pt x="535" y="47"/>
                  </a:lnTo>
                  <a:lnTo>
                    <a:pt x="547" y="56"/>
                  </a:lnTo>
                  <a:lnTo>
                    <a:pt x="557" y="65"/>
                  </a:lnTo>
                  <a:lnTo>
                    <a:pt x="557" y="65"/>
                  </a:lnTo>
                  <a:lnTo>
                    <a:pt x="557" y="736"/>
                  </a:lnTo>
                  <a:lnTo>
                    <a:pt x="557" y="736"/>
                  </a:lnTo>
                  <a:lnTo>
                    <a:pt x="557" y="741"/>
                  </a:lnTo>
                  <a:lnTo>
                    <a:pt x="555" y="745"/>
                  </a:lnTo>
                  <a:lnTo>
                    <a:pt x="553" y="747"/>
                  </a:lnTo>
                  <a:lnTo>
                    <a:pt x="550" y="749"/>
                  </a:lnTo>
                  <a:lnTo>
                    <a:pt x="550" y="749"/>
                  </a:lnTo>
                  <a:lnTo>
                    <a:pt x="545" y="747"/>
                  </a:lnTo>
                  <a:lnTo>
                    <a:pt x="540" y="744"/>
                  </a:lnTo>
                  <a:lnTo>
                    <a:pt x="528" y="735"/>
                  </a:lnTo>
                  <a:lnTo>
                    <a:pt x="517" y="726"/>
                  </a:lnTo>
                  <a:lnTo>
                    <a:pt x="512" y="723"/>
                  </a:lnTo>
                  <a:lnTo>
                    <a:pt x="508" y="720"/>
                  </a:lnTo>
                  <a:lnTo>
                    <a:pt x="508" y="720"/>
                  </a:lnTo>
                  <a:lnTo>
                    <a:pt x="484" y="715"/>
                  </a:lnTo>
                  <a:lnTo>
                    <a:pt x="458" y="711"/>
                  </a:lnTo>
                  <a:lnTo>
                    <a:pt x="434" y="709"/>
                  </a:lnTo>
                  <a:lnTo>
                    <a:pt x="407" y="706"/>
                  </a:lnTo>
                  <a:lnTo>
                    <a:pt x="353" y="703"/>
                  </a:lnTo>
                  <a:lnTo>
                    <a:pt x="297" y="703"/>
                  </a:lnTo>
                  <a:lnTo>
                    <a:pt x="297" y="703"/>
                  </a:lnTo>
                  <a:lnTo>
                    <a:pt x="220" y="704"/>
                  </a:lnTo>
                  <a:lnTo>
                    <a:pt x="144" y="706"/>
                  </a:lnTo>
                  <a:lnTo>
                    <a:pt x="71" y="709"/>
                  </a:lnTo>
                  <a:lnTo>
                    <a:pt x="0" y="713"/>
                  </a:lnTo>
                  <a:lnTo>
                    <a:pt x="0" y="713"/>
                  </a:lnTo>
                  <a:lnTo>
                    <a:pt x="0" y="349"/>
                  </a:lnTo>
                  <a:lnTo>
                    <a:pt x="0" y="9"/>
                  </a:lnTo>
                  <a:lnTo>
                    <a:pt x="0" y="9"/>
                  </a:lnTo>
                  <a:lnTo>
                    <a:pt x="32" y="10"/>
                  </a:lnTo>
                  <a:lnTo>
                    <a:pt x="6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5"/>
            <p:cNvSpPr>
              <a:spLocks/>
            </p:cNvSpPr>
            <p:nvPr/>
          </p:nvSpPr>
          <p:spPr bwMode="auto">
            <a:xfrm>
              <a:off x="288" y="1314"/>
              <a:ext cx="246" cy="158"/>
            </a:xfrm>
            <a:custGeom>
              <a:avLst/>
              <a:gdLst>
                <a:gd name="T0" fmla="*/ 1197 w 1229"/>
                <a:gd name="T1" fmla="*/ 0 h 792"/>
                <a:gd name="T2" fmla="*/ 719 w 1229"/>
                <a:gd name="T3" fmla="*/ 0 h 792"/>
                <a:gd name="T4" fmla="*/ 660 w 1229"/>
                <a:gd name="T5" fmla="*/ 41 h 792"/>
                <a:gd name="T6" fmla="*/ 660 w 1229"/>
                <a:gd name="T7" fmla="*/ 41 h 792"/>
                <a:gd name="T8" fmla="*/ 679 w 1229"/>
                <a:gd name="T9" fmla="*/ 32 h 792"/>
                <a:gd name="T10" fmla="*/ 700 w 1229"/>
                <a:gd name="T11" fmla="*/ 25 h 792"/>
                <a:gd name="T12" fmla="*/ 722 w 1229"/>
                <a:gd name="T13" fmla="*/ 19 h 792"/>
                <a:gd name="T14" fmla="*/ 745 w 1229"/>
                <a:gd name="T15" fmla="*/ 14 h 792"/>
                <a:gd name="T16" fmla="*/ 770 w 1229"/>
                <a:gd name="T17" fmla="*/ 10 h 792"/>
                <a:gd name="T18" fmla="*/ 794 w 1229"/>
                <a:gd name="T19" fmla="*/ 9 h 792"/>
                <a:gd name="T20" fmla="*/ 820 w 1229"/>
                <a:gd name="T21" fmla="*/ 7 h 792"/>
                <a:gd name="T22" fmla="*/ 847 w 1229"/>
                <a:gd name="T23" fmla="*/ 6 h 792"/>
                <a:gd name="T24" fmla="*/ 847 w 1229"/>
                <a:gd name="T25" fmla="*/ 6 h 792"/>
                <a:gd name="T26" fmla="*/ 879 w 1229"/>
                <a:gd name="T27" fmla="*/ 7 h 792"/>
                <a:gd name="T28" fmla="*/ 912 w 1229"/>
                <a:gd name="T29" fmla="*/ 9 h 792"/>
                <a:gd name="T30" fmla="*/ 978 w 1229"/>
                <a:gd name="T31" fmla="*/ 11 h 792"/>
                <a:gd name="T32" fmla="*/ 978 w 1229"/>
                <a:gd name="T33" fmla="*/ 11 h 792"/>
                <a:gd name="T34" fmla="*/ 1046 w 1229"/>
                <a:gd name="T35" fmla="*/ 15 h 792"/>
                <a:gd name="T36" fmla="*/ 1080 w 1229"/>
                <a:gd name="T37" fmla="*/ 16 h 792"/>
                <a:gd name="T38" fmla="*/ 1112 w 1229"/>
                <a:gd name="T39" fmla="*/ 17 h 792"/>
                <a:gd name="T40" fmla="*/ 1112 w 1229"/>
                <a:gd name="T41" fmla="*/ 17 h 792"/>
                <a:gd name="T42" fmla="*/ 1145 w 1229"/>
                <a:gd name="T43" fmla="*/ 16 h 792"/>
                <a:gd name="T44" fmla="*/ 1176 w 1229"/>
                <a:gd name="T45" fmla="*/ 15 h 792"/>
                <a:gd name="T46" fmla="*/ 1176 w 1229"/>
                <a:gd name="T47" fmla="*/ 15 h 792"/>
                <a:gd name="T48" fmla="*/ 1176 w 1229"/>
                <a:gd name="T49" fmla="*/ 719 h 792"/>
                <a:gd name="T50" fmla="*/ 1176 w 1229"/>
                <a:gd name="T51" fmla="*/ 719 h 792"/>
                <a:gd name="T52" fmla="*/ 1038 w 1229"/>
                <a:gd name="T53" fmla="*/ 712 h 792"/>
                <a:gd name="T54" fmla="*/ 962 w 1229"/>
                <a:gd name="T55" fmla="*/ 710 h 792"/>
                <a:gd name="T56" fmla="*/ 887 w 1229"/>
                <a:gd name="T57" fmla="*/ 709 h 792"/>
                <a:gd name="T58" fmla="*/ 887 w 1229"/>
                <a:gd name="T59" fmla="*/ 709 h 792"/>
                <a:gd name="T60" fmla="*/ 847 w 1229"/>
                <a:gd name="T61" fmla="*/ 709 h 792"/>
                <a:gd name="T62" fmla="*/ 807 w 1229"/>
                <a:gd name="T63" fmla="*/ 710 h 792"/>
                <a:gd name="T64" fmla="*/ 768 w 1229"/>
                <a:gd name="T65" fmla="*/ 712 h 792"/>
                <a:gd name="T66" fmla="*/ 732 w 1229"/>
                <a:gd name="T67" fmla="*/ 717 h 792"/>
                <a:gd name="T68" fmla="*/ 699 w 1229"/>
                <a:gd name="T69" fmla="*/ 722 h 792"/>
                <a:gd name="T70" fmla="*/ 669 w 1229"/>
                <a:gd name="T71" fmla="*/ 730 h 792"/>
                <a:gd name="T72" fmla="*/ 655 w 1229"/>
                <a:gd name="T73" fmla="*/ 733 h 792"/>
                <a:gd name="T74" fmla="*/ 642 w 1229"/>
                <a:gd name="T75" fmla="*/ 738 h 792"/>
                <a:gd name="T76" fmla="*/ 630 w 1229"/>
                <a:gd name="T77" fmla="*/ 745 h 792"/>
                <a:gd name="T78" fmla="*/ 619 w 1229"/>
                <a:gd name="T79" fmla="*/ 750 h 792"/>
                <a:gd name="T80" fmla="*/ 619 w 1229"/>
                <a:gd name="T81" fmla="*/ 750 h 792"/>
                <a:gd name="T82" fmla="*/ 619 w 1229"/>
                <a:gd name="T83" fmla="*/ 71 h 792"/>
                <a:gd name="T84" fmla="*/ 619 w 1229"/>
                <a:gd name="T85" fmla="*/ 71 h 792"/>
                <a:gd name="T86" fmla="*/ 628 w 1229"/>
                <a:gd name="T87" fmla="*/ 63 h 792"/>
                <a:gd name="T88" fmla="*/ 596 w 1229"/>
                <a:gd name="T89" fmla="*/ 39 h 792"/>
                <a:gd name="T90" fmla="*/ 596 w 1229"/>
                <a:gd name="T91" fmla="*/ 39 h 792"/>
                <a:gd name="T92" fmla="*/ 596 w 1229"/>
                <a:gd name="T93" fmla="*/ 39 h 792"/>
                <a:gd name="T94" fmla="*/ 476 w 1229"/>
                <a:gd name="T95" fmla="*/ 0 h 792"/>
                <a:gd name="T96" fmla="*/ 18 w 1229"/>
                <a:gd name="T97" fmla="*/ 0 h 792"/>
                <a:gd name="T98" fmla="*/ 0 w 1229"/>
                <a:gd name="T99" fmla="*/ 0 h 792"/>
                <a:gd name="T100" fmla="*/ 0 w 1229"/>
                <a:gd name="T101" fmla="*/ 66 h 792"/>
                <a:gd name="T102" fmla="*/ 19 w 1229"/>
                <a:gd name="T103" fmla="*/ 765 h 792"/>
                <a:gd name="T104" fmla="*/ 553 w 1229"/>
                <a:gd name="T105" fmla="*/ 792 h 792"/>
                <a:gd name="T106" fmla="*/ 701 w 1229"/>
                <a:gd name="T107" fmla="*/ 765 h 792"/>
                <a:gd name="T108" fmla="*/ 884 w 1229"/>
                <a:gd name="T109" fmla="*/ 762 h 792"/>
                <a:gd name="T110" fmla="*/ 884 w 1229"/>
                <a:gd name="T111" fmla="*/ 724 h 792"/>
                <a:gd name="T112" fmla="*/ 1101 w 1229"/>
                <a:gd name="T113" fmla="*/ 724 h 792"/>
                <a:gd name="T114" fmla="*/ 1101 w 1229"/>
                <a:gd name="T115" fmla="*/ 760 h 792"/>
                <a:gd name="T116" fmla="*/ 1229 w 1229"/>
                <a:gd name="T117" fmla="*/ 758 h 792"/>
                <a:gd name="T118" fmla="*/ 1197 w 1229"/>
                <a:gd name="T11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9" h="792">
                  <a:moveTo>
                    <a:pt x="1197" y="0"/>
                  </a:moveTo>
                  <a:lnTo>
                    <a:pt x="719" y="0"/>
                  </a:lnTo>
                  <a:lnTo>
                    <a:pt x="660" y="41"/>
                  </a:lnTo>
                  <a:lnTo>
                    <a:pt x="660" y="41"/>
                  </a:lnTo>
                  <a:lnTo>
                    <a:pt x="679" y="32"/>
                  </a:lnTo>
                  <a:lnTo>
                    <a:pt x="700" y="25"/>
                  </a:lnTo>
                  <a:lnTo>
                    <a:pt x="722" y="19"/>
                  </a:lnTo>
                  <a:lnTo>
                    <a:pt x="745" y="14"/>
                  </a:lnTo>
                  <a:lnTo>
                    <a:pt x="770" y="10"/>
                  </a:lnTo>
                  <a:lnTo>
                    <a:pt x="794" y="9"/>
                  </a:lnTo>
                  <a:lnTo>
                    <a:pt x="820" y="7"/>
                  </a:lnTo>
                  <a:lnTo>
                    <a:pt x="847" y="6"/>
                  </a:lnTo>
                  <a:lnTo>
                    <a:pt x="847" y="6"/>
                  </a:lnTo>
                  <a:lnTo>
                    <a:pt x="879" y="7"/>
                  </a:lnTo>
                  <a:lnTo>
                    <a:pt x="912" y="9"/>
                  </a:lnTo>
                  <a:lnTo>
                    <a:pt x="978" y="11"/>
                  </a:lnTo>
                  <a:lnTo>
                    <a:pt x="978" y="11"/>
                  </a:lnTo>
                  <a:lnTo>
                    <a:pt x="1046" y="15"/>
                  </a:lnTo>
                  <a:lnTo>
                    <a:pt x="1080" y="16"/>
                  </a:lnTo>
                  <a:lnTo>
                    <a:pt x="1112" y="17"/>
                  </a:lnTo>
                  <a:lnTo>
                    <a:pt x="1112" y="17"/>
                  </a:lnTo>
                  <a:lnTo>
                    <a:pt x="1145" y="16"/>
                  </a:lnTo>
                  <a:lnTo>
                    <a:pt x="1176" y="15"/>
                  </a:lnTo>
                  <a:lnTo>
                    <a:pt x="1176" y="15"/>
                  </a:lnTo>
                  <a:lnTo>
                    <a:pt x="1176" y="719"/>
                  </a:lnTo>
                  <a:lnTo>
                    <a:pt x="1176" y="719"/>
                  </a:lnTo>
                  <a:lnTo>
                    <a:pt x="1038" y="712"/>
                  </a:lnTo>
                  <a:lnTo>
                    <a:pt x="962" y="710"/>
                  </a:lnTo>
                  <a:lnTo>
                    <a:pt x="887" y="709"/>
                  </a:lnTo>
                  <a:lnTo>
                    <a:pt x="887" y="709"/>
                  </a:lnTo>
                  <a:lnTo>
                    <a:pt x="847" y="709"/>
                  </a:lnTo>
                  <a:lnTo>
                    <a:pt x="807" y="710"/>
                  </a:lnTo>
                  <a:lnTo>
                    <a:pt x="768" y="712"/>
                  </a:lnTo>
                  <a:lnTo>
                    <a:pt x="732" y="717"/>
                  </a:lnTo>
                  <a:lnTo>
                    <a:pt x="699" y="722"/>
                  </a:lnTo>
                  <a:lnTo>
                    <a:pt x="669" y="730"/>
                  </a:lnTo>
                  <a:lnTo>
                    <a:pt x="655" y="733"/>
                  </a:lnTo>
                  <a:lnTo>
                    <a:pt x="642" y="738"/>
                  </a:lnTo>
                  <a:lnTo>
                    <a:pt x="630" y="745"/>
                  </a:lnTo>
                  <a:lnTo>
                    <a:pt x="619" y="750"/>
                  </a:lnTo>
                  <a:lnTo>
                    <a:pt x="619" y="750"/>
                  </a:lnTo>
                  <a:lnTo>
                    <a:pt x="619" y="71"/>
                  </a:lnTo>
                  <a:lnTo>
                    <a:pt x="619" y="71"/>
                  </a:lnTo>
                  <a:lnTo>
                    <a:pt x="628" y="63"/>
                  </a:lnTo>
                  <a:lnTo>
                    <a:pt x="596" y="39"/>
                  </a:lnTo>
                  <a:lnTo>
                    <a:pt x="596" y="39"/>
                  </a:lnTo>
                  <a:lnTo>
                    <a:pt x="596" y="39"/>
                  </a:lnTo>
                  <a:lnTo>
                    <a:pt x="476" y="0"/>
                  </a:lnTo>
                  <a:lnTo>
                    <a:pt x="18" y="0"/>
                  </a:lnTo>
                  <a:lnTo>
                    <a:pt x="0" y="0"/>
                  </a:lnTo>
                  <a:lnTo>
                    <a:pt x="0" y="66"/>
                  </a:lnTo>
                  <a:lnTo>
                    <a:pt x="19" y="765"/>
                  </a:lnTo>
                  <a:lnTo>
                    <a:pt x="553" y="792"/>
                  </a:lnTo>
                  <a:lnTo>
                    <a:pt x="701" y="765"/>
                  </a:lnTo>
                  <a:lnTo>
                    <a:pt x="884" y="762"/>
                  </a:lnTo>
                  <a:lnTo>
                    <a:pt x="884" y="724"/>
                  </a:lnTo>
                  <a:lnTo>
                    <a:pt x="1101" y="724"/>
                  </a:lnTo>
                  <a:lnTo>
                    <a:pt x="1101" y="760"/>
                  </a:lnTo>
                  <a:lnTo>
                    <a:pt x="1229" y="758"/>
                  </a:lnTo>
                  <a:lnTo>
                    <a:pt x="1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6"/>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7"/>
            <p:cNvSpPr>
              <a:spLocks/>
            </p:cNvSpPr>
            <p:nvPr/>
          </p:nvSpPr>
          <p:spPr bwMode="auto">
            <a:xfrm>
              <a:off x="309" y="1339"/>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39 h 65"/>
                <a:gd name="T48" fmla="*/ 356 w 396"/>
                <a:gd name="T49" fmla="*/ 44 h 65"/>
                <a:gd name="T50" fmla="*/ 361 w 396"/>
                <a:gd name="T51" fmla="*/ 49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9 h 65"/>
                <a:gd name="T76" fmla="*/ 395 w 396"/>
                <a:gd name="T77" fmla="*/ 42 h 65"/>
                <a:gd name="T78" fmla="*/ 395 w 396"/>
                <a:gd name="T79" fmla="*/ 42 h 65"/>
                <a:gd name="T80" fmla="*/ 388 w 396"/>
                <a:gd name="T81" fmla="*/ 31 h 65"/>
                <a:gd name="T82" fmla="*/ 381 w 396"/>
                <a:gd name="T83" fmla="*/ 21 h 65"/>
                <a:gd name="T84" fmla="*/ 372 w 396"/>
                <a:gd name="T85" fmla="*/ 14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39"/>
                  </a:lnTo>
                  <a:lnTo>
                    <a:pt x="356" y="44"/>
                  </a:lnTo>
                  <a:lnTo>
                    <a:pt x="361" y="49"/>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9"/>
                  </a:lnTo>
                  <a:lnTo>
                    <a:pt x="395" y="42"/>
                  </a:lnTo>
                  <a:lnTo>
                    <a:pt x="395" y="42"/>
                  </a:lnTo>
                  <a:lnTo>
                    <a:pt x="388" y="31"/>
                  </a:lnTo>
                  <a:lnTo>
                    <a:pt x="381" y="21"/>
                  </a:lnTo>
                  <a:lnTo>
                    <a:pt x="372" y="14"/>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8"/>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9"/>
            <p:cNvSpPr>
              <a:spLocks/>
            </p:cNvSpPr>
            <p:nvPr/>
          </p:nvSpPr>
          <p:spPr bwMode="auto">
            <a:xfrm>
              <a:off x="309" y="1367"/>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7 h 64"/>
                <a:gd name="T18" fmla="*/ 0 w 396"/>
                <a:gd name="T19" fmla="*/ 17 h 64"/>
                <a:gd name="T20" fmla="*/ 1 w 396"/>
                <a:gd name="T21" fmla="*/ 23 h 64"/>
                <a:gd name="T22" fmla="*/ 3 w 396"/>
                <a:gd name="T23" fmla="*/ 28 h 64"/>
                <a:gd name="T24" fmla="*/ 8 w 396"/>
                <a:gd name="T25" fmla="*/ 32 h 64"/>
                <a:gd name="T26" fmla="*/ 16 w 396"/>
                <a:gd name="T27" fmla="*/ 33 h 64"/>
                <a:gd name="T28" fmla="*/ 316 w 396"/>
                <a:gd name="T29" fmla="*/ 33 h 64"/>
                <a:gd name="T30" fmla="*/ 316 w 396"/>
                <a:gd name="T31" fmla="*/ 33 h 64"/>
                <a:gd name="T32" fmla="*/ 319 w 396"/>
                <a:gd name="T33" fmla="*/ 33 h 64"/>
                <a:gd name="T34" fmla="*/ 319 w 396"/>
                <a:gd name="T35" fmla="*/ 33 h 64"/>
                <a:gd name="T36" fmla="*/ 326 w 396"/>
                <a:gd name="T37" fmla="*/ 33 h 64"/>
                <a:gd name="T38" fmla="*/ 326 w 396"/>
                <a:gd name="T39" fmla="*/ 33 h 64"/>
                <a:gd name="T40" fmla="*/ 335 w 396"/>
                <a:gd name="T41" fmla="*/ 33 h 64"/>
                <a:gd name="T42" fmla="*/ 341 w 396"/>
                <a:gd name="T43" fmla="*/ 34 h 64"/>
                <a:gd name="T44" fmla="*/ 346 w 396"/>
                <a:gd name="T45" fmla="*/ 37 h 64"/>
                <a:gd name="T46" fmla="*/ 351 w 396"/>
                <a:gd name="T47" fmla="*/ 39 h 64"/>
                <a:gd name="T48" fmla="*/ 356 w 396"/>
                <a:gd name="T49" fmla="*/ 43 h 64"/>
                <a:gd name="T50" fmla="*/ 361 w 396"/>
                <a:gd name="T51" fmla="*/ 48 h 64"/>
                <a:gd name="T52" fmla="*/ 365 w 396"/>
                <a:gd name="T53" fmla="*/ 54 h 64"/>
                <a:gd name="T54" fmla="*/ 365 w 396"/>
                <a:gd name="T55" fmla="*/ 54 h 64"/>
                <a:gd name="T56" fmla="*/ 367 w 396"/>
                <a:gd name="T57" fmla="*/ 58 h 64"/>
                <a:gd name="T58" fmla="*/ 370 w 396"/>
                <a:gd name="T59" fmla="*/ 61 h 64"/>
                <a:gd name="T60" fmla="*/ 375 w 396"/>
                <a:gd name="T61" fmla="*/ 64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0 h 64"/>
                <a:gd name="T82" fmla="*/ 381 w 396"/>
                <a:gd name="T83" fmla="*/ 22 h 64"/>
                <a:gd name="T84" fmla="*/ 372 w 396"/>
                <a:gd name="T85" fmla="*/ 14 h 64"/>
                <a:gd name="T86" fmla="*/ 364 w 396"/>
                <a:gd name="T87" fmla="*/ 8 h 64"/>
                <a:gd name="T88" fmla="*/ 354 w 396"/>
                <a:gd name="T89" fmla="*/ 4 h 64"/>
                <a:gd name="T90" fmla="*/ 344 w 396"/>
                <a:gd name="T91" fmla="*/ 2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7"/>
                  </a:lnTo>
                  <a:lnTo>
                    <a:pt x="0" y="17"/>
                  </a:lnTo>
                  <a:lnTo>
                    <a:pt x="1" y="23"/>
                  </a:lnTo>
                  <a:lnTo>
                    <a:pt x="3" y="28"/>
                  </a:lnTo>
                  <a:lnTo>
                    <a:pt x="8" y="32"/>
                  </a:lnTo>
                  <a:lnTo>
                    <a:pt x="16" y="33"/>
                  </a:lnTo>
                  <a:lnTo>
                    <a:pt x="316" y="33"/>
                  </a:lnTo>
                  <a:lnTo>
                    <a:pt x="316" y="33"/>
                  </a:lnTo>
                  <a:lnTo>
                    <a:pt x="319" y="33"/>
                  </a:lnTo>
                  <a:lnTo>
                    <a:pt x="319" y="33"/>
                  </a:lnTo>
                  <a:lnTo>
                    <a:pt x="326" y="33"/>
                  </a:lnTo>
                  <a:lnTo>
                    <a:pt x="326" y="33"/>
                  </a:lnTo>
                  <a:lnTo>
                    <a:pt x="335" y="33"/>
                  </a:lnTo>
                  <a:lnTo>
                    <a:pt x="341" y="34"/>
                  </a:lnTo>
                  <a:lnTo>
                    <a:pt x="346" y="37"/>
                  </a:lnTo>
                  <a:lnTo>
                    <a:pt x="351" y="39"/>
                  </a:lnTo>
                  <a:lnTo>
                    <a:pt x="356" y="43"/>
                  </a:lnTo>
                  <a:lnTo>
                    <a:pt x="361" y="48"/>
                  </a:lnTo>
                  <a:lnTo>
                    <a:pt x="365" y="54"/>
                  </a:lnTo>
                  <a:lnTo>
                    <a:pt x="365" y="54"/>
                  </a:lnTo>
                  <a:lnTo>
                    <a:pt x="367" y="58"/>
                  </a:lnTo>
                  <a:lnTo>
                    <a:pt x="370" y="61"/>
                  </a:lnTo>
                  <a:lnTo>
                    <a:pt x="375" y="64"/>
                  </a:lnTo>
                  <a:lnTo>
                    <a:pt x="380" y="64"/>
                  </a:lnTo>
                  <a:lnTo>
                    <a:pt x="380" y="64"/>
                  </a:lnTo>
                  <a:lnTo>
                    <a:pt x="385" y="63"/>
                  </a:lnTo>
                  <a:lnTo>
                    <a:pt x="385" y="63"/>
                  </a:lnTo>
                  <a:lnTo>
                    <a:pt x="391" y="59"/>
                  </a:lnTo>
                  <a:lnTo>
                    <a:pt x="395" y="54"/>
                  </a:lnTo>
                  <a:lnTo>
                    <a:pt x="396" y="48"/>
                  </a:lnTo>
                  <a:lnTo>
                    <a:pt x="395" y="42"/>
                  </a:lnTo>
                  <a:lnTo>
                    <a:pt x="395" y="42"/>
                  </a:lnTo>
                  <a:lnTo>
                    <a:pt x="388" y="30"/>
                  </a:lnTo>
                  <a:lnTo>
                    <a:pt x="381" y="22"/>
                  </a:lnTo>
                  <a:lnTo>
                    <a:pt x="372" y="14"/>
                  </a:lnTo>
                  <a:lnTo>
                    <a:pt x="364" y="8"/>
                  </a:lnTo>
                  <a:lnTo>
                    <a:pt x="354" y="4"/>
                  </a:lnTo>
                  <a:lnTo>
                    <a:pt x="344" y="2"/>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0"/>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1"/>
            <p:cNvSpPr>
              <a:spLocks/>
            </p:cNvSpPr>
            <p:nvPr/>
          </p:nvSpPr>
          <p:spPr bwMode="auto">
            <a:xfrm>
              <a:off x="309" y="1395"/>
              <a:ext cx="79" cy="13"/>
            </a:xfrm>
            <a:custGeom>
              <a:avLst/>
              <a:gdLst>
                <a:gd name="T0" fmla="*/ 325 w 396"/>
                <a:gd name="T1" fmla="*/ 0 h 64"/>
                <a:gd name="T2" fmla="*/ 325 w 396"/>
                <a:gd name="T3" fmla="*/ 0 h 64"/>
                <a:gd name="T4" fmla="*/ 316 w 396"/>
                <a:gd name="T5" fmla="*/ 0 h 64"/>
                <a:gd name="T6" fmla="*/ 16 w 396"/>
                <a:gd name="T7" fmla="*/ 0 h 64"/>
                <a:gd name="T8" fmla="*/ 16 w 396"/>
                <a:gd name="T9" fmla="*/ 0 h 64"/>
                <a:gd name="T10" fmla="*/ 8 w 396"/>
                <a:gd name="T11" fmla="*/ 2 h 64"/>
                <a:gd name="T12" fmla="*/ 3 w 396"/>
                <a:gd name="T13" fmla="*/ 5 h 64"/>
                <a:gd name="T14" fmla="*/ 1 w 396"/>
                <a:gd name="T15" fmla="*/ 10 h 64"/>
                <a:gd name="T16" fmla="*/ 0 w 396"/>
                <a:gd name="T17" fmla="*/ 16 h 64"/>
                <a:gd name="T18" fmla="*/ 0 w 396"/>
                <a:gd name="T19" fmla="*/ 16 h 64"/>
                <a:gd name="T20" fmla="*/ 1 w 396"/>
                <a:gd name="T21" fmla="*/ 23 h 64"/>
                <a:gd name="T22" fmla="*/ 3 w 396"/>
                <a:gd name="T23" fmla="*/ 28 h 64"/>
                <a:gd name="T24" fmla="*/ 8 w 396"/>
                <a:gd name="T25" fmla="*/ 31 h 64"/>
                <a:gd name="T26" fmla="*/ 16 w 396"/>
                <a:gd name="T27" fmla="*/ 32 h 64"/>
                <a:gd name="T28" fmla="*/ 316 w 396"/>
                <a:gd name="T29" fmla="*/ 32 h 64"/>
                <a:gd name="T30" fmla="*/ 316 w 396"/>
                <a:gd name="T31" fmla="*/ 32 h 64"/>
                <a:gd name="T32" fmla="*/ 319 w 396"/>
                <a:gd name="T33" fmla="*/ 32 h 64"/>
                <a:gd name="T34" fmla="*/ 319 w 396"/>
                <a:gd name="T35" fmla="*/ 32 h 64"/>
                <a:gd name="T36" fmla="*/ 326 w 396"/>
                <a:gd name="T37" fmla="*/ 32 h 64"/>
                <a:gd name="T38" fmla="*/ 326 w 396"/>
                <a:gd name="T39" fmla="*/ 32 h 64"/>
                <a:gd name="T40" fmla="*/ 335 w 396"/>
                <a:gd name="T41" fmla="*/ 33 h 64"/>
                <a:gd name="T42" fmla="*/ 341 w 396"/>
                <a:gd name="T43" fmla="*/ 33 h 64"/>
                <a:gd name="T44" fmla="*/ 346 w 396"/>
                <a:gd name="T45" fmla="*/ 36 h 64"/>
                <a:gd name="T46" fmla="*/ 351 w 396"/>
                <a:gd name="T47" fmla="*/ 38 h 64"/>
                <a:gd name="T48" fmla="*/ 356 w 396"/>
                <a:gd name="T49" fmla="*/ 42 h 64"/>
                <a:gd name="T50" fmla="*/ 361 w 396"/>
                <a:gd name="T51" fmla="*/ 47 h 64"/>
                <a:gd name="T52" fmla="*/ 365 w 396"/>
                <a:gd name="T53" fmla="*/ 53 h 64"/>
                <a:gd name="T54" fmla="*/ 365 w 396"/>
                <a:gd name="T55" fmla="*/ 53 h 64"/>
                <a:gd name="T56" fmla="*/ 367 w 396"/>
                <a:gd name="T57" fmla="*/ 58 h 64"/>
                <a:gd name="T58" fmla="*/ 370 w 396"/>
                <a:gd name="T59" fmla="*/ 61 h 64"/>
                <a:gd name="T60" fmla="*/ 375 w 396"/>
                <a:gd name="T61" fmla="*/ 63 h 64"/>
                <a:gd name="T62" fmla="*/ 380 w 396"/>
                <a:gd name="T63" fmla="*/ 64 h 64"/>
                <a:gd name="T64" fmla="*/ 380 w 396"/>
                <a:gd name="T65" fmla="*/ 64 h 64"/>
                <a:gd name="T66" fmla="*/ 385 w 396"/>
                <a:gd name="T67" fmla="*/ 63 h 64"/>
                <a:gd name="T68" fmla="*/ 385 w 396"/>
                <a:gd name="T69" fmla="*/ 63 h 64"/>
                <a:gd name="T70" fmla="*/ 391 w 396"/>
                <a:gd name="T71" fmla="*/ 59 h 64"/>
                <a:gd name="T72" fmla="*/ 395 w 396"/>
                <a:gd name="T73" fmla="*/ 54 h 64"/>
                <a:gd name="T74" fmla="*/ 396 w 396"/>
                <a:gd name="T75" fmla="*/ 48 h 64"/>
                <a:gd name="T76" fmla="*/ 395 w 396"/>
                <a:gd name="T77" fmla="*/ 42 h 64"/>
                <a:gd name="T78" fmla="*/ 395 w 396"/>
                <a:gd name="T79" fmla="*/ 42 h 64"/>
                <a:gd name="T80" fmla="*/ 388 w 396"/>
                <a:gd name="T81" fmla="*/ 31 h 64"/>
                <a:gd name="T82" fmla="*/ 381 w 396"/>
                <a:gd name="T83" fmla="*/ 21 h 64"/>
                <a:gd name="T84" fmla="*/ 372 w 396"/>
                <a:gd name="T85" fmla="*/ 13 h 64"/>
                <a:gd name="T86" fmla="*/ 364 w 396"/>
                <a:gd name="T87" fmla="*/ 8 h 64"/>
                <a:gd name="T88" fmla="*/ 354 w 396"/>
                <a:gd name="T89" fmla="*/ 5 h 64"/>
                <a:gd name="T90" fmla="*/ 344 w 396"/>
                <a:gd name="T91" fmla="*/ 1 h 64"/>
                <a:gd name="T92" fmla="*/ 335 w 396"/>
                <a:gd name="T93" fmla="*/ 0 h 64"/>
                <a:gd name="T94" fmla="*/ 325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325" y="0"/>
                  </a:moveTo>
                  <a:lnTo>
                    <a:pt x="325" y="0"/>
                  </a:lnTo>
                  <a:lnTo>
                    <a:pt x="316" y="0"/>
                  </a:lnTo>
                  <a:lnTo>
                    <a:pt x="16" y="0"/>
                  </a:lnTo>
                  <a:lnTo>
                    <a:pt x="16" y="0"/>
                  </a:lnTo>
                  <a:lnTo>
                    <a:pt x="8" y="2"/>
                  </a:lnTo>
                  <a:lnTo>
                    <a:pt x="3" y="5"/>
                  </a:lnTo>
                  <a:lnTo>
                    <a:pt x="1" y="10"/>
                  </a:lnTo>
                  <a:lnTo>
                    <a:pt x="0" y="16"/>
                  </a:lnTo>
                  <a:lnTo>
                    <a:pt x="0" y="16"/>
                  </a:lnTo>
                  <a:lnTo>
                    <a:pt x="1" y="23"/>
                  </a:lnTo>
                  <a:lnTo>
                    <a:pt x="3" y="28"/>
                  </a:lnTo>
                  <a:lnTo>
                    <a:pt x="8" y="31"/>
                  </a:lnTo>
                  <a:lnTo>
                    <a:pt x="16" y="32"/>
                  </a:lnTo>
                  <a:lnTo>
                    <a:pt x="316" y="32"/>
                  </a:lnTo>
                  <a:lnTo>
                    <a:pt x="316" y="32"/>
                  </a:lnTo>
                  <a:lnTo>
                    <a:pt x="319" y="32"/>
                  </a:lnTo>
                  <a:lnTo>
                    <a:pt x="319" y="32"/>
                  </a:lnTo>
                  <a:lnTo>
                    <a:pt x="326" y="32"/>
                  </a:lnTo>
                  <a:lnTo>
                    <a:pt x="326" y="32"/>
                  </a:lnTo>
                  <a:lnTo>
                    <a:pt x="335" y="33"/>
                  </a:lnTo>
                  <a:lnTo>
                    <a:pt x="341" y="33"/>
                  </a:lnTo>
                  <a:lnTo>
                    <a:pt x="346" y="36"/>
                  </a:lnTo>
                  <a:lnTo>
                    <a:pt x="351" y="38"/>
                  </a:lnTo>
                  <a:lnTo>
                    <a:pt x="356" y="42"/>
                  </a:lnTo>
                  <a:lnTo>
                    <a:pt x="361" y="47"/>
                  </a:lnTo>
                  <a:lnTo>
                    <a:pt x="365" y="53"/>
                  </a:lnTo>
                  <a:lnTo>
                    <a:pt x="365" y="53"/>
                  </a:lnTo>
                  <a:lnTo>
                    <a:pt x="367" y="58"/>
                  </a:lnTo>
                  <a:lnTo>
                    <a:pt x="370" y="61"/>
                  </a:lnTo>
                  <a:lnTo>
                    <a:pt x="375" y="63"/>
                  </a:lnTo>
                  <a:lnTo>
                    <a:pt x="380" y="64"/>
                  </a:lnTo>
                  <a:lnTo>
                    <a:pt x="380" y="64"/>
                  </a:lnTo>
                  <a:lnTo>
                    <a:pt x="385" y="63"/>
                  </a:lnTo>
                  <a:lnTo>
                    <a:pt x="385" y="63"/>
                  </a:lnTo>
                  <a:lnTo>
                    <a:pt x="391" y="59"/>
                  </a:lnTo>
                  <a:lnTo>
                    <a:pt x="395" y="54"/>
                  </a:lnTo>
                  <a:lnTo>
                    <a:pt x="396" y="48"/>
                  </a:lnTo>
                  <a:lnTo>
                    <a:pt x="395" y="42"/>
                  </a:lnTo>
                  <a:lnTo>
                    <a:pt x="395" y="42"/>
                  </a:lnTo>
                  <a:lnTo>
                    <a:pt x="388" y="31"/>
                  </a:lnTo>
                  <a:lnTo>
                    <a:pt x="381" y="21"/>
                  </a:lnTo>
                  <a:lnTo>
                    <a:pt x="372" y="13"/>
                  </a:lnTo>
                  <a:lnTo>
                    <a:pt x="364" y="8"/>
                  </a:lnTo>
                  <a:lnTo>
                    <a:pt x="354" y="5"/>
                  </a:lnTo>
                  <a:lnTo>
                    <a:pt x="344" y="1"/>
                  </a:lnTo>
                  <a:lnTo>
                    <a:pt x="335" y="0"/>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2"/>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3"/>
            <p:cNvSpPr>
              <a:spLocks/>
            </p:cNvSpPr>
            <p:nvPr/>
          </p:nvSpPr>
          <p:spPr bwMode="auto">
            <a:xfrm>
              <a:off x="309" y="1423"/>
              <a:ext cx="79" cy="13"/>
            </a:xfrm>
            <a:custGeom>
              <a:avLst/>
              <a:gdLst>
                <a:gd name="T0" fmla="*/ 325 w 396"/>
                <a:gd name="T1" fmla="*/ 0 h 65"/>
                <a:gd name="T2" fmla="*/ 325 w 396"/>
                <a:gd name="T3" fmla="*/ 0 h 65"/>
                <a:gd name="T4" fmla="*/ 316 w 396"/>
                <a:gd name="T5" fmla="*/ 1 h 65"/>
                <a:gd name="T6" fmla="*/ 16 w 396"/>
                <a:gd name="T7" fmla="*/ 1 h 65"/>
                <a:gd name="T8" fmla="*/ 16 w 396"/>
                <a:gd name="T9" fmla="*/ 1 h 65"/>
                <a:gd name="T10" fmla="*/ 8 w 396"/>
                <a:gd name="T11" fmla="*/ 2 h 65"/>
                <a:gd name="T12" fmla="*/ 3 w 396"/>
                <a:gd name="T13" fmla="*/ 6 h 65"/>
                <a:gd name="T14" fmla="*/ 1 w 396"/>
                <a:gd name="T15" fmla="*/ 11 h 65"/>
                <a:gd name="T16" fmla="*/ 0 w 396"/>
                <a:gd name="T17" fmla="*/ 17 h 65"/>
                <a:gd name="T18" fmla="*/ 0 w 396"/>
                <a:gd name="T19" fmla="*/ 17 h 65"/>
                <a:gd name="T20" fmla="*/ 1 w 396"/>
                <a:gd name="T21" fmla="*/ 24 h 65"/>
                <a:gd name="T22" fmla="*/ 3 w 396"/>
                <a:gd name="T23" fmla="*/ 29 h 65"/>
                <a:gd name="T24" fmla="*/ 8 w 396"/>
                <a:gd name="T25" fmla="*/ 32 h 65"/>
                <a:gd name="T26" fmla="*/ 16 w 396"/>
                <a:gd name="T27" fmla="*/ 34 h 65"/>
                <a:gd name="T28" fmla="*/ 316 w 396"/>
                <a:gd name="T29" fmla="*/ 34 h 65"/>
                <a:gd name="T30" fmla="*/ 316 w 396"/>
                <a:gd name="T31" fmla="*/ 34 h 65"/>
                <a:gd name="T32" fmla="*/ 319 w 396"/>
                <a:gd name="T33" fmla="*/ 34 h 65"/>
                <a:gd name="T34" fmla="*/ 319 w 396"/>
                <a:gd name="T35" fmla="*/ 34 h 65"/>
                <a:gd name="T36" fmla="*/ 326 w 396"/>
                <a:gd name="T37" fmla="*/ 32 h 65"/>
                <a:gd name="T38" fmla="*/ 326 w 396"/>
                <a:gd name="T39" fmla="*/ 32 h 65"/>
                <a:gd name="T40" fmla="*/ 335 w 396"/>
                <a:gd name="T41" fmla="*/ 34 h 65"/>
                <a:gd name="T42" fmla="*/ 341 w 396"/>
                <a:gd name="T43" fmla="*/ 35 h 65"/>
                <a:gd name="T44" fmla="*/ 346 w 396"/>
                <a:gd name="T45" fmla="*/ 36 h 65"/>
                <a:gd name="T46" fmla="*/ 351 w 396"/>
                <a:gd name="T47" fmla="*/ 40 h 65"/>
                <a:gd name="T48" fmla="*/ 356 w 396"/>
                <a:gd name="T49" fmla="*/ 44 h 65"/>
                <a:gd name="T50" fmla="*/ 361 w 396"/>
                <a:gd name="T51" fmla="*/ 48 h 65"/>
                <a:gd name="T52" fmla="*/ 365 w 396"/>
                <a:gd name="T53" fmla="*/ 55 h 65"/>
                <a:gd name="T54" fmla="*/ 365 w 396"/>
                <a:gd name="T55" fmla="*/ 55 h 65"/>
                <a:gd name="T56" fmla="*/ 367 w 396"/>
                <a:gd name="T57" fmla="*/ 58 h 65"/>
                <a:gd name="T58" fmla="*/ 370 w 396"/>
                <a:gd name="T59" fmla="*/ 62 h 65"/>
                <a:gd name="T60" fmla="*/ 375 w 396"/>
                <a:gd name="T61" fmla="*/ 63 h 65"/>
                <a:gd name="T62" fmla="*/ 380 w 396"/>
                <a:gd name="T63" fmla="*/ 65 h 65"/>
                <a:gd name="T64" fmla="*/ 380 w 396"/>
                <a:gd name="T65" fmla="*/ 65 h 65"/>
                <a:gd name="T66" fmla="*/ 385 w 396"/>
                <a:gd name="T67" fmla="*/ 63 h 65"/>
                <a:gd name="T68" fmla="*/ 385 w 396"/>
                <a:gd name="T69" fmla="*/ 63 h 65"/>
                <a:gd name="T70" fmla="*/ 391 w 396"/>
                <a:gd name="T71" fmla="*/ 60 h 65"/>
                <a:gd name="T72" fmla="*/ 395 w 396"/>
                <a:gd name="T73" fmla="*/ 55 h 65"/>
                <a:gd name="T74" fmla="*/ 396 w 396"/>
                <a:gd name="T75" fmla="*/ 48 h 65"/>
                <a:gd name="T76" fmla="*/ 395 w 396"/>
                <a:gd name="T77" fmla="*/ 42 h 65"/>
                <a:gd name="T78" fmla="*/ 395 w 396"/>
                <a:gd name="T79" fmla="*/ 42 h 65"/>
                <a:gd name="T80" fmla="*/ 388 w 396"/>
                <a:gd name="T81" fmla="*/ 31 h 65"/>
                <a:gd name="T82" fmla="*/ 381 w 396"/>
                <a:gd name="T83" fmla="*/ 21 h 65"/>
                <a:gd name="T84" fmla="*/ 372 w 396"/>
                <a:gd name="T85" fmla="*/ 15 h 65"/>
                <a:gd name="T86" fmla="*/ 364 w 396"/>
                <a:gd name="T87" fmla="*/ 9 h 65"/>
                <a:gd name="T88" fmla="*/ 354 w 396"/>
                <a:gd name="T89" fmla="*/ 5 h 65"/>
                <a:gd name="T90" fmla="*/ 344 w 396"/>
                <a:gd name="T91" fmla="*/ 2 h 65"/>
                <a:gd name="T92" fmla="*/ 335 w 396"/>
                <a:gd name="T93" fmla="*/ 1 h 65"/>
                <a:gd name="T94" fmla="*/ 325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325" y="0"/>
                  </a:moveTo>
                  <a:lnTo>
                    <a:pt x="325" y="0"/>
                  </a:lnTo>
                  <a:lnTo>
                    <a:pt x="316" y="1"/>
                  </a:lnTo>
                  <a:lnTo>
                    <a:pt x="16" y="1"/>
                  </a:lnTo>
                  <a:lnTo>
                    <a:pt x="16" y="1"/>
                  </a:lnTo>
                  <a:lnTo>
                    <a:pt x="8" y="2"/>
                  </a:lnTo>
                  <a:lnTo>
                    <a:pt x="3" y="6"/>
                  </a:lnTo>
                  <a:lnTo>
                    <a:pt x="1" y="11"/>
                  </a:lnTo>
                  <a:lnTo>
                    <a:pt x="0" y="17"/>
                  </a:lnTo>
                  <a:lnTo>
                    <a:pt x="0" y="17"/>
                  </a:lnTo>
                  <a:lnTo>
                    <a:pt x="1" y="24"/>
                  </a:lnTo>
                  <a:lnTo>
                    <a:pt x="3" y="29"/>
                  </a:lnTo>
                  <a:lnTo>
                    <a:pt x="8" y="32"/>
                  </a:lnTo>
                  <a:lnTo>
                    <a:pt x="16" y="34"/>
                  </a:lnTo>
                  <a:lnTo>
                    <a:pt x="316" y="34"/>
                  </a:lnTo>
                  <a:lnTo>
                    <a:pt x="316" y="34"/>
                  </a:lnTo>
                  <a:lnTo>
                    <a:pt x="319" y="34"/>
                  </a:lnTo>
                  <a:lnTo>
                    <a:pt x="319" y="34"/>
                  </a:lnTo>
                  <a:lnTo>
                    <a:pt x="326" y="32"/>
                  </a:lnTo>
                  <a:lnTo>
                    <a:pt x="326" y="32"/>
                  </a:lnTo>
                  <a:lnTo>
                    <a:pt x="335" y="34"/>
                  </a:lnTo>
                  <a:lnTo>
                    <a:pt x="341" y="35"/>
                  </a:lnTo>
                  <a:lnTo>
                    <a:pt x="346" y="36"/>
                  </a:lnTo>
                  <a:lnTo>
                    <a:pt x="351" y="40"/>
                  </a:lnTo>
                  <a:lnTo>
                    <a:pt x="356" y="44"/>
                  </a:lnTo>
                  <a:lnTo>
                    <a:pt x="361" y="48"/>
                  </a:lnTo>
                  <a:lnTo>
                    <a:pt x="365" y="55"/>
                  </a:lnTo>
                  <a:lnTo>
                    <a:pt x="365" y="55"/>
                  </a:lnTo>
                  <a:lnTo>
                    <a:pt x="367" y="58"/>
                  </a:lnTo>
                  <a:lnTo>
                    <a:pt x="370" y="62"/>
                  </a:lnTo>
                  <a:lnTo>
                    <a:pt x="375" y="63"/>
                  </a:lnTo>
                  <a:lnTo>
                    <a:pt x="380" y="65"/>
                  </a:lnTo>
                  <a:lnTo>
                    <a:pt x="380" y="65"/>
                  </a:lnTo>
                  <a:lnTo>
                    <a:pt x="385" y="63"/>
                  </a:lnTo>
                  <a:lnTo>
                    <a:pt x="385" y="63"/>
                  </a:lnTo>
                  <a:lnTo>
                    <a:pt x="391" y="60"/>
                  </a:lnTo>
                  <a:lnTo>
                    <a:pt x="395" y="55"/>
                  </a:lnTo>
                  <a:lnTo>
                    <a:pt x="396" y="48"/>
                  </a:lnTo>
                  <a:lnTo>
                    <a:pt x="395" y="42"/>
                  </a:lnTo>
                  <a:lnTo>
                    <a:pt x="395" y="42"/>
                  </a:lnTo>
                  <a:lnTo>
                    <a:pt x="388" y="31"/>
                  </a:lnTo>
                  <a:lnTo>
                    <a:pt x="381" y="21"/>
                  </a:lnTo>
                  <a:lnTo>
                    <a:pt x="372" y="15"/>
                  </a:lnTo>
                  <a:lnTo>
                    <a:pt x="364" y="9"/>
                  </a:lnTo>
                  <a:lnTo>
                    <a:pt x="354" y="5"/>
                  </a:lnTo>
                  <a:lnTo>
                    <a:pt x="344" y="2"/>
                  </a:lnTo>
                  <a:lnTo>
                    <a:pt x="335" y="1"/>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4"/>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5"/>
            <p:cNvSpPr>
              <a:spLocks/>
            </p:cNvSpPr>
            <p:nvPr/>
          </p:nvSpPr>
          <p:spPr bwMode="auto">
            <a:xfrm>
              <a:off x="428" y="1341"/>
              <a:ext cx="79" cy="12"/>
            </a:xfrm>
            <a:custGeom>
              <a:avLst/>
              <a:gdLst>
                <a:gd name="T0" fmla="*/ 70 w 396"/>
                <a:gd name="T1" fmla="*/ 0 h 64"/>
                <a:gd name="T2" fmla="*/ 70 w 396"/>
                <a:gd name="T3" fmla="*/ 0 h 64"/>
                <a:gd name="T4" fmla="*/ 61 w 396"/>
                <a:gd name="T5" fmla="*/ 0 h 64"/>
                <a:gd name="T6" fmla="*/ 51 w 396"/>
                <a:gd name="T7" fmla="*/ 1 h 64"/>
                <a:gd name="T8" fmla="*/ 41 w 396"/>
                <a:gd name="T9" fmla="*/ 4 h 64"/>
                <a:gd name="T10" fmla="*/ 32 w 396"/>
                <a:gd name="T11" fmla="*/ 9 h 64"/>
                <a:gd name="T12" fmla="*/ 23 w 396"/>
                <a:gd name="T13" fmla="*/ 14 h 64"/>
                <a:gd name="T14" fmla="*/ 14 w 396"/>
                <a:gd name="T15" fmla="*/ 21 h 64"/>
                <a:gd name="T16" fmla="*/ 6 w 396"/>
                <a:gd name="T17" fmla="*/ 30 h 64"/>
                <a:gd name="T18" fmla="*/ 1 w 396"/>
                <a:gd name="T19" fmla="*/ 41 h 64"/>
                <a:gd name="T20" fmla="*/ 1 w 396"/>
                <a:gd name="T21" fmla="*/ 41 h 64"/>
                <a:gd name="T22" fmla="*/ 0 w 396"/>
                <a:gd name="T23" fmla="*/ 49 h 64"/>
                <a:gd name="T24" fmla="*/ 1 w 396"/>
                <a:gd name="T25" fmla="*/ 54 h 64"/>
                <a:gd name="T26" fmla="*/ 4 w 396"/>
                <a:gd name="T27" fmla="*/ 60 h 64"/>
                <a:gd name="T28" fmla="*/ 10 w 396"/>
                <a:gd name="T29" fmla="*/ 62 h 64"/>
                <a:gd name="T30" fmla="*/ 10 w 396"/>
                <a:gd name="T31" fmla="*/ 62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3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8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4"/>
                  </a:lnTo>
                  <a:lnTo>
                    <a:pt x="32" y="9"/>
                  </a:lnTo>
                  <a:lnTo>
                    <a:pt x="23" y="14"/>
                  </a:lnTo>
                  <a:lnTo>
                    <a:pt x="14" y="21"/>
                  </a:lnTo>
                  <a:lnTo>
                    <a:pt x="6" y="30"/>
                  </a:lnTo>
                  <a:lnTo>
                    <a:pt x="1" y="41"/>
                  </a:lnTo>
                  <a:lnTo>
                    <a:pt x="1" y="41"/>
                  </a:lnTo>
                  <a:lnTo>
                    <a:pt x="0" y="49"/>
                  </a:lnTo>
                  <a:lnTo>
                    <a:pt x="1" y="54"/>
                  </a:lnTo>
                  <a:lnTo>
                    <a:pt x="4" y="60"/>
                  </a:lnTo>
                  <a:lnTo>
                    <a:pt x="10" y="62"/>
                  </a:lnTo>
                  <a:lnTo>
                    <a:pt x="10" y="62"/>
                  </a:lnTo>
                  <a:lnTo>
                    <a:pt x="16" y="64"/>
                  </a:lnTo>
                  <a:lnTo>
                    <a:pt x="16" y="64"/>
                  </a:lnTo>
                  <a:lnTo>
                    <a:pt x="20" y="64"/>
                  </a:lnTo>
                  <a:lnTo>
                    <a:pt x="25" y="61"/>
                  </a:lnTo>
                  <a:lnTo>
                    <a:pt x="29" y="59"/>
                  </a:lnTo>
                  <a:lnTo>
                    <a:pt x="31" y="54"/>
                  </a:lnTo>
                  <a:lnTo>
                    <a:pt x="31" y="54"/>
                  </a:lnTo>
                  <a:lnTo>
                    <a:pt x="34" y="47"/>
                  </a:lnTo>
                  <a:lnTo>
                    <a:pt x="39" y="43"/>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8"/>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6"/>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7"/>
            <p:cNvSpPr>
              <a:spLocks/>
            </p:cNvSpPr>
            <p:nvPr/>
          </p:nvSpPr>
          <p:spPr bwMode="auto">
            <a:xfrm>
              <a:off x="428" y="1368"/>
              <a:ext cx="79" cy="13"/>
            </a:xfrm>
            <a:custGeom>
              <a:avLst/>
              <a:gdLst>
                <a:gd name="T0" fmla="*/ 70 w 396"/>
                <a:gd name="T1" fmla="*/ 0 h 65"/>
                <a:gd name="T2" fmla="*/ 70 w 396"/>
                <a:gd name="T3" fmla="*/ 0 h 65"/>
                <a:gd name="T4" fmla="*/ 61 w 396"/>
                <a:gd name="T5" fmla="*/ 2 h 65"/>
                <a:gd name="T6" fmla="*/ 51 w 396"/>
                <a:gd name="T7" fmla="*/ 3 h 65"/>
                <a:gd name="T8" fmla="*/ 41 w 396"/>
                <a:gd name="T9" fmla="*/ 5 h 65"/>
                <a:gd name="T10" fmla="*/ 32 w 396"/>
                <a:gd name="T11" fmla="*/ 9 h 65"/>
                <a:gd name="T12" fmla="*/ 23 w 396"/>
                <a:gd name="T13" fmla="*/ 14 h 65"/>
                <a:gd name="T14" fmla="*/ 14 w 396"/>
                <a:gd name="T15" fmla="*/ 22 h 65"/>
                <a:gd name="T16" fmla="*/ 6 w 396"/>
                <a:gd name="T17" fmla="*/ 32 h 65"/>
                <a:gd name="T18" fmla="*/ 1 w 396"/>
                <a:gd name="T19" fmla="*/ 43 h 65"/>
                <a:gd name="T20" fmla="*/ 1 w 396"/>
                <a:gd name="T21" fmla="*/ 43 h 65"/>
                <a:gd name="T22" fmla="*/ 0 w 396"/>
                <a:gd name="T23" fmla="*/ 49 h 65"/>
                <a:gd name="T24" fmla="*/ 1 w 396"/>
                <a:gd name="T25" fmla="*/ 55 h 65"/>
                <a:gd name="T26" fmla="*/ 4 w 396"/>
                <a:gd name="T27" fmla="*/ 60 h 65"/>
                <a:gd name="T28" fmla="*/ 10 w 396"/>
                <a:gd name="T29" fmla="*/ 64 h 65"/>
                <a:gd name="T30" fmla="*/ 10 w 396"/>
                <a:gd name="T31" fmla="*/ 64 h 65"/>
                <a:gd name="T32" fmla="*/ 16 w 396"/>
                <a:gd name="T33" fmla="*/ 65 h 65"/>
                <a:gd name="T34" fmla="*/ 16 w 396"/>
                <a:gd name="T35" fmla="*/ 65 h 65"/>
                <a:gd name="T36" fmla="*/ 20 w 396"/>
                <a:gd name="T37" fmla="*/ 64 h 65"/>
                <a:gd name="T38" fmla="*/ 25 w 396"/>
                <a:gd name="T39" fmla="*/ 63 h 65"/>
                <a:gd name="T40" fmla="*/ 29 w 396"/>
                <a:gd name="T41" fmla="*/ 59 h 65"/>
                <a:gd name="T42" fmla="*/ 31 w 396"/>
                <a:gd name="T43" fmla="*/ 55 h 65"/>
                <a:gd name="T44" fmla="*/ 31 w 396"/>
                <a:gd name="T45" fmla="*/ 55 h 65"/>
                <a:gd name="T46" fmla="*/ 34 w 396"/>
                <a:gd name="T47" fmla="*/ 48 h 65"/>
                <a:gd name="T48" fmla="*/ 39 w 396"/>
                <a:gd name="T49" fmla="*/ 43 h 65"/>
                <a:gd name="T50" fmla="*/ 44 w 396"/>
                <a:gd name="T51" fmla="*/ 39 h 65"/>
                <a:gd name="T52" fmla="*/ 49 w 396"/>
                <a:gd name="T53" fmla="*/ 37 h 65"/>
                <a:gd name="T54" fmla="*/ 55 w 396"/>
                <a:gd name="T55" fmla="*/ 35 h 65"/>
                <a:gd name="T56" fmla="*/ 60 w 396"/>
                <a:gd name="T57" fmla="*/ 34 h 65"/>
                <a:gd name="T58" fmla="*/ 69 w 396"/>
                <a:gd name="T59" fmla="*/ 33 h 65"/>
                <a:gd name="T60" fmla="*/ 69 w 396"/>
                <a:gd name="T61" fmla="*/ 33 h 65"/>
                <a:gd name="T62" fmla="*/ 76 w 396"/>
                <a:gd name="T63" fmla="*/ 33 h 65"/>
                <a:gd name="T64" fmla="*/ 76 w 396"/>
                <a:gd name="T65" fmla="*/ 33 h 65"/>
                <a:gd name="T66" fmla="*/ 78 w 396"/>
                <a:gd name="T67" fmla="*/ 34 h 65"/>
                <a:gd name="T68" fmla="*/ 380 w 396"/>
                <a:gd name="T69" fmla="*/ 34 h 65"/>
                <a:gd name="T70" fmla="*/ 380 w 396"/>
                <a:gd name="T71" fmla="*/ 34 h 65"/>
                <a:gd name="T72" fmla="*/ 386 w 396"/>
                <a:gd name="T73" fmla="*/ 33 h 65"/>
                <a:gd name="T74" fmla="*/ 391 w 396"/>
                <a:gd name="T75" fmla="*/ 29 h 65"/>
                <a:gd name="T76" fmla="*/ 395 w 396"/>
                <a:gd name="T77" fmla="*/ 24 h 65"/>
                <a:gd name="T78" fmla="*/ 396 w 396"/>
                <a:gd name="T79" fmla="*/ 18 h 65"/>
                <a:gd name="T80" fmla="*/ 396 w 396"/>
                <a:gd name="T81" fmla="*/ 18 h 65"/>
                <a:gd name="T82" fmla="*/ 395 w 396"/>
                <a:gd name="T83" fmla="*/ 12 h 65"/>
                <a:gd name="T84" fmla="*/ 391 w 396"/>
                <a:gd name="T85" fmla="*/ 5 h 65"/>
                <a:gd name="T86" fmla="*/ 386 w 396"/>
                <a:gd name="T87" fmla="*/ 3 h 65"/>
                <a:gd name="T88" fmla="*/ 380 w 396"/>
                <a:gd name="T89" fmla="*/ 2 h 65"/>
                <a:gd name="T90" fmla="*/ 80 w 396"/>
                <a:gd name="T91" fmla="*/ 2 h 65"/>
                <a:gd name="T92" fmla="*/ 80 w 396"/>
                <a:gd name="T93" fmla="*/ 2 h 65"/>
                <a:gd name="T94" fmla="*/ 70 w 396"/>
                <a:gd name="T9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5">
                  <a:moveTo>
                    <a:pt x="70" y="0"/>
                  </a:moveTo>
                  <a:lnTo>
                    <a:pt x="70" y="0"/>
                  </a:lnTo>
                  <a:lnTo>
                    <a:pt x="61" y="2"/>
                  </a:lnTo>
                  <a:lnTo>
                    <a:pt x="51" y="3"/>
                  </a:lnTo>
                  <a:lnTo>
                    <a:pt x="41" y="5"/>
                  </a:lnTo>
                  <a:lnTo>
                    <a:pt x="32" y="9"/>
                  </a:lnTo>
                  <a:lnTo>
                    <a:pt x="23" y="14"/>
                  </a:lnTo>
                  <a:lnTo>
                    <a:pt x="14" y="22"/>
                  </a:lnTo>
                  <a:lnTo>
                    <a:pt x="6" y="32"/>
                  </a:lnTo>
                  <a:lnTo>
                    <a:pt x="1" y="43"/>
                  </a:lnTo>
                  <a:lnTo>
                    <a:pt x="1" y="43"/>
                  </a:lnTo>
                  <a:lnTo>
                    <a:pt x="0" y="49"/>
                  </a:lnTo>
                  <a:lnTo>
                    <a:pt x="1" y="55"/>
                  </a:lnTo>
                  <a:lnTo>
                    <a:pt x="4" y="60"/>
                  </a:lnTo>
                  <a:lnTo>
                    <a:pt x="10" y="64"/>
                  </a:lnTo>
                  <a:lnTo>
                    <a:pt x="10" y="64"/>
                  </a:lnTo>
                  <a:lnTo>
                    <a:pt x="16" y="65"/>
                  </a:lnTo>
                  <a:lnTo>
                    <a:pt x="16" y="65"/>
                  </a:lnTo>
                  <a:lnTo>
                    <a:pt x="20" y="64"/>
                  </a:lnTo>
                  <a:lnTo>
                    <a:pt x="25" y="63"/>
                  </a:lnTo>
                  <a:lnTo>
                    <a:pt x="29" y="59"/>
                  </a:lnTo>
                  <a:lnTo>
                    <a:pt x="31" y="55"/>
                  </a:lnTo>
                  <a:lnTo>
                    <a:pt x="31" y="55"/>
                  </a:lnTo>
                  <a:lnTo>
                    <a:pt x="34" y="48"/>
                  </a:lnTo>
                  <a:lnTo>
                    <a:pt x="39" y="43"/>
                  </a:lnTo>
                  <a:lnTo>
                    <a:pt x="44" y="39"/>
                  </a:lnTo>
                  <a:lnTo>
                    <a:pt x="49" y="37"/>
                  </a:lnTo>
                  <a:lnTo>
                    <a:pt x="55" y="35"/>
                  </a:lnTo>
                  <a:lnTo>
                    <a:pt x="60" y="34"/>
                  </a:lnTo>
                  <a:lnTo>
                    <a:pt x="69" y="33"/>
                  </a:lnTo>
                  <a:lnTo>
                    <a:pt x="69" y="33"/>
                  </a:lnTo>
                  <a:lnTo>
                    <a:pt x="76" y="33"/>
                  </a:lnTo>
                  <a:lnTo>
                    <a:pt x="76" y="33"/>
                  </a:lnTo>
                  <a:lnTo>
                    <a:pt x="78" y="34"/>
                  </a:lnTo>
                  <a:lnTo>
                    <a:pt x="380" y="34"/>
                  </a:lnTo>
                  <a:lnTo>
                    <a:pt x="380" y="34"/>
                  </a:lnTo>
                  <a:lnTo>
                    <a:pt x="386" y="33"/>
                  </a:lnTo>
                  <a:lnTo>
                    <a:pt x="391" y="29"/>
                  </a:lnTo>
                  <a:lnTo>
                    <a:pt x="395" y="24"/>
                  </a:lnTo>
                  <a:lnTo>
                    <a:pt x="396" y="18"/>
                  </a:lnTo>
                  <a:lnTo>
                    <a:pt x="396" y="18"/>
                  </a:lnTo>
                  <a:lnTo>
                    <a:pt x="395" y="12"/>
                  </a:lnTo>
                  <a:lnTo>
                    <a:pt x="391" y="5"/>
                  </a:lnTo>
                  <a:lnTo>
                    <a:pt x="386" y="3"/>
                  </a:lnTo>
                  <a:lnTo>
                    <a:pt x="380" y="2"/>
                  </a:lnTo>
                  <a:lnTo>
                    <a:pt x="80" y="2"/>
                  </a:lnTo>
                  <a:lnTo>
                    <a:pt x="80" y="2"/>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8"/>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9"/>
            <p:cNvSpPr>
              <a:spLocks/>
            </p:cNvSpPr>
            <p:nvPr/>
          </p:nvSpPr>
          <p:spPr bwMode="auto">
            <a:xfrm>
              <a:off x="428" y="1396"/>
              <a:ext cx="79" cy="13"/>
            </a:xfrm>
            <a:custGeom>
              <a:avLst/>
              <a:gdLst>
                <a:gd name="T0" fmla="*/ 70 w 396"/>
                <a:gd name="T1" fmla="*/ 0 h 63"/>
                <a:gd name="T2" fmla="*/ 70 w 396"/>
                <a:gd name="T3" fmla="*/ 0 h 63"/>
                <a:gd name="T4" fmla="*/ 61 w 396"/>
                <a:gd name="T5" fmla="*/ 0 h 63"/>
                <a:gd name="T6" fmla="*/ 51 w 396"/>
                <a:gd name="T7" fmla="*/ 1 h 63"/>
                <a:gd name="T8" fmla="*/ 41 w 396"/>
                <a:gd name="T9" fmla="*/ 4 h 63"/>
                <a:gd name="T10" fmla="*/ 32 w 396"/>
                <a:gd name="T11" fmla="*/ 7 h 63"/>
                <a:gd name="T12" fmla="*/ 23 w 396"/>
                <a:gd name="T13" fmla="*/ 14 h 63"/>
                <a:gd name="T14" fmla="*/ 14 w 396"/>
                <a:gd name="T15" fmla="*/ 21 h 63"/>
                <a:gd name="T16" fmla="*/ 6 w 396"/>
                <a:gd name="T17" fmla="*/ 30 h 63"/>
                <a:gd name="T18" fmla="*/ 1 w 396"/>
                <a:gd name="T19" fmla="*/ 41 h 63"/>
                <a:gd name="T20" fmla="*/ 1 w 396"/>
                <a:gd name="T21" fmla="*/ 41 h 63"/>
                <a:gd name="T22" fmla="*/ 0 w 396"/>
                <a:gd name="T23" fmla="*/ 47 h 63"/>
                <a:gd name="T24" fmla="*/ 1 w 396"/>
                <a:gd name="T25" fmla="*/ 53 h 63"/>
                <a:gd name="T26" fmla="*/ 4 w 396"/>
                <a:gd name="T27" fmla="*/ 58 h 63"/>
                <a:gd name="T28" fmla="*/ 10 w 396"/>
                <a:gd name="T29" fmla="*/ 62 h 63"/>
                <a:gd name="T30" fmla="*/ 10 w 396"/>
                <a:gd name="T31" fmla="*/ 62 h 63"/>
                <a:gd name="T32" fmla="*/ 16 w 396"/>
                <a:gd name="T33" fmla="*/ 63 h 63"/>
                <a:gd name="T34" fmla="*/ 16 w 396"/>
                <a:gd name="T35" fmla="*/ 63 h 63"/>
                <a:gd name="T36" fmla="*/ 20 w 396"/>
                <a:gd name="T37" fmla="*/ 63 h 63"/>
                <a:gd name="T38" fmla="*/ 25 w 396"/>
                <a:gd name="T39" fmla="*/ 61 h 63"/>
                <a:gd name="T40" fmla="*/ 29 w 396"/>
                <a:gd name="T41" fmla="*/ 57 h 63"/>
                <a:gd name="T42" fmla="*/ 31 w 396"/>
                <a:gd name="T43" fmla="*/ 53 h 63"/>
                <a:gd name="T44" fmla="*/ 31 w 396"/>
                <a:gd name="T45" fmla="*/ 53 h 63"/>
                <a:gd name="T46" fmla="*/ 34 w 396"/>
                <a:gd name="T47" fmla="*/ 47 h 63"/>
                <a:gd name="T48" fmla="*/ 39 w 396"/>
                <a:gd name="T49" fmla="*/ 42 h 63"/>
                <a:gd name="T50" fmla="*/ 44 w 396"/>
                <a:gd name="T51" fmla="*/ 39 h 63"/>
                <a:gd name="T52" fmla="*/ 49 w 396"/>
                <a:gd name="T53" fmla="*/ 36 h 63"/>
                <a:gd name="T54" fmla="*/ 55 w 396"/>
                <a:gd name="T55" fmla="*/ 34 h 63"/>
                <a:gd name="T56" fmla="*/ 60 w 396"/>
                <a:gd name="T57" fmla="*/ 32 h 63"/>
                <a:gd name="T58" fmla="*/ 69 w 396"/>
                <a:gd name="T59" fmla="*/ 32 h 63"/>
                <a:gd name="T60" fmla="*/ 69 w 396"/>
                <a:gd name="T61" fmla="*/ 32 h 63"/>
                <a:gd name="T62" fmla="*/ 76 w 396"/>
                <a:gd name="T63" fmla="*/ 32 h 63"/>
                <a:gd name="T64" fmla="*/ 76 w 396"/>
                <a:gd name="T65" fmla="*/ 32 h 63"/>
                <a:gd name="T66" fmla="*/ 78 w 396"/>
                <a:gd name="T67" fmla="*/ 32 h 63"/>
                <a:gd name="T68" fmla="*/ 380 w 396"/>
                <a:gd name="T69" fmla="*/ 32 h 63"/>
                <a:gd name="T70" fmla="*/ 380 w 396"/>
                <a:gd name="T71" fmla="*/ 32 h 63"/>
                <a:gd name="T72" fmla="*/ 386 w 396"/>
                <a:gd name="T73" fmla="*/ 31 h 63"/>
                <a:gd name="T74" fmla="*/ 391 w 396"/>
                <a:gd name="T75" fmla="*/ 27 h 63"/>
                <a:gd name="T76" fmla="*/ 395 w 396"/>
                <a:gd name="T77" fmla="*/ 22 h 63"/>
                <a:gd name="T78" fmla="*/ 396 w 396"/>
                <a:gd name="T79" fmla="*/ 16 h 63"/>
                <a:gd name="T80" fmla="*/ 396 w 396"/>
                <a:gd name="T81" fmla="*/ 16 h 63"/>
                <a:gd name="T82" fmla="*/ 395 w 396"/>
                <a:gd name="T83" fmla="*/ 10 h 63"/>
                <a:gd name="T84" fmla="*/ 391 w 396"/>
                <a:gd name="T85" fmla="*/ 5 h 63"/>
                <a:gd name="T86" fmla="*/ 386 w 396"/>
                <a:gd name="T87" fmla="*/ 1 h 63"/>
                <a:gd name="T88" fmla="*/ 380 w 396"/>
                <a:gd name="T89" fmla="*/ 0 h 63"/>
                <a:gd name="T90" fmla="*/ 80 w 396"/>
                <a:gd name="T91" fmla="*/ 0 h 63"/>
                <a:gd name="T92" fmla="*/ 80 w 396"/>
                <a:gd name="T93" fmla="*/ 0 h 63"/>
                <a:gd name="T94" fmla="*/ 70 w 396"/>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3">
                  <a:moveTo>
                    <a:pt x="70" y="0"/>
                  </a:moveTo>
                  <a:lnTo>
                    <a:pt x="70" y="0"/>
                  </a:lnTo>
                  <a:lnTo>
                    <a:pt x="61" y="0"/>
                  </a:lnTo>
                  <a:lnTo>
                    <a:pt x="51" y="1"/>
                  </a:lnTo>
                  <a:lnTo>
                    <a:pt x="41" y="4"/>
                  </a:lnTo>
                  <a:lnTo>
                    <a:pt x="32" y="7"/>
                  </a:lnTo>
                  <a:lnTo>
                    <a:pt x="23" y="14"/>
                  </a:lnTo>
                  <a:lnTo>
                    <a:pt x="14" y="21"/>
                  </a:lnTo>
                  <a:lnTo>
                    <a:pt x="6" y="30"/>
                  </a:lnTo>
                  <a:lnTo>
                    <a:pt x="1" y="41"/>
                  </a:lnTo>
                  <a:lnTo>
                    <a:pt x="1" y="41"/>
                  </a:lnTo>
                  <a:lnTo>
                    <a:pt x="0" y="47"/>
                  </a:lnTo>
                  <a:lnTo>
                    <a:pt x="1" y="53"/>
                  </a:lnTo>
                  <a:lnTo>
                    <a:pt x="4" y="58"/>
                  </a:lnTo>
                  <a:lnTo>
                    <a:pt x="10" y="62"/>
                  </a:lnTo>
                  <a:lnTo>
                    <a:pt x="10" y="62"/>
                  </a:lnTo>
                  <a:lnTo>
                    <a:pt x="16" y="63"/>
                  </a:lnTo>
                  <a:lnTo>
                    <a:pt x="16" y="63"/>
                  </a:lnTo>
                  <a:lnTo>
                    <a:pt x="20" y="63"/>
                  </a:lnTo>
                  <a:lnTo>
                    <a:pt x="25" y="61"/>
                  </a:lnTo>
                  <a:lnTo>
                    <a:pt x="29" y="57"/>
                  </a:lnTo>
                  <a:lnTo>
                    <a:pt x="31" y="53"/>
                  </a:lnTo>
                  <a:lnTo>
                    <a:pt x="31" y="53"/>
                  </a:lnTo>
                  <a:lnTo>
                    <a:pt x="34" y="47"/>
                  </a:lnTo>
                  <a:lnTo>
                    <a:pt x="39" y="42"/>
                  </a:lnTo>
                  <a:lnTo>
                    <a:pt x="44" y="39"/>
                  </a:lnTo>
                  <a:lnTo>
                    <a:pt x="49" y="36"/>
                  </a:lnTo>
                  <a:lnTo>
                    <a:pt x="55" y="34"/>
                  </a:lnTo>
                  <a:lnTo>
                    <a:pt x="60" y="32"/>
                  </a:lnTo>
                  <a:lnTo>
                    <a:pt x="69" y="32"/>
                  </a:lnTo>
                  <a:lnTo>
                    <a:pt x="69" y="32"/>
                  </a:lnTo>
                  <a:lnTo>
                    <a:pt x="76" y="32"/>
                  </a:lnTo>
                  <a:lnTo>
                    <a:pt x="76" y="32"/>
                  </a:lnTo>
                  <a:lnTo>
                    <a:pt x="78" y="32"/>
                  </a:lnTo>
                  <a:lnTo>
                    <a:pt x="380" y="32"/>
                  </a:lnTo>
                  <a:lnTo>
                    <a:pt x="380" y="32"/>
                  </a:lnTo>
                  <a:lnTo>
                    <a:pt x="386" y="31"/>
                  </a:lnTo>
                  <a:lnTo>
                    <a:pt x="391" y="27"/>
                  </a:lnTo>
                  <a:lnTo>
                    <a:pt x="395" y="22"/>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0"/>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1"/>
            <p:cNvSpPr>
              <a:spLocks/>
            </p:cNvSpPr>
            <p:nvPr/>
          </p:nvSpPr>
          <p:spPr bwMode="auto">
            <a:xfrm>
              <a:off x="428" y="1424"/>
              <a:ext cx="79" cy="13"/>
            </a:xfrm>
            <a:custGeom>
              <a:avLst/>
              <a:gdLst>
                <a:gd name="T0" fmla="*/ 70 w 396"/>
                <a:gd name="T1" fmla="*/ 0 h 64"/>
                <a:gd name="T2" fmla="*/ 70 w 396"/>
                <a:gd name="T3" fmla="*/ 0 h 64"/>
                <a:gd name="T4" fmla="*/ 61 w 396"/>
                <a:gd name="T5" fmla="*/ 0 h 64"/>
                <a:gd name="T6" fmla="*/ 51 w 396"/>
                <a:gd name="T7" fmla="*/ 1 h 64"/>
                <a:gd name="T8" fmla="*/ 41 w 396"/>
                <a:gd name="T9" fmla="*/ 5 h 64"/>
                <a:gd name="T10" fmla="*/ 32 w 396"/>
                <a:gd name="T11" fmla="*/ 9 h 64"/>
                <a:gd name="T12" fmla="*/ 23 w 396"/>
                <a:gd name="T13" fmla="*/ 14 h 64"/>
                <a:gd name="T14" fmla="*/ 14 w 396"/>
                <a:gd name="T15" fmla="*/ 21 h 64"/>
                <a:gd name="T16" fmla="*/ 6 w 396"/>
                <a:gd name="T17" fmla="*/ 30 h 64"/>
                <a:gd name="T18" fmla="*/ 1 w 396"/>
                <a:gd name="T19" fmla="*/ 42 h 64"/>
                <a:gd name="T20" fmla="*/ 1 w 396"/>
                <a:gd name="T21" fmla="*/ 42 h 64"/>
                <a:gd name="T22" fmla="*/ 0 w 396"/>
                <a:gd name="T23" fmla="*/ 49 h 64"/>
                <a:gd name="T24" fmla="*/ 1 w 396"/>
                <a:gd name="T25" fmla="*/ 55 h 64"/>
                <a:gd name="T26" fmla="*/ 4 w 396"/>
                <a:gd name="T27" fmla="*/ 60 h 64"/>
                <a:gd name="T28" fmla="*/ 10 w 396"/>
                <a:gd name="T29" fmla="*/ 64 h 64"/>
                <a:gd name="T30" fmla="*/ 10 w 396"/>
                <a:gd name="T31" fmla="*/ 64 h 64"/>
                <a:gd name="T32" fmla="*/ 16 w 396"/>
                <a:gd name="T33" fmla="*/ 64 h 64"/>
                <a:gd name="T34" fmla="*/ 16 w 396"/>
                <a:gd name="T35" fmla="*/ 64 h 64"/>
                <a:gd name="T36" fmla="*/ 20 w 396"/>
                <a:gd name="T37" fmla="*/ 64 h 64"/>
                <a:gd name="T38" fmla="*/ 25 w 396"/>
                <a:gd name="T39" fmla="*/ 61 h 64"/>
                <a:gd name="T40" fmla="*/ 29 w 396"/>
                <a:gd name="T41" fmla="*/ 59 h 64"/>
                <a:gd name="T42" fmla="*/ 31 w 396"/>
                <a:gd name="T43" fmla="*/ 54 h 64"/>
                <a:gd name="T44" fmla="*/ 31 w 396"/>
                <a:gd name="T45" fmla="*/ 54 h 64"/>
                <a:gd name="T46" fmla="*/ 34 w 396"/>
                <a:gd name="T47" fmla="*/ 47 h 64"/>
                <a:gd name="T48" fmla="*/ 39 w 396"/>
                <a:gd name="T49" fmla="*/ 42 h 64"/>
                <a:gd name="T50" fmla="*/ 44 w 396"/>
                <a:gd name="T51" fmla="*/ 39 h 64"/>
                <a:gd name="T52" fmla="*/ 49 w 396"/>
                <a:gd name="T53" fmla="*/ 36 h 64"/>
                <a:gd name="T54" fmla="*/ 55 w 396"/>
                <a:gd name="T55" fmla="*/ 34 h 64"/>
                <a:gd name="T56" fmla="*/ 60 w 396"/>
                <a:gd name="T57" fmla="*/ 33 h 64"/>
                <a:gd name="T58" fmla="*/ 69 w 396"/>
                <a:gd name="T59" fmla="*/ 33 h 64"/>
                <a:gd name="T60" fmla="*/ 69 w 396"/>
                <a:gd name="T61" fmla="*/ 33 h 64"/>
                <a:gd name="T62" fmla="*/ 76 w 396"/>
                <a:gd name="T63" fmla="*/ 33 h 64"/>
                <a:gd name="T64" fmla="*/ 76 w 396"/>
                <a:gd name="T65" fmla="*/ 33 h 64"/>
                <a:gd name="T66" fmla="*/ 78 w 396"/>
                <a:gd name="T67" fmla="*/ 33 h 64"/>
                <a:gd name="T68" fmla="*/ 380 w 396"/>
                <a:gd name="T69" fmla="*/ 33 h 64"/>
                <a:gd name="T70" fmla="*/ 380 w 396"/>
                <a:gd name="T71" fmla="*/ 33 h 64"/>
                <a:gd name="T72" fmla="*/ 386 w 396"/>
                <a:gd name="T73" fmla="*/ 31 h 64"/>
                <a:gd name="T74" fmla="*/ 391 w 396"/>
                <a:gd name="T75" fmla="*/ 29 h 64"/>
                <a:gd name="T76" fmla="*/ 395 w 396"/>
                <a:gd name="T77" fmla="*/ 23 h 64"/>
                <a:gd name="T78" fmla="*/ 396 w 396"/>
                <a:gd name="T79" fmla="*/ 16 h 64"/>
                <a:gd name="T80" fmla="*/ 396 w 396"/>
                <a:gd name="T81" fmla="*/ 16 h 64"/>
                <a:gd name="T82" fmla="*/ 395 w 396"/>
                <a:gd name="T83" fmla="*/ 10 h 64"/>
                <a:gd name="T84" fmla="*/ 391 w 396"/>
                <a:gd name="T85" fmla="*/ 5 h 64"/>
                <a:gd name="T86" fmla="*/ 386 w 396"/>
                <a:gd name="T87" fmla="*/ 1 h 64"/>
                <a:gd name="T88" fmla="*/ 380 w 396"/>
                <a:gd name="T89" fmla="*/ 0 h 64"/>
                <a:gd name="T90" fmla="*/ 80 w 396"/>
                <a:gd name="T91" fmla="*/ 0 h 64"/>
                <a:gd name="T92" fmla="*/ 80 w 396"/>
                <a:gd name="T93" fmla="*/ 0 h 64"/>
                <a:gd name="T94" fmla="*/ 70 w 396"/>
                <a:gd name="T9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64">
                  <a:moveTo>
                    <a:pt x="70" y="0"/>
                  </a:moveTo>
                  <a:lnTo>
                    <a:pt x="70" y="0"/>
                  </a:lnTo>
                  <a:lnTo>
                    <a:pt x="61" y="0"/>
                  </a:lnTo>
                  <a:lnTo>
                    <a:pt x="51" y="1"/>
                  </a:lnTo>
                  <a:lnTo>
                    <a:pt x="41" y="5"/>
                  </a:lnTo>
                  <a:lnTo>
                    <a:pt x="32" y="9"/>
                  </a:lnTo>
                  <a:lnTo>
                    <a:pt x="23" y="14"/>
                  </a:lnTo>
                  <a:lnTo>
                    <a:pt x="14" y="21"/>
                  </a:lnTo>
                  <a:lnTo>
                    <a:pt x="6" y="30"/>
                  </a:lnTo>
                  <a:lnTo>
                    <a:pt x="1" y="42"/>
                  </a:lnTo>
                  <a:lnTo>
                    <a:pt x="1" y="42"/>
                  </a:lnTo>
                  <a:lnTo>
                    <a:pt x="0" y="49"/>
                  </a:lnTo>
                  <a:lnTo>
                    <a:pt x="1" y="55"/>
                  </a:lnTo>
                  <a:lnTo>
                    <a:pt x="4" y="60"/>
                  </a:lnTo>
                  <a:lnTo>
                    <a:pt x="10" y="64"/>
                  </a:lnTo>
                  <a:lnTo>
                    <a:pt x="10" y="64"/>
                  </a:lnTo>
                  <a:lnTo>
                    <a:pt x="16" y="64"/>
                  </a:lnTo>
                  <a:lnTo>
                    <a:pt x="16" y="64"/>
                  </a:lnTo>
                  <a:lnTo>
                    <a:pt x="20" y="64"/>
                  </a:lnTo>
                  <a:lnTo>
                    <a:pt x="25" y="61"/>
                  </a:lnTo>
                  <a:lnTo>
                    <a:pt x="29" y="59"/>
                  </a:lnTo>
                  <a:lnTo>
                    <a:pt x="31" y="54"/>
                  </a:lnTo>
                  <a:lnTo>
                    <a:pt x="31" y="54"/>
                  </a:lnTo>
                  <a:lnTo>
                    <a:pt x="34" y="47"/>
                  </a:lnTo>
                  <a:lnTo>
                    <a:pt x="39" y="42"/>
                  </a:lnTo>
                  <a:lnTo>
                    <a:pt x="44" y="39"/>
                  </a:lnTo>
                  <a:lnTo>
                    <a:pt x="49" y="36"/>
                  </a:lnTo>
                  <a:lnTo>
                    <a:pt x="55" y="34"/>
                  </a:lnTo>
                  <a:lnTo>
                    <a:pt x="60" y="33"/>
                  </a:lnTo>
                  <a:lnTo>
                    <a:pt x="69" y="33"/>
                  </a:lnTo>
                  <a:lnTo>
                    <a:pt x="69" y="33"/>
                  </a:lnTo>
                  <a:lnTo>
                    <a:pt x="76" y="33"/>
                  </a:lnTo>
                  <a:lnTo>
                    <a:pt x="76" y="33"/>
                  </a:lnTo>
                  <a:lnTo>
                    <a:pt x="78" y="33"/>
                  </a:lnTo>
                  <a:lnTo>
                    <a:pt x="380" y="33"/>
                  </a:lnTo>
                  <a:lnTo>
                    <a:pt x="380" y="33"/>
                  </a:lnTo>
                  <a:lnTo>
                    <a:pt x="386" y="31"/>
                  </a:lnTo>
                  <a:lnTo>
                    <a:pt x="391" y="29"/>
                  </a:lnTo>
                  <a:lnTo>
                    <a:pt x="395" y="23"/>
                  </a:lnTo>
                  <a:lnTo>
                    <a:pt x="396" y="16"/>
                  </a:lnTo>
                  <a:lnTo>
                    <a:pt x="396" y="16"/>
                  </a:lnTo>
                  <a:lnTo>
                    <a:pt x="395" y="10"/>
                  </a:lnTo>
                  <a:lnTo>
                    <a:pt x="391" y="5"/>
                  </a:lnTo>
                  <a:lnTo>
                    <a:pt x="386" y="1"/>
                  </a:lnTo>
                  <a:lnTo>
                    <a:pt x="380" y="0"/>
                  </a:lnTo>
                  <a:lnTo>
                    <a:pt x="80" y="0"/>
                  </a:lnTo>
                  <a:lnTo>
                    <a:pt x="80" y="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2"/>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63"/>
            <p:cNvSpPr>
              <a:spLocks/>
            </p:cNvSpPr>
            <p:nvPr/>
          </p:nvSpPr>
          <p:spPr bwMode="auto">
            <a:xfrm>
              <a:off x="469" y="1462"/>
              <a:ext cx="35" cy="4"/>
            </a:xfrm>
            <a:custGeom>
              <a:avLst/>
              <a:gdLst>
                <a:gd name="T0" fmla="*/ 177 w 177"/>
                <a:gd name="T1" fmla="*/ 0 h 20"/>
                <a:gd name="T2" fmla="*/ 0 w 177"/>
                <a:gd name="T3" fmla="*/ 0 h 20"/>
                <a:gd name="T4" fmla="*/ 0 w 177"/>
                <a:gd name="T5" fmla="*/ 20 h 20"/>
                <a:gd name="T6" fmla="*/ 177 w 177"/>
                <a:gd name="T7" fmla="*/ 18 h 20"/>
                <a:gd name="T8" fmla="*/ 177 w 177"/>
                <a:gd name="T9" fmla="*/ 0 h 20"/>
              </a:gdLst>
              <a:ahLst/>
              <a:cxnLst>
                <a:cxn ang="0">
                  <a:pos x="T0" y="T1"/>
                </a:cxn>
                <a:cxn ang="0">
                  <a:pos x="T2" y="T3"/>
                </a:cxn>
                <a:cxn ang="0">
                  <a:pos x="T4" y="T5"/>
                </a:cxn>
                <a:cxn ang="0">
                  <a:pos x="T6" y="T7"/>
                </a:cxn>
                <a:cxn ang="0">
                  <a:pos x="T8" y="T9"/>
                </a:cxn>
              </a:cxnLst>
              <a:rect l="0" t="0" r="r" b="b"/>
              <a:pathLst>
                <a:path w="177" h="20">
                  <a:moveTo>
                    <a:pt x="177" y="0"/>
                  </a:moveTo>
                  <a:lnTo>
                    <a:pt x="0" y="0"/>
                  </a:lnTo>
                  <a:lnTo>
                    <a:pt x="0" y="20"/>
                  </a:lnTo>
                  <a:lnTo>
                    <a:pt x="177" y="18"/>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4"/>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5"/>
            <p:cNvSpPr>
              <a:spLocks/>
            </p:cNvSpPr>
            <p:nvPr/>
          </p:nvSpPr>
          <p:spPr bwMode="auto">
            <a:xfrm>
              <a:off x="465" y="1459"/>
              <a:ext cx="43" cy="7"/>
            </a:xfrm>
            <a:custGeom>
              <a:avLst/>
              <a:gdLst>
                <a:gd name="T0" fmla="*/ 217 w 217"/>
                <a:gd name="T1" fmla="*/ 0 h 38"/>
                <a:gd name="T2" fmla="*/ 0 w 217"/>
                <a:gd name="T3" fmla="*/ 0 h 38"/>
                <a:gd name="T4" fmla="*/ 0 w 217"/>
                <a:gd name="T5" fmla="*/ 38 h 38"/>
                <a:gd name="T6" fmla="*/ 20 w 217"/>
                <a:gd name="T7" fmla="*/ 38 h 38"/>
                <a:gd name="T8" fmla="*/ 20 w 217"/>
                <a:gd name="T9" fmla="*/ 18 h 38"/>
                <a:gd name="T10" fmla="*/ 197 w 217"/>
                <a:gd name="T11" fmla="*/ 18 h 38"/>
                <a:gd name="T12" fmla="*/ 197 w 217"/>
                <a:gd name="T13" fmla="*/ 36 h 38"/>
                <a:gd name="T14" fmla="*/ 217 w 217"/>
                <a:gd name="T15" fmla="*/ 36 h 38"/>
                <a:gd name="T16" fmla="*/ 217 w 2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8">
                  <a:moveTo>
                    <a:pt x="217" y="0"/>
                  </a:moveTo>
                  <a:lnTo>
                    <a:pt x="0" y="0"/>
                  </a:lnTo>
                  <a:lnTo>
                    <a:pt x="0" y="38"/>
                  </a:lnTo>
                  <a:lnTo>
                    <a:pt x="20" y="38"/>
                  </a:lnTo>
                  <a:lnTo>
                    <a:pt x="20" y="18"/>
                  </a:lnTo>
                  <a:lnTo>
                    <a:pt x="197" y="18"/>
                  </a:lnTo>
                  <a:lnTo>
                    <a:pt x="197" y="36"/>
                  </a:lnTo>
                  <a:lnTo>
                    <a:pt x="217" y="36"/>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46202837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lvl="1"/>
            <a:r>
              <a:rPr lang="en-US" dirty="0" smtClean="0"/>
              <a:t>Supports product schedule forecasts.</a:t>
            </a:r>
          </a:p>
          <a:p>
            <a:pPr lvl="1"/>
            <a:r>
              <a:rPr lang="en-US" dirty="0" smtClean="0"/>
              <a:t>Supports Territory Management.</a:t>
            </a:r>
          </a:p>
          <a:p>
            <a:pPr lvl="1"/>
            <a:r>
              <a:rPr lang="en-US" dirty="0" smtClean="0"/>
              <a:t>Allows forecast data to be manually shared with other users.</a:t>
            </a:r>
          </a:p>
          <a:p>
            <a:endParaRPr lang="en-US" dirty="0" smtClean="0"/>
          </a:p>
          <a:p>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63</a:t>
            </a:fld>
            <a:endParaRPr lang="en-US" dirty="0"/>
          </a:p>
        </p:txBody>
      </p:sp>
      <p:sp>
        <p:nvSpPr>
          <p:cNvPr id="2" name="Title 1"/>
          <p:cNvSpPr>
            <a:spLocks noGrp="1"/>
          </p:cNvSpPr>
          <p:nvPr>
            <p:ph type="title"/>
          </p:nvPr>
        </p:nvSpPr>
        <p:spPr/>
        <p:txBody>
          <a:bodyPr/>
          <a:lstStyle/>
          <a:p>
            <a:r>
              <a:rPr lang="en-US" dirty="0" smtClean="0"/>
              <a:t>Capabilities Specific to Customizable Forecasting</a:t>
            </a:r>
            <a:endParaRPr lang="en-US" dirty="0"/>
          </a:p>
        </p:txBody>
      </p:sp>
    </p:spTree>
    <p:custDataLst>
      <p:tags r:id="rId1"/>
    </p:custData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Opportunity Splits lets team members share sales credit for an opportunity.</a:t>
            </a:r>
          </a:p>
          <a:p>
            <a:endParaRPr lang="en-US" dirty="0"/>
          </a:p>
          <a:p>
            <a:endParaRPr lang="en-US" dirty="0" smtClean="0"/>
          </a:p>
          <a:p>
            <a:endParaRPr lang="en-US" dirty="0" smtClean="0"/>
          </a:p>
          <a:p>
            <a:endParaRPr lang="en-US" dirty="0" smtClean="0"/>
          </a:p>
          <a:p>
            <a:endParaRPr lang="en-US" dirty="0" smtClean="0"/>
          </a:p>
          <a:p>
            <a:r>
              <a:rPr lang="en-US" dirty="0" smtClean="0"/>
              <a:t>Collaborative Forecasts lets you forecast on:</a:t>
            </a:r>
          </a:p>
          <a:p>
            <a:pPr lvl="1"/>
            <a:r>
              <a:rPr lang="en-US" dirty="0" smtClean="0"/>
              <a:t>Expected revenue including the Revenue split amount.</a:t>
            </a:r>
          </a:p>
          <a:p>
            <a:pPr lvl="1"/>
            <a:r>
              <a:rPr lang="en-US" dirty="0" smtClean="0"/>
              <a:t>Expected revenue including the Overlay split amount.</a:t>
            </a:r>
          </a:p>
          <a:p>
            <a:pPr lvl="1"/>
            <a:r>
              <a:rPr lang="en-US" dirty="0" smtClean="0"/>
              <a:t>Expected revenue from standard or custom opportunity currency fields.</a:t>
            </a:r>
          </a:p>
        </p:txBody>
      </p:sp>
      <p:sp>
        <p:nvSpPr>
          <p:cNvPr id="9" name="Slide Number Placeholder 8"/>
          <p:cNvSpPr>
            <a:spLocks noGrp="1"/>
          </p:cNvSpPr>
          <p:nvPr>
            <p:ph type="sldNum" sz="quarter" idx="10"/>
          </p:nvPr>
        </p:nvSpPr>
        <p:spPr/>
        <p:txBody>
          <a:bodyPr/>
          <a:lstStyle/>
          <a:p>
            <a:fld id="{812A5277-1DB9-460F-9A21-B857ABB32666}" type="slidenum">
              <a:rPr lang="en-US" smtClean="0"/>
              <a:pPr/>
              <a:t>64</a:t>
            </a:fld>
            <a:endParaRPr lang="en-US" dirty="0"/>
          </a:p>
        </p:txBody>
      </p:sp>
      <p:sp>
        <p:nvSpPr>
          <p:cNvPr id="2" name="Title 1"/>
          <p:cNvSpPr>
            <a:spLocks noGrp="1"/>
          </p:cNvSpPr>
          <p:nvPr>
            <p:ph type="title"/>
          </p:nvPr>
        </p:nvSpPr>
        <p:spPr/>
        <p:txBody>
          <a:bodyPr/>
          <a:lstStyle/>
          <a:p>
            <a:r>
              <a:rPr lang="en-US" dirty="0" smtClean="0"/>
              <a:t>Capabilities Specific to Collaborative Forecasts</a:t>
            </a:r>
            <a:endParaRPr lang="en-US" dirty="0"/>
          </a:p>
        </p:txBody>
      </p:sp>
      <p:pic>
        <p:nvPicPr>
          <p:cNvPr id="6" name="Picture 2"/>
          <p:cNvPicPr>
            <a:picLocks noChangeAspect="1" noChangeArrowheads="1"/>
          </p:cNvPicPr>
          <p:nvPr/>
        </p:nvPicPr>
        <p:blipFill>
          <a:blip r:embed="rId4" cstate="print"/>
          <a:srcRect l="2079" t="42087" r="1867" b="4115"/>
          <a:stretch>
            <a:fillRect/>
          </a:stretch>
        </p:blipFill>
        <p:spPr bwMode="auto">
          <a:xfrm>
            <a:off x="225465" y="1344162"/>
            <a:ext cx="8502920" cy="188367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of Differences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65</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77643002"/>
              </p:ext>
            </p:extLst>
          </p:nvPr>
        </p:nvGraphicFramePr>
        <p:xfrm>
          <a:off x="238492" y="998416"/>
          <a:ext cx="11777473" cy="4425426"/>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2472810"/>
                <a:gridCol w="4513206"/>
                <a:gridCol w="4791457"/>
              </a:tblGrid>
              <a:tr h="490051">
                <a:tc>
                  <a:txBody>
                    <a:bodyPr/>
                    <a:lstStyle/>
                    <a:p>
                      <a:endParaRPr lang="en-US" dirty="0"/>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Customizable Forecasting</a:t>
                      </a:r>
                      <a:endParaRPr lang="en-US" sz="2400" b="1" dirty="0" smtClean="0">
                        <a:solidFill>
                          <a:schemeClr val="tx1"/>
                        </a:solidFill>
                      </a:endParaRPr>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Collaborative Forecasts</a:t>
                      </a:r>
                      <a:endParaRPr lang="en-US" sz="2800" dirty="0">
                        <a:solidFill>
                          <a:schemeClr val="tx1"/>
                        </a:solidFill>
                      </a:endParaRPr>
                    </a:p>
                  </a:txBody>
                  <a:tcPr>
                    <a:solidFill>
                      <a:srgbClr val="0070C0"/>
                    </a:solidFill>
                  </a:tcPr>
                </a:tc>
              </a:tr>
              <a:tr h="501883">
                <a:tc>
                  <a:txBody>
                    <a:bodyPr/>
                    <a:lstStyle/>
                    <a:p>
                      <a:r>
                        <a:rPr lang="en-US" sz="2000" b="1" dirty="0" smtClean="0"/>
                        <a:t>Opportunity</a:t>
                      </a:r>
                      <a:br>
                        <a:rPr lang="en-US" sz="2000" b="1" dirty="0" smtClean="0"/>
                      </a:br>
                      <a:r>
                        <a:rPr lang="en-US" sz="2000" b="1" dirty="0" smtClean="0"/>
                        <a:t>Roll Up</a:t>
                      </a:r>
                      <a:endParaRPr lang="en-US" sz="2000" b="1" dirty="0"/>
                    </a:p>
                  </a:txBody>
                  <a:tcPr/>
                </a:tc>
                <a:tc>
                  <a:txBody>
                    <a:bodyPr/>
                    <a:lstStyle/>
                    <a:p>
                      <a:r>
                        <a:rPr lang="en-US" sz="2000" dirty="0" smtClean="0"/>
                        <a:t>Cumulative Rollup</a:t>
                      </a:r>
                      <a:r>
                        <a:rPr lang="en-US" sz="2000" baseline="0" dirty="0" smtClean="0"/>
                        <a:t> Only</a:t>
                      </a:r>
                      <a:endParaRPr lang="en-US" sz="2000" dirty="0"/>
                    </a:p>
                  </a:txBody>
                  <a:tcPr/>
                </a:tc>
                <a:tc>
                  <a:txBody>
                    <a:bodyPr/>
                    <a:lstStyle/>
                    <a:p>
                      <a:r>
                        <a:rPr lang="en-US" sz="2000" dirty="0" smtClean="0"/>
                        <a:t>Individual or Cumulative Rollup</a:t>
                      </a:r>
                      <a:endParaRPr lang="en-US" sz="2000" dirty="0"/>
                    </a:p>
                  </a:txBody>
                  <a:tcPr/>
                </a:tc>
              </a:tr>
              <a:tr h="1078112">
                <a:tc>
                  <a:txBody>
                    <a:bodyPr/>
                    <a:lstStyle/>
                    <a:p>
                      <a:r>
                        <a:rPr lang="en-US" sz="2000" b="1" dirty="0" smtClean="0"/>
                        <a:t>Historical Data</a:t>
                      </a:r>
                      <a:endParaRPr lang="en-US" sz="2000" b="1" dirty="0"/>
                    </a:p>
                  </a:txBody>
                  <a:tcPr/>
                </a:tc>
                <a:tc>
                  <a:txBody>
                    <a:bodyPr/>
                    <a:lstStyle/>
                    <a:p>
                      <a:r>
                        <a:rPr lang="en-US" sz="2000" dirty="0" smtClean="0"/>
                        <a:t>Submit the forecast to make the snapshot available in the forecast history and reports</a:t>
                      </a:r>
                      <a:endParaRPr lang="en-US" sz="2000" dirty="0"/>
                    </a:p>
                  </a:txBody>
                  <a:tcPr/>
                </a:tc>
                <a:tc>
                  <a:txBody>
                    <a:bodyPr/>
                    <a:lstStyle/>
                    <a:p>
                      <a:r>
                        <a:rPr lang="en-US" sz="2000" baseline="0" dirty="0" smtClean="0"/>
                        <a:t>Use historical trending to compare </a:t>
                      </a:r>
                      <a:r>
                        <a:rPr lang="en-US" sz="2000" dirty="0" smtClean="0"/>
                        <a:t>data from specific points in the past </a:t>
                      </a:r>
                      <a:endParaRPr lang="en-US" sz="2000" dirty="0"/>
                    </a:p>
                  </a:txBody>
                  <a:tcPr/>
                </a:tc>
              </a:tr>
              <a:tr h="751411">
                <a:tc>
                  <a:txBody>
                    <a:bodyPr/>
                    <a:lstStyle/>
                    <a:p>
                      <a:r>
                        <a:rPr lang="en-US" sz="2000" b="1" dirty="0" smtClean="0"/>
                        <a:t>Reporting</a:t>
                      </a:r>
                      <a:endParaRPr lang="en-US" sz="2000" b="1" dirty="0"/>
                    </a:p>
                  </a:txBody>
                  <a:tcPr/>
                </a:tc>
                <a:tc>
                  <a:txBody>
                    <a:bodyPr/>
                    <a:lstStyle/>
                    <a:p>
                      <a:r>
                        <a:rPr lang="en-US" sz="2000" dirty="0" smtClean="0"/>
                        <a:t>Only supports standard reports and standard report types.</a:t>
                      </a:r>
                    </a:p>
                  </a:txBody>
                  <a:tcPr/>
                </a:tc>
                <a:tc>
                  <a:txBody>
                    <a:bodyPr/>
                    <a:lstStyle/>
                    <a:p>
                      <a:r>
                        <a:rPr lang="en-US" sz="2000" dirty="0" smtClean="0"/>
                        <a:t>Only supports custom report types.</a:t>
                      </a:r>
                    </a:p>
                  </a:txBody>
                  <a:tcPr/>
                </a:tc>
              </a:tr>
              <a:tr h="1404812">
                <a:tc>
                  <a:txBody>
                    <a:bodyPr/>
                    <a:lstStyle/>
                    <a:p>
                      <a:r>
                        <a:rPr lang="en-US" sz="2000" b="1" dirty="0" smtClean="0"/>
                        <a:t>Unique Capabilities</a:t>
                      </a:r>
                      <a:endParaRPr lang="en-US" sz="2000" b="1" dirty="0"/>
                    </a:p>
                  </a:txBody>
                  <a:tcPr/>
                </a:tc>
                <a:tc>
                  <a:txBody>
                    <a:bodyPr/>
                    <a:lstStyle/>
                    <a:p>
                      <a:pPr marL="182880" indent="-182880">
                        <a:buFont typeface="Arial" pitchFamily="34" charset="0"/>
                        <a:buChar char="•"/>
                      </a:pPr>
                      <a:r>
                        <a:rPr lang="en-US" sz="2000" dirty="0" smtClean="0"/>
                        <a:t>Product schedule forecasts</a:t>
                      </a:r>
                    </a:p>
                    <a:p>
                      <a:pPr marL="182880" indent="-182880">
                        <a:buFont typeface="Arial" pitchFamily="34" charset="0"/>
                        <a:buChar char="•"/>
                      </a:pPr>
                      <a:r>
                        <a:rPr lang="en-US" sz="2000" dirty="0" smtClean="0"/>
                        <a:t>Territory Management</a:t>
                      </a:r>
                    </a:p>
                    <a:p>
                      <a:pPr marL="182880" indent="-182880">
                        <a:buFont typeface="Arial" pitchFamily="34" charset="0"/>
                        <a:buChar char="•"/>
                      </a:pPr>
                      <a:r>
                        <a:rPr lang="en-US" sz="2000" dirty="0" smtClean="0"/>
                        <a:t>Manual sharing</a:t>
                      </a:r>
                      <a:r>
                        <a:rPr lang="en-US" sz="2000" baseline="0" dirty="0" smtClean="0"/>
                        <a:t> of </a:t>
                      </a:r>
                      <a:r>
                        <a:rPr lang="en-US" sz="2000" dirty="0" smtClean="0"/>
                        <a:t>forecast data</a:t>
                      </a:r>
                      <a:endParaRPr lang="en-US" sz="2000" dirty="0"/>
                    </a:p>
                  </a:txBody>
                  <a:tcPr/>
                </a:tc>
                <a:tc>
                  <a:txBody>
                    <a:bodyPr/>
                    <a:lstStyle/>
                    <a:p>
                      <a:pPr marL="182880" indent="-182880">
                        <a:buFont typeface="Arial" pitchFamily="34" charset="0"/>
                        <a:buChar char="•"/>
                      </a:pPr>
                      <a:r>
                        <a:rPr lang="en-US" sz="2000" baseline="0" dirty="0" smtClean="0"/>
                        <a:t>Forecast on Revenue splits</a:t>
                      </a:r>
                    </a:p>
                    <a:p>
                      <a:pPr marL="182880" indent="-182880">
                        <a:buFont typeface="Arial" pitchFamily="34" charset="0"/>
                        <a:buChar char="•"/>
                      </a:pPr>
                      <a:r>
                        <a:rPr lang="en-US" sz="2000" baseline="0" dirty="0" smtClean="0"/>
                        <a:t>Forecast on Overlay splits</a:t>
                      </a:r>
                    </a:p>
                    <a:p>
                      <a:pPr marL="182880" indent="-182880">
                        <a:buFont typeface="Arial" pitchFamily="34" charset="0"/>
                        <a:buChar char="•"/>
                      </a:pPr>
                      <a:r>
                        <a:rPr lang="en-US" sz="2000" baseline="0" dirty="0" smtClean="0"/>
                        <a:t>Forecast on </a:t>
                      </a:r>
                      <a:r>
                        <a:rPr lang="en-US" sz="2000" dirty="0" smtClean="0"/>
                        <a:t>opportunity currency fields </a:t>
                      </a:r>
                      <a:endParaRPr lang="en-US" sz="2000" dirty="0"/>
                    </a:p>
                  </a:txBody>
                  <a:tcPr/>
                </a:tc>
              </a:tr>
            </a:tbl>
          </a:graphicData>
        </a:graphic>
      </p:graphicFrame>
    </p:spTree>
    <p:custDataLst>
      <p:tags r:id="rId1"/>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1"/>
          <p:cNvSpPr txBox="1">
            <a:spLocks/>
          </p:cNvSpPr>
          <p:nvPr/>
        </p:nvSpPr>
        <p:spPr>
          <a:xfrm>
            <a:off x="115714" y="829311"/>
            <a:ext cx="2314648"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800" kern="0" dirty="0">
                <a:latin typeface="+mj-lt"/>
              </a:rPr>
              <a:t>The sales team wants the forecast to include probability in the revenue calculation. </a:t>
            </a:r>
          </a:p>
          <a:p>
            <a:endParaRPr lang="en-US" sz="1800" kern="0" dirty="0">
              <a:latin typeface="+mj-lt"/>
            </a:endParaRPr>
          </a:p>
        </p:txBody>
      </p:sp>
      <p:sp>
        <p:nvSpPr>
          <p:cNvPr id="35" name="Content Placeholder 2"/>
          <p:cNvSpPr txBox="1">
            <a:spLocks/>
          </p:cNvSpPr>
          <p:nvPr/>
        </p:nvSpPr>
        <p:spPr>
          <a:xfrm>
            <a:off x="2560356" y="829311"/>
            <a:ext cx="2299511"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800" kern="0" dirty="0">
                <a:latin typeface="+mj-lt"/>
              </a:rPr>
              <a:t>The sales team wants to forecast based on the expected sales revenue and projected number of units sold each quarter. </a:t>
            </a:r>
          </a:p>
          <a:p>
            <a:endParaRPr lang="en-US" sz="1800" kern="0" dirty="0">
              <a:latin typeface="+mj-lt"/>
            </a:endParaRPr>
          </a:p>
        </p:txBody>
      </p:sp>
      <p:sp>
        <p:nvSpPr>
          <p:cNvPr id="36" name="Content Placeholder 4"/>
          <p:cNvSpPr txBox="1">
            <a:spLocks/>
          </p:cNvSpPr>
          <p:nvPr/>
        </p:nvSpPr>
        <p:spPr>
          <a:xfrm>
            <a:off x="7348042" y="829311"/>
            <a:ext cx="2314648"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800" kern="0" dirty="0">
                <a:latin typeface="+mj-lt"/>
              </a:rPr>
              <a:t>The sales team wants to include opportunity revenue splits in the forecast. </a:t>
            </a:r>
          </a:p>
          <a:p>
            <a:endParaRPr lang="en-US" sz="1800" kern="0" dirty="0">
              <a:latin typeface="+mj-lt"/>
            </a:endParaRPr>
          </a:p>
        </p:txBody>
      </p:sp>
      <p:sp>
        <p:nvSpPr>
          <p:cNvPr id="37" name="Content Placeholder 5"/>
          <p:cNvSpPr txBox="1">
            <a:spLocks/>
          </p:cNvSpPr>
          <p:nvPr/>
        </p:nvSpPr>
        <p:spPr>
          <a:xfrm>
            <a:off x="4937266" y="829311"/>
            <a:ext cx="2314648"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800" kern="0" dirty="0">
                <a:latin typeface="+mj-lt"/>
              </a:rPr>
              <a:t>The sales team wants to track the percentage of quota attainment for sales reps and managers. </a:t>
            </a:r>
          </a:p>
          <a:p>
            <a:endParaRPr lang="en-US" sz="1800" kern="0" dirty="0">
              <a:latin typeface="+mj-lt"/>
            </a:endParaRPr>
          </a:p>
        </p:txBody>
      </p:sp>
      <p:sp>
        <p:nvSpPr>
          <p:cNvPr id="38" name="Content Placeholder 4"/>
          <p:cNvSpPr txBox="1">
            <a:spLocks/>
          </p:cNvSpPr>
          <p:nvPr/>
        </p:nvSpPr>
        <p:spPr bwMode="auto">
          <a:xfrm>
            <a:off x="9758817" y="829311"/>
            <a:ext cx="2314648" cy="5950440"/>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a:lnSpc>
                <a:spcPct val="90000"/>
              </a:lnSpc>
            </a:pPr>
            <a:r>
              <a:rPr lang="en-US" sz="1800" dirty="0">
                <a:latin typeface="+mj-lt"/>
              </a:rPr>
              <a:t>The sales team needs </a:t>
            </a:r>
            <a:r>
              <a:rPr lang="en-US" sz="1800" dirty="0" smtClean="0">
                <a:latin typeface="+mj-lt"/>
              </a:rPr>
              <a:t>to run custom reports.</a:t>
            </a:r>
            <a:endParaRPr lang="en-US" sz="1800" dirty="0">
              <a:latin typeface="+mj-lt"/>
            </a:endParaRPr>
          </a:p>
        </p:txBody>
      </p:sp>
      <p:sp>
        <p:nvSpPr>
          <p:cNvPr id="14" name="Rounded Rectangle 13"/>
          <p:cNvSpPr/>
          <p:nvPr/>
        </p:nvSpPr>
        <p:spPr bwMode="auto">
          <a:xfrm>
            <a:off x="246126" y="2770632"/>
            <a:ext cx="2161117" cy="3858768"/>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5" name="Rounded Rectangle 14"/>
          <p:cNvSpPr/>
          <p:nvPr/>
        </p:nvSpPr>
        <p:spPr bwMode="auto">
          <a:xfrm>
            <a:off x="9827683" y="2606040"/>
            <a:ext cx="2161117" cy="4023360"/>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6" name="Rounded Rectangle 15"/>
          <p:cNvSpPr/>
          <p:nvPr/>
        </p:nvSpPr>
        <p:spPr bwMode="auto">
          <a:xfrm>
            <a:off x="2650659" y="3429000"/>
            <a:ext cx="2161117" cy="3200401"/>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23" name="Rounded Rectangle 22"/>
          <p:cNvSpPr/>
          <p:nvPr/>
        </p:nvSpPr>
        <p:spPr bwMode="auto">
          <a:xfrm>
            <a:off x="5055192" y="2770632"/>
            <a:ext cx="2161117" cy="3858768"/>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26" name="Rounded Rectangle 25"/>
          <p:cNvSpPr/>
          <p:nvPr/>
        </p:nvSpPr>
        <p:spPr bwMode="auto">
          <a:xfrm>
            <a:off x="7459725" y="2542032"/>
            <a:ext cx="2161117" cy="4087368"/>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7" name="Title 16"/>
          <p:cNvSpPr>
            <a:spLocks noGrp="1"/>
          </p:cNvSpPr>
          <p:nvPr>
            <p:ph type="title"/>
          </p:nvPr>
        </p:nvSpPr>
        <p:spPr/>
        <p:txBody>
          <a:bodyPr/>
          <a:lstStyle/>
          <a:p>
            <a:pPr lvl="0"/>
            <a:r>
              <a:rPr lang="en-US" dirty="0" smtClean="0"/>
              <a:t>Which Forecasting Solution Would You Recommend?</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66</a:t>
            </a:fld>
            <a:endParaRPr lang="en-US" dirty="0"/>
          </a:p>
        </p:txBody>
      </p:sp>
    </p:spTree>
    <p:custDataLst>
      <p:tags r:id="rId1"/>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12A5277-1DB9-460F-9A21-B857ABB32666}" type="slidenum">
              <a:rPr lang="en-US" smtClean="0"/>
              <a:pPr/>
              <a:t>67</a:t>
            </a:fld>
            <a:endParaRPr lang="en-US" dirty="0"/>
          </a:p>
        </p:txBody>
      </p:sp>
      <p:sp>
        <p:nvSpPr>
          <p:cNvPr id="4" name="Text Placeholder 3"/>
          <p:cNvSpPr>
            <a:spLocks noGrp="1"/>
          </p:cNvSpPr>
          <p:nvPr>
            <p:ph type="body" sz="quarter" idx="10"/>
          </p:nvPr>
        </p:nvSpPr>
        <p:spPr/>
        <p:txBody>
          <a:bodyPr/>
          <a:lstStyle/>
          <a:p>
            <a:r>
              <a:rPr lang="en-US" dirty="0"/>
              <a:t>Module 5: </a:t>
            </a:r>
            <a:endParaRPr lang="en-US" dirty="0" smtClean="0"/>
          </a:p>
          <a:p>
            <a:r>
              <a:rPr lang="en-US" b="0" dirty="0" smtClean="0"/>
              <a:t>Sales </a:t>
            </a:r>
            <a:r>
              <a:rPr lang="en-US" b="0" dirty="0"/>
              <a:t>Productivity</a:t>
            </a:r>
          </a:p>
        </p:txBody>
      </p:sp>
    </p:spTree>
    <p:custDataLst>
      <p:tags r:id="rId1"/>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614197" y="951721"/>
            <a:ext cx="7464489" cy="5645021"/>
          </a:xfrm>
        </p:spPr>
        <p:txBody>
          <a:bodyPr>
            <a:normAutofit/>
          </a:bodyPr>
          <a:lstStyle/>
          <a:p>
            <a:pPr>
              <a:buNone/>
            </a:pPr>
            <a:r>
              <a:rPr lang="en-US" sz="2400" b="1" dirty="0" smtClean="0"/>
              <a:t>Sales Productivity</a:t>
            </a:r>
          </a:p>
          <a:p>
            <a:pPr lvl="1"/>
            <a:r>
              <a:rPr lang="en-US" sz="2400" dirty="0" smtClean="0"/>
              <a:t>Given a scenario, determine the key features that help to enable and measure sales productivity and adoption.</a:t>
            </a:r>
          </a:p>
          <a:p>
            <a:pPr lvl="1"/>
            <a:r>
              <a:rPr lang="en-US" sz="2400" dirty="0" smtClean="0"/>
              <a:t>Identify use cases and considerations for using email and productivity tools.</a:t>
            </a:r>
          </a:p>
          <a:p>
            <a:pPr lvl="1"/>
            <a:r>
              <a:rPr lang="en-US" sz="2400" dirty="0" smtClean="0"/>
              <a:t>Given a scenario, identify the appropriate mobile solution to improve sales productivity.</a:t>
            </a:r>
          </a:p>
          <a:p>
            <a:pPr lvl="1"/>
            <a:r>
              <a:rPr lang="en-US" sz="2400" dirty="0" smtClean="0"/>
              <a:t>Describe how Chatter enables collaboration in the sales process.</a:t>
            </a:r>
          </a:p>
          <a:p>
            <a:pPr lvl="1"/>
            <a:r>
              <a:rPr lang="en-US" sz="2400" dirty="0" smtClean="0"/>
              <a:t>Explain the use cases and best practices for using Content vs. Chatter Files in the sales process</a:t>
            </a:r>
            <a:r>
              <a:rPr lang="en-US" dirty="0" smtClean="0"/>
              <a:t>.</a:t>
            </a:r>
          </a:p>
        </p:txBody>
      </p:sp>
      <p:sp>
        <p:nvSpPr>
          <p:cNvPr id="2" name="Slide Number Placeholder 1"/>
          <p:cNvSpPr>
            <a:spLocks noGrp="1"/>
          </p:cNvSpPr>
          <p:nvPr>
            <p:ph type="sldNum" sz="quarter" idx="10"/>
          </p:nvPr>
        </p:nvSpPr>
        <p:spPr/>
        <p:txBody>
          <a:bodyPr/>
          <a:lstStyle/>
          <a:p>
            <a:fld id="{812A5277-1DB9-460F-9A21-B857ABB32666}" type="slidenum">
              <a:rPr lang="en-US" smtClean="0"/>
              <a:pPr/>
              <a:t>68</a:t>
            </a:fld>
            <a:endParaRPr lang="en-US" dirty="0"/>
          </a:p>
        </p:txBody>
      </p:sp>
      <p:sp>
        <p:nvSpPr>
          <p:cNvPr id="5" name="Title 4"/>
          <p:cNvSpPr>
            <a:spLocks noGrp="1"/>
          </p:cNvSpPr>
          <p:nvPr>
            <p:ph type="title"/>
          </p:nvPr>
        </p:nvSpPr>
        <p:spPr/>
        <p:txBody>
          <a:bodyPr/>
          <a:lstStyle/>
          <a:p>
            <a:r>
              <a:rPr lang="en-US" dirty="0" smtClean="0"/>
              <a:t>Exam Objectives Covered in this Section</a:t>
            </a:r>
            <a:endParaRPr lang="en-US" dirty="0">
              <a:solidFill>
                <a:schemeClr val="tx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886" y="950286"/>
            <a:ext cx="1167763" cy="1167763"/>
          </a:xfrm>
          <a:prstGeom prst="rect">
            <a:avLst/>
          </a:prstGeom>
          <a:effectLst/>
        </p:spPr>
      </p:pic>
    </p:spTree>
    <p:custDataLst>
      <p:tags r:id="rId1"/>
    </p:custData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7174" b="17255"/>
          <a:stretch/>
        </p:blipFill>
        <p:spPr>
          <a:xfrm flipH="1">
            <a:off x="0" y="715619"/>
            <a:ext cx="12192000" cy="6142381"/>
          </a:xfrm>
          <a:prstGeom prst="rect">
            <a:avLst/>
          </a:prstGeom>
        </p:spPr>
      </p:pic>
      <p:sp>
        <p:nvSpPr>
          <p:cNvPr id="5" name="Title 4"/>
          <p:cNvSpPr>
            <a:spLocks noGrp="1"/>
          </p:cNvSpPr>
          <p:nvPr>
            <p:ph type="title"/>
          </p:nvPr>
        </p:nvSpPr>
        <p:spPr/>
        <p:txBody>
          <a:bodyPr/>
          <a:lstStyle/>
          <a:p>
            <a:r>
              <a:rPr lang="en-US" dirty="0" smtClean="0"/>
              <a:t>Sales Productivity</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69</a:t>
            </a:fld>
            <a:endParaRPr lang="en-US" dirty="0"/>
          </a:p>
        </p:txBody>
      </p:sp>
      <p:pic>
        <p:nvPicPr>
          <p:cNvPr id="9" name="Picture 8" descr="Allison Wheeler - VP Global Sales 01.png"/>
          <p:cNvPicPr>
            <a:picLocks noChangeAspect="1"/>
          </p:cNvPicPr>
          <p:nvPr/>
        </p:nvPicPr>
        <p:blipFill>
          <a:blip r:embed="rId5" cstate="print"/>
          <a:srcRect b="7901"/>
          <a:stretch>
            <a:fillRect/>
          </a:stretch>
        </p:blipFill>
        <p:spPr>
          <a:xfrm>
            <a:off x="8870520" y="1828800"/>
            <a:ext cx="2480371" cy="5029200"/>
          </a:xfrm>
          <a:prstGeom prst="rect">
            <a:avLst/>
          </a:prstGeom>
          <a:effectLst/>
        </p:spPr>
      </p:pic>
      <p:sp>
        <p:nvSpPr>
          <p:cNvPr id="10" name="Rectangle 9"/>
          <p:cNvSpPr/>
          <p:nvPr/>
        </p:nvSpPr>
        <p:spPr>
          <a:xfrm>
            <a:off x="7303605" y="6149141"/>
            <a:ext cx="1909076" cy="584775"/>
          </a:xfrm>
          <a:prstGeom prst="rect">
            <a:avLst/>
          </a:prstGeom>
        </p:spPr>
        <p:txBody>
          <a:bodyPr wrap="square">
            <a:spAutoFit/>
          </a:bodyPr>
          <a:lstStyle/>
          <a:p>
            <a:pPr algn="r"/>
            <a:r>
              <a:rPr lang="en-US" sz="1600" b="1" dirty="0" smtClean="0">
                <a:solidFill>
                  <a:srgbClr val="000000">
                    <a:lumMod val="95000"/>
                    <a:lumOff val="5000"/>
                  </a:srgbClr>
                </a:solidFill>
              </a:rPr>
              <a:t>Allison Wheeler</a:t>
            </a:r>
          </a:p>
          <a:p>
            <a:pPr algn="r"/>
            <a:r>
              <a:rPr lang="en-US" sz="1600" dirty="0" smtClean="0">
                <a:solidFill>
                  <a:srgbClr val="000000">
                    <a:lumMod val="95000"/>
                    <a:lumOff val="5000"/>
                  </a:srgbClr>
                </a:solidFill>
              </a:rPr>
              <a:t>VP of Sales</a:t>
            </a:r>
          </a:p>
        </p:txBody>
      </p:sp>
      <p:grpSp>
        <p:nvGrpSpPr>
          <p:cNvPr id="8" name="Group 7"/>
          <p:cNvGrpSpPr/>
          <p:nvPr/>
        </p:nvGrpSpPr>
        <p:grpSpPr>
          <a:xfrm>
            <a:off x="5314917" y="1792517"/>
            <a:ext cx="4300262" cy="1795230"/>
            <a:chOff x="178667" y="473949"/>
            <a:chExt cx="4300262" cy="1795230"/>
          </a:xfrm>
          <a:solidFill>
            <a:srgbClr val="00B0F0"/>
          </a:solidFill>
          <a:effectLst>
            <a:outerShdw blurRad="50800" dist="38100" dir="2700000" algn="tl" rotWithShape="0">
              <a:prstClr val="black">
                <a:alpha val="40000"/>
              </a:prstClr>
            </a:outerShdw>
          </a:effectLst>
        </p:grpSpPr>
        <p:sp>
          <p:nvSpPr>
            <p:cNvPr id="11" name="Isosceles Triangle 10"/>
            <p:cNvSpPr/>
            <p:nvPr/>
          </p:nvSpPr>
          <p:spPr bwMode="auto">
            <a:xfrm rot="5400000">
              <a:off x="3986958" y="1276933"/>
              <a:ext cx="261635" cy="722307"/>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ffectLst>
                  <a:outerShdw blurRad="38100" dist="38100" dir="2700000" algn="tl">
                    <a:srgbClr val="000000">
                      <a:alpha val="43137"/>
                    </a:srgbClr>
                  </a:outerShdw>
                </a:effectLst>
              </a:endParaRPr>
            </a:p>
          </p:txBody>
        </p:sp>
        <p:sp>
          <p:nvSpPr>
            <p:cNvPr id="12" name="Rounded Rectangle 11"/>
            <p:cNvSpPr/>
            <p:nvPr/>
          </p:nvSpPr>
          <p:spPr bwMode="auto">
            <a:xfrm>
              <a:off x="178667" y="473949"/>
              <a:ext cx="3727125" cy="1795230"/>
            </a:xfrm>
            <a:prstGeom prst="roundRect">
              <a:avLst>
                <a:gd name="adj" fmla="val 501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effectLst>
                    <a:outerShdw blurRad="38100" dist="38100" dir="2700000" algn="tl">
                      <a:srgbClr val="000000">
                        <a:alpha val="43137"/>
                      </a:srgbClr>
                    </a:outerShdw>
                  </a:effectLst>
                </a:rPr>
                <a:t>The sales team needs to collaborate and share information to sell more efficiently. </a:t>
              </a:r>
            </a:p>
          </p:txBody>
        </p:sp>
      </p:gr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Course Assumptions</a:t>
            </a:r>
            <a:endParaRPr lang="en-US" dirty="0"/>
          </a:p>
        </p:txBody>
      </p:sp>
      <p:sp>
        <p:nvSpPr>
          <p:cNvPr id="5" name="Content Placeholder 4"/>
          <p:cNvSpPr>
            <a:spLocks noGrp="1"/>
          </p:cNvSpPr>
          <p:nvPr>
            <p:ph idx="1"/>
          </p:nvPr>
        </p:nvSpPr>
        <p:spPr>
          <a:prstGeom prst="rect">
            <a:avLst/>
          </a:prstGeom>
        </p:spPr>
        <p:txBody>
          <a:bodyPr/>
          <a:lstStyle/>
          <a:p>
            <a:pPr lvl="1"/>
            <a:r>
              <a:rPr lang="en-US" dirty="0" smtClean="0"/>
              <a:t>Consultants with 2-5 years of experience implementing Sales Cloud solutions. </a:t>
            </a:r>
          </a:p>
          <a:p>
            <a:pPr lvl="1"/>
            <a:r>
              <a:rPr lang="en-US" dirty="0" smtClean="0"/>
              <a:t>Salesforce.com Certified Administrator credential is required.</a:t>
            </a:r>
          </a:p>
        </p:txBody>
      </p:sp>
      <p:sp>
        <p:nvSpPr>
          <p:cNvPr id="2" name="Slide Number Placeholder 1"/>
          <p:cNvSpPr>
            <a:spLocks noGrp="1"/>
          </p:cNvSpPr>
          <p:nvPr>
            <p:ph type="sldNum" sz="quarter" idx="10"/>
          </p:nvPr>
        </p:nvSpPr>
        <p:spPr/>
        <p:txBody>
          <a:bodyPr/>
          <a:lstStyle/>
          <a:p>
            <a:fld id="{812A5277-1DB9-460F-9A21-B857ABB32666}" type="slidenum">
              <a:rPr lang="en-US" smtClean="0"/>
              <a:pPr/>
              <a:t>7</a:t>
            </a:fld>
            <a:endParaRPr lang="en-US" dirty="0"/>
          </a:p>
        </p:txBody>
      </p:sp>
    </p:spTree>
    <p:custDataLst>
      <p:tags r:id="rId1"/>
    </p:custData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15714" y="829311"/>
            <a:ext cx="2882797"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900" kern="0" dirty="0">
                <a:latin typeface="+mj-lt"/>
              </a:rPr>
              <a:t>The VP of Global Sales wants to be notified when high-value opportunities reach the later stages of the sales process.</a:t>
            </a:r>
          </a:p>
          <a:p>
            <a:endParaRPr lang="en-US" sz="1900" kern="0" dirty="0">
              <a:latin typeface="+mj-lt"/>
            </a:endParaRPr>
          </a:p>
        </p:txBody>
      </p:sp>
      <p:sp>
        <p:nvSpPr>
          <p:cNvPr id="13" name="Content Placeholder 2"/>
          <p:cNvSpPr txBox="1">
            <a:spLocks/>
          </p:cNvSpPr>
          <p:nvPr/>
        </p:nvSpPr>
        <p:spPr>
          <a:xfrm>
            <a:off x="3160413" y="829311"/>
            <a:ext cx="2863944"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900" kern="0" dirty="0">
                <a:latin typeface="+mj-lt"/>
              </a:rPr>
              <a:t>Sales reps want to easily find other opportunities that were won against the same competitors. </a:t>
            </a:r>
          </a:p>
          <a:p>
            <a:endParaRPr lang="en-US" sz="1900" kern="0" dirty="0">
              <a:latin typeface="+mj-lt"/>
            </a:endParaRPr>
          </a:p>
        </p:txBody>
      </p:sp>
      <p:sp>
        <p:nvSpPr>
          <p:cNvPr id="14" name="Content Placeholder 4"/>
          <p:cNvSpPr txBox="1">
            <a:spLocks/>
          </p:cNvSpPr>
          <p:nvPr/>
        </p:nvSpPr>
        <p:spPr>
          <a:xfrm>
            <a:off x="9123275" y="829311"/>
            <a:ext cx="2882797"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900" kern="0" dirty="0">
                <a:latin typeface="+mj-lt"/>
              </a:rPr>
              <a:t>The sales team wants to reduce the time it takes for sales managers to accept or reject discount approvals. </a:t>
            </a:r>
          </a:p>
          <a:p>
            <a:endParaRPr lang="en-US" sz="1900" kern="0" dirty="0">
              <a:latin typeface="+mj-lt"/>
            </a:endParaRPr>
          </a:p>
        </p:txBody>
      </p:sp>
      <p:sp>
        <p:nvSpPr>
          <p:cNvPr id="15" name="Content Placeholder 5"/>
          <p:cNvSpPr txBox="1">
            <a:spLocks/>
          </p:cNvSpPr>
          <p:nvPr/>
        </p:nvSpPr>
        <p:spPr>
          <a:xfrm>
            <a:off x="6120755" y="829311"/>
            <a:ext cx="3002520"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900" kern="0" dirty="0">
                <a:latin typeface="+mj-lt"/>
              </a:rPr>
              <a:t>The account owner needs to be notified when a new opportunity is created for one of their key customers. </a:t>
            </a:r>
          </a:p>
          <a:p>
            <a:endParaRPr lang="en-US" sz="1900" kern="0" dirty="0">
              <a:latin typeface="+mj-lt"/>
            </a:endParaRPr>
          </a:p>
        </p:txBody>
      </p:sp>
      <p:sp>
        <p:nvSpPr>
          <p:cNvPr id="22" name="Rounded Rectangle 21"/>
          <p:cNvSpPr/>
          <p:nvPr/>
        </p:nvSpPr>
        <p:spPr bwMode="auto">
          <a:xfrm>
            <a:off x="250705" y="2798064"/>
            <a:ext cx="2691581" cy="3831336"/>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23" name="Rounded Rectangle 22"/>
          <p:cNvSpPr/>
          <p:nvPr/>
        </p:nvSpPr>
        <p:spPr bwMode="auto">
          <a:xfrm>
            <a:off x="3272882" y="2551176"/>
            <a:ext cx="2691581" cy="4078225"/>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25" name="Rounded Rectangle 24"/>
          <p:cNvSpPr/>
          <p:nvPr/>
        </p:nvSpPr>
        <p:spPr bwMode="auto">
          <a:xfrm>
            <a:off x="6267627" y="2532888"/>
            <a:ext cx="2691581" cy="4096512"/>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26" name="Rounded Rectangle 25"/>
          <p:cNvSpPr/>
          <p:nvPr/>
        </p:nvSpPr>
        <p:spPr bwMode="auto">
          <a:xfrm>
            <a:off x="9262372" y="2852928"/>
            <a:ext cx="2691581" cy="3776472"/>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7" name="Title 16"/>
          <p:cNvSpPr>
            <a:spLocks noGrp="1"/>
          </p:cNvSpPr>
          <p:nvPr>
            <p:ph type="title"/>
          </p:nvPr>
        </p:nvSpPr>
        <p:spPr/>
        <p:txBody>
          <a:bodyPr/>
          <a:lstStyle/>
          <a:p>
            <a:pPr lvl="0"/>
            <a:r>
              <a:rPr lang="en-US" dirty="0" smtClean="0"/>
              <a:t>What Solution Would You Recommend?</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70</a:t>
            </a:fld>
            <a:endParaRPr lang="en-US" dirty="0"/>
          </a:p>
        </p:txBody>
      </p:sp>
    </p:spTree>
    <p:custDataLst>
      <p:tags r:id="rId1"/>
    </p:custData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p:cNvSpPr>
            <a:spLocks noGrp="1"/>
          </p:cNvSpPr>
          <p:nvPr>
            <p:ph idx="1"/>
          </p:nvPr>
        </p:nvSpPr>
        <p:spPr>
          <a:xfrm>
            <a:off x="115711" y="843165"/>
            <a:ext cx="7911869" cy="5950440"/>
          </a:xfrm>
        </p:spPr>
        <p:txBody>
          <a:bodyPr/>
          <a:lstStyle/>
          <a:p>
            <a:pPr lvl="1"/>
            <a:r>
              <a:rPr lang="en-US" sz="2300" dirty="0" smtClean="0"/>
              <a:t>Salesforce for Outlook syncs contacts, events, and tasks between Microsoft® Outlook® and Salesforce.</a:t>
            </a:r>
          </a:p>
          <a:p>
            <a:pPr lvl="1"/>
            <a:r>
              <a:rPr lang="en-GB" sz="2300" dirty="0" smtClean="0"/>
              <a:t>The side panel lets users:</a:t>
            </a:r>
          </a:p>
          <a:p>
            <a:pPr lvl="1"/>
            <a:r>
              <a:rPr lang="en-GB" sz="2300" dirty="0" smtClean="0"/>
              <a:t>View their Salesforce contact data and related records.</a:t>
            </a:r>
          </a:p>
          <a:p>
            <a:pPr lvl="1"/>
            <a:r>
              <a:rPr lang="en-GB" sz="2300" dirty="0" smtClean="0"/>
              <a:t>Add emails, events, and tasks to Salesforce records.</a:t>
            </a:r>
          </a:p>
          <a:p>
            <a:pPr lvl="1"/>
            <a:r>
              <a:rPr lang="en-GB" sz="2300" dirty="0" smtClean="0"/>
              <a:t>Create records directly from Outlook</a:t>
            </a:r>
            <a:r>
              <a:rPr lang="en-US" sz="2300" baseline="30000" dirty="0" smtClean="0"/>
              <a:t>®</a:t>
            </a:r>
            <a:r>
              <a:rPr lang="en-GB" sz="2300" dirty="0" smtClean="0"/>
              <a:t>.</a:t>
            </a:r>
            <a:endParaRPr lang="en-US" sz="2300" dirty="0" smtClean="0"/>
          </a:p>
          <a:p>
            <a:r>
              <a:rPr lang="en-US" sz="2300" dirty="0" smtClean="0"/>
              <a:t>Users can:</a:t>
            </a:r>
          </a:p>
          <a:p>
            <a:pPr lvl="1"/>
            <a:r>
              <a:rPr lang="en-US" sz="2300" dirty="0" smtClean="0"/>
              <a:t>View and edit personal Outlook</a:t>
            </a:r>
            <a:r>
              <a:rPr lang="en-US" sz="2300" baseline="30000" dirty="0" smtClean="0"/>
              <a:t>®</a:t>
            </a:r>
            <a:r>
              <a:rPr lang="en-US" sz="2300" dirty="0" smtClean="0"/>
              <a:t> configuration settings. </a:t>
            </a:r>
          </a:p>
          <a:p>
            <a:pPr lvl="1"/>
            <a:r>
              <a:rPr lang="en-US" sz="2300" dirty="0" smtClean="0"/>
              <a:t>Select sync folders and sync method, and choose privacy options.</a:t>
            </a:r>
          </a:p>
          <a:p>
            <a:pPr lvl="1"/>
            <a:r>
              <a:rPr lang="en-US" sz="2300" dirty="0" smtClean="0"/>
              <a:t>Assign unresolved items.</a:t>
            </a:r>
          </a:p>
        </p:txBody>
      </p:sp>
      <p:sp>
        <p:nvSpPr>
          <p:cNvPr id="7" name="Slide Number Placeholder 6"/>
          <p:cNvSpPr>
            <a:spLocks noGrp="1"/>
          </p:cNvSpPr>
          <p:nvPr>
            <p:ph type="sldNum" sz="quarter" idx="10"/>
          </p:nvPr>
        </p:nvSpPr>
        <p:spPr/>
        <p:txBody>
          <a:bodyPr/>
          <a:lstStyle/>
          <a:p>
            <a:fld id="{812A5277-1DB9-460F-9A21-B857ABB32666}" type="slidenum">
              <a:rPr lang="en-US" smtClean="0"/>
              <a:pPr/>
              <a:t>71</a:t>
            </a:fld>
            <a:endParaRPr lang="en-US" dirty="0"/>
          </a:p>
        </p:txBody>
      </p:sp>
      <p:sp>
        <p:nvSpPr>
          <p:cNvPr id="2" name="Title 1"/>
          <p:cNvSpPr>
            <a:spLocks noGrp="1"/>
          </p:cNvSpPr>
          <p:nvPr>
            <p:ph type="title"/>
          </p:nvPr>
        </p:nvSpPr>
        <p:spPr/>
        <p:txBody>
          <a:bodyPr/>
          <a:lstStyle/>
          <a:p>
            <a:r>
              <a:rPr lang="en-US" dirty="0" smtClean="0"/>
              <a:t>Salesforce for Outlook</a:t>
            </a:r>
            <a:endParaRPr lang="en-US" dirty="0"/>
          </a:p>
        </p:txBody>
      </p:sp>
      <p:sp>
        <p:nvSpPr>
          <p:cNvPr id="19" name="Rectangle 18"/>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85000"/>
              </a:lnSpc>
              <a:defRPr/>
            </a:pPr>
            <a:r>
              <a:rPr lang="en-US" sz="2400" kern="0" dirty="0">
                <a:solidFill>
                  <a:schemeClr val="bg1"/>
                </a:solidFill>
                <a:latin typeface="Salesforce Sans" panose="020B0505020202020203" pitchFamily="34" charset="0"/>
                <a:cs typeface="Arial" pitchFamily="34" charset="0"/>
              </a:rPr>
              <a:t>Search Help &amp; Training for this online course: </a:t>
            </a:r>
            <a:r>
              <a:rPr lang="en-US" sz="2400" kern="0" dirty="0" smtClean="0">
                <a:solidFill>
                  <a:schemeClr val="bg1"/>
                </a:solidFill>
                <a:latin typeface="Salesforce Sans" panose="020B0505020202020203" pitchFamily="34" charset="0"/>
                <a:cs typeface="Arial" pitchFamily="34" charset="0"/>
              </a:rPr>
              <a:t/>
            </a:r>
            <a:br>
              <a:rPr lang="en-US" sz="2400" kern="0" dirty="0" smtClean="0">
                <a:solidFill>
                  <a:schemeClr val="bg1"/>
                </a:solidFill>
                <a:latin typeface="Salesforce Sans" panose="020B0505020202020203" pitchFamily="34" charset="0"/>
                <a:cs typeface="Arial" pitchFamily="34" charset="0"/>
              </a:rPr>
            </a:br>
            <a:r>
              <a:rPr lang="en-US" sz="2400" b="1" kern="0" dirty="0" smtClean="0">
                <a:solidFill>
                  <a:schemeClr val="bg1"/>
                </a:solidFill>
                <a:latin typeface="Salesforce Sans" panose="020B0505020202020203" pitchFamily="34" charset="0"/>
                <a:cs typeface="Arial" pitchFamily="34" charset="0"/>
              </a:rPr>
              <a:t>Using </a:t>
            </a:r>
            <a:r>
              <a:rPr lang="en-US" sz="2400" b="1" kern="0" dirty="0">
                <a:solidFill>
                  <a:schemeClr val="bg1"/>
                </a:solidFill>
                <a:latin typeface="Salesforce Sans" panose="020B0505020202020203" pitchFamily="34" charset="0"/>
                <a:cs typeface="Arial" pitchFamily="34" charset="0"/>
              </a:rPr>
              <a:t>Salesforce for Outlook </a:t>
            </a:r>
          </a:p>
        </p:txBody>
      </p:sp>
      <p:sp>
        <p:nvSpPr>
          <p:cNvPr id="20" name="TextBox 19"/>
          <p:cNvSpPr txBox="1"/>
          <p:nvPr/>
        </p:nvSpPr>
        <p:spPr bwMode="white">
          <a:xfrm>
            <a:off x="0" y="6107915"/>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RESOURCE:</a:t>
            </a:r>
          </a:p>
        </p:txBody>
      </p:sp>
      <p:grpSp>
        <p:nvGrpSpPr>
          <p:cNvPr id="21" name="Group 4"/>
          <p:cNvGrpSpPr>
            <a:grpSpLocks noChangeAspect="1"/>
          </p:cNvGrpSpPr>
          <p:nvPr/>
        </p:nvGrpSpPr>
        <p:grpSpPr bwMode="auto">
          <a:xfrm>
            <a:off x="466725" y="6381019"/>
            <a:ext cx="361950" cy="333375"/>
            <a:chOff x="294" y="1459"/>
            <a:chExt cx="228" cy="210"/>
          </a:xfrm>
        </p:grpSpPr>
        <p:sp>
          <p:nvSpPr>
            <p:cNvPr id="22" name="AutoShape 3"/>
            <p:cNvSpPr>
              <a:spLocks noChangeAspect="1" noChangeArrowheads="1" noTextEdit="1"/>
            </p:cNvSpPr>
            <p:nvPr/>
          </p:nvSpPr>
          <p:spPr bwMode="auto">
            <a:xfrm>
              <a:off x="294" y="1459"/>
              <a:ext cx="22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a:off x="308" y="1490"/>
              <a:ext cx="214" cy="170"/>
            </a:xfrm>
            <a:custGeom>
              <a:avLst/>
              <a:gdLst>
                <a:gd name="T0" fmla="*/ 640 w 640"/>
                <a:gd name="T1" fmla="*/ 0 h 511"/>
                <a:gd name="T2" fmla="*/ 530 w 640"/>
                <a:gd name="T3" fmla="*/ 52 h 511"/>
                <a:gd name="T4" fmla="*/ 462 w 640"/>
                <a:gd name="T5" fmla="*/ 185 h 511"/>
                <a:gd name="T6" fmla="*/ 75 w 640"/>
                <a:gd name="T7" fmla="*/ 210 h 511"/>
                <a:gd name="T8" fmla="*/ 0 w 640"/>
                <a:gd name="T9" fmla="*/ 256 h 511"/>
                <a:gd name="T10" fmla="*/ 0 w 640"/>
                <a:gd name="T11" fmla="*/ 347 h 511"/>
                <a:gd name="T12" fmla="*/ 43 w 640"/>
                <a:gd name="T13" fmla="*/ 432 h 511"/>
                <a:gd name="T14" fmla="*/ 340 w 640"/>
                <a:gd name="T15" fmla="*/ 511 h 511"/>
                <a:gd name="T16" fmla="*/ 544 w 640"/>
                <a:gd name="T17" fmla="*/ 290 h 511"/>
                <a:gd name="T18" fmla="*/ 615 w 640"/>
                <a:gd name="T19" fmla="*/ 161 h 511"/>
                <a:gd name="T20" fmla="*/ 640 w 640"/>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0" h="511">
                  <a:moveTo>
                    <a:pt x="640" y="0"/>
                  </a:moveTo>
                  <a:lnTo>
                    <a:pt x="530" y="52"/>
                  </a:lnTo>
                  <a:lnTo>
                    <a:pt x="462" y="185"/>
                  </a:lnTo>
                  <a:lnTo>
                    <a:pt x="75" y="210"/>
                  </a:lnTo>
                  <a:lnTo>
                    <a:pt x="0" y="256"/>
                  </a:lnTo>
                  <a:lnTo>
                    <a:pt x="0" y="347"/>
                  </a:lnTo>
                  <a:lnTo>
                    <a:pt x="43" y="432"/>
                  </a:lnTo>
                  <a:lnTo>
                    <a:pt x="340" y="511"/>
                  </a:lnTo>
                  <a:lnTo>
                    <a:pt x="544" y="290"/>
                  </a:lnTo>
                  <a:lnTo>
                    <a:pt x="615" y="161"/>
                  </a:lnTo>
                  <a:lnTo>
                    <a:pt x="640" y="0"/>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p:nvSpPr>
          <p:spPr bwMode="auto">
            <a:xfrm>
              <a:off x="308" y="1490"/>
              <a:ext cx="214" cy="170"/>
            </a:xfrm>
            <a:custGeom>
              <a:avLst/>
              <a:gdLst>
                <a:gd name="T0" fmla="*/ 640 w 640"/>
                <a:gd name="T1" fmla="*/ 0 h 511"/>
                <a:gd name="T2" fmla="*/ 530 w 640"/>
                <a:gd name="T3" fmla="*/ 52 h 511"/>
                <a:gd name="T4" fmla="*/ 462 w 640"/>
                <a:gd name="T5" fmla="*/ 185 h 511"/>
                <a:gd name="T6" fmla="*/ 75 w 640"/>
                <a:gd name="T7" fmla="*/ 210 h 511"/>
                <a:gd name="T8" fmla="*/ 0 w 640"/>
                <a:gd name="T9" fmla="*/ 256 h 511"/>
                <a:gd name="T10" fmla="*/ 0 w 640"/>
                <a:gd name="T11" fmla="*/ 347 h 511"/>
                <a:gd name="T12" fmla="*/ 43 w 640"/>
                <a:gd name="T13" fmla="*/ 432 h 511"/>
                <a:gd name="T14" fmla="*/ 340 w 640"/>
                <a:gd name="T15" fmla="*/ 511 h 511"/>
                <a:gd name="T16" fmla="*/ 544 w 640"/>
                <a:gd name="T17" fmla="*/ 290 h 511"/>
                <a:gd name="T18" fmla="*/ 615 w 640"/>
                <a:gd name="T19" fmla="*/ 161 h 511"/>
                <a:gd name="T20" fmla="*/ 640 w 640"/>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0" h="511">
                  <a:moveTo>
                    <a:pt x="640" y="0"/>
                  </a:moveTo>
                  <a:lnTo>
                    <a:pt x="530" y="52"/>
                  </a:lnTo>
                  <a:lnTo>
                    <a:pt x="462" y="185"/>
                  </a:lnTo>
                  <a:lnTo>
                    <a:pt x="75" y="210"/>
                  </a:lnTo>
                  <a:lnTo>
                    <a:pt x="0" y="256"/>
                  </a:lnTo>
                  <a:lnTo>
                    <a:pt x="0" y="347"/>
                  </a:lnTo>
                  <a:lnTo>
                    <a:pt x="43" y="432"/>
                  </a:lnTo>
                  <a:lnTo>
                    <a:pt x="340" y="511"/>
                  </a:lnTo>
                  <a:lnTo>
                    <a:pt x="544" y="290"/>
                  </a:lnTo>
                  <a:lnTo>
                    <a:pt x="615" y="161"/>
                  </a:lnTo>
                  <a:lnTo>
                    <a:pt x="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noEditPoints="1"/>
            </p:cNvSpPr>
            <p:nvPr/>
          </p:nvSpPr>
          <p:spPr bwMode="auto">
            <a:xfrm>
              <a:off x="294" y="1459"/>
              <a:ext cx="228" cy="210"/>
            </a:xfrm>
            <a:custGeom>
              <a:avLst/>
              <a:gdLst>
                <a:gd name="T0" fmla="*/ 0 w 684"/>
                <a:gd name="T1" fmla="*/ 403 h 630"/>
                <a:gd name="T2" fmla="*/ 22 w 684"/>
                <a:gd name="T3" fmla="*/ 330 h 630"/>
                <a:gd name="T4" fmla="*/ 44 w 684"/>
                <a:gd name="T5" fmla="*/ 300 h 630"/>
                <a:gd name="T6" fmla="*/ 282 w 684"/>
                <a:gd name="T7" fmla="*/ 36 h 630"/>
                <a:gd name="T8" fmla="*/ 307 w 684"/>
                <a:gd name="T9" fmla="*/ 10 h 630"/>
                <a:gd name="T10" fmla="*/ 324 w 684"/>
                <a:gd name="T11" fmla="*/ 0 h 630"/>
                <a:gd name="T12" fmla="*/ 370 w 684"/>
                <a:gd name="T13" fmla="*/ 9 h 630"/>
                <a:gd name="T14" fmla="*/ 606 w 684"/>
                <a:gd name="T15" fmla="*/ 61 h 630"/>
                <a:gd name="T16" fmla="*/ 667 w 684"/>
                <a:gd name="T17" fmla="*/ 75 h 630"/>
                <a:gd name="T18" fmla="*/ 684 w 684"/>
                <a:gd name="T19" fmla="*/ 94 h 630"/>
                <a:gd name="T20" fmla="*/ 680 w 684"/>
                <a:gd name="T21" fmla="*/ 113 h 630"/>
                <a:gd name="T22" fmla="*/ 618 w 684"/>
                <a:gd name="T23" fmla="*/ 189 h 630"/>
                <a:gd name="T24" fmla="*/ 425 w 684"/>
                <a:gd name="T25" fmla="*/ 412 h 630"/>
                <a:gd name="T26" fmla="*/ 398 w 684"/>
                <a:gd name="T27" fmla="*/ 441 h 630"/>
                <a:gd name="T28" fmla="*/ 381 w 684"/>
                <a:gd name="T29" fmla="*/ 451 h 630"/>
                <a:gd name="T30" fmla="*/ 341 w 684"/>
                <a:gd name="T31" fmla="*/ 443 h 630"/>
                <a:gd name="T32" fmla="*/ 107 w 684"/>
                <a:gd name="T33" fmla="*/ 375 h 630"/>
                <a:gd name="T34" fmla="*/ 68 w 684"/>
                <a:gd name="T35" fmla="*/ 376 h 630"/>
                <a:gd name="T36" fmla="*/ 56 w 684"/>
                <a:gd name="T37" fmla="*/ 396 h 630"/>
                <a:gd name="T38" fmla="*/ 55 w 684"/>
                <a:gd name="T39" fmla="*/ 438 h 630"/>
                <a:gd name="T40" fmla="*/ 62 w 684"/>
                <a:gd name="T41" fmla="*/ 460 h 630"/>
                <a:gd name="T42" fmla="*/ 86 w 684"/>
                <a:gd name="T43" fmla="*/ 484 h 630"/>
                <a:gd name="T44" fmla="*/ 124 w 684"/>
                <a:gd name="T45" fmla="*/ 495 h 630"/>
                <a:gd name="T46" fmla="*/ 416 w 684"/>
                <a:gd name="T47" fmla="*/ 539 h 630"/>
                <a:gd name="T48" fmla="*/ 581 w 684"/>
                <a:gd name="T49" fmla="*/ 341 h 630"/>
                <a:gd name="T50" fmla="*/ 622 w 684"/>
                <a:gd name="T51" fmla="*/ 258 h 630"/>
                <a:gd name="T52" fmla="*/ 632 w 684"/>
                <a:gd name="T53" fmla="*/ 210 h 630"/>
                <a:gd name="T54" fmla="*/ 649 w 684"/>
                <a:gd name="T55" fmla="*/ 197 h 630"/>
                <a:gd name="T56" fmla="*/ 671 w 684"/>
                <a:gd name="T57" fmla="*/ 201 h 630"/>
                <a:gd name="T58" fmla="*/ 680 w 684"/>
                <a:gd name="T59" fmla="*/ 216 h 630"/>
                <a:gd name="T60" fmla="*/ 679 w 684"/>
                <a:gd name="T61" fmla="*/ 237 h 630"/>
                <a:gd name="T62" fmla="*/ 677 w 684"/>
                <a:gd name="T63" fmla="*/ 271 h 630"/>
                <a:gd name="T64" fmla="*/ 682 w 684"/>
                <a:gd name="T65" fmla="*/ 298 h 630"/>
                <a:gd name="T66" fmla="*/ 668 w 684"/>
                <a:gd name="T67" fmla="*/ 320 h 630"/>
                <a:gd name="T68" fmla="*/ 442 w 684"/>
                <a:gd name="T69" fmla="*/ 592 h 630"/>
                <a:gd name="T70" fmla="*/ 417 w 684"/>
                <a:gd name="T71" fmla="*/ 620 h 630"/>
                <a:gd name="T72" fmla="*/ 402 w 684"/>
                <a:gd name="T73" fmla="*/ 630 h 630"/>
                <a:gd name="T74" fmla="*/ 357 w 684"/>
                <a:gd name="T75" fmla="*/ 620 h 630"/>
                <a:gd name="T76" fmla="*/ 71 w 684"/>
                <a:gd name="T77" fmla="*/ 535 h 630"/>
                <a:gd name="T78" fmla="*/ 39 w 684"/>
                <a:gd name="T79" fmla="*/ 514 h 630"/>
                <a:gd name="T80" fmla="*/ 9 w 684"/>
                <a:gd name="T81" fmla="*/ 467 h 630"/>
                <a:gd name="T82" fmla="*/ 484 w 684"/>
                <a:gd name="T83" fmla="*/ 144 h 630"/>
                <a:gd name="T84" fmla="*/ 349 w 684"/>
                <a:gd name="T85" fmla="*/ 111 h 630"/>
                <a:gd name="T86" fmla="*/ 316 w 684"/>
                <a:gd name="T87" fmla="*/ 105 h 630"/>
                <a:gd name="T88" fmla="*/ 295 w 684"/>
                <a:gd name="T89" fmla="*/ 116 h 630"/>
                <a:gd name="T90" fmla="*/ 275 w 684"/>
                <a:gd name="T91" fmla="*/ 141 h 630"/>
                <a:gd name="T92" fmla="*/ 285 w 684"/>
                <a:gd name="T93" fmla="*/ 154 h 630"/>
                <a:gd name="T94" fmla="*/ 439 w 684"/>
                <a:gd name="T95" fmla="*/ 192 h 630"/>
                <a:gd name="T96" fmla="*/ 492 w 684"/>
                <a:gd name="T97" fmla="*/ 203 h 630"/>
                <a:gd name="T98" fmla="*/ 510 w 684"/>
                <a:gd name="T99" fmla="*/ 196 h 630"/>
                <a:gd name="T100" fmla="*/ 533 w 684"/>
                <a:gd name="T101" fmla="*/ 167 h 630"/>
                <a:gd name="T102" fmla="*/ 529 w 684"/>
                <a:gd name="T103" fmla="*/ 157 h 630"/>
                <a:gd name="T104" fmla="*/ 484 w 684"/>
                <a:gd name="T105" fmla="*/ 14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4" h="630">
                  <a:moveTo>
                    <a:pt x="0" y="435"/>
                  </a:moveTo>
                  <a:lnTo>
                    <a:pt x="0" y="435"/>
                  </a:lnTo>
                  <a:lnTo>
                    <a:pt x="0" y="403"/>
                  </a:lnTo>
                  <a:lnTo>
                    <a:pt x="0" y="403"/>
                  </a:lnTo>
                  <a:lnTo>
                    <a:pt x="5" y="381"/>
                  </a:lnTo>
                  <a:lnTo>
                    <a:pt x="11" y="359"/>
                  </a:lnTo>
                  <a:lnTo>
                    <a:pt x="18" y="338"/>
                  </a:lnTo>
                  <a:lnTo>
                    <a:pt x="22" y="330"/>
                  </a:lnTo>
                  <a:lnTo>
                    <a:pt x="27" y="321"/>
                  </a:lnTo>
                  <a:lnTo>
                    <a:pt x="27" y="321"/>
                  </a:lnTo>
                  <a:lnTo>
                    <a:pt x="35" y="310"/>
                  </a:lnTo>
                  <a:lnTo>
                    <a:pt x="44" y="300"/>
                  </a:lnTo>
                  <a:lnTo>
                    <a:pt x="63" y="281"/>
                  </a:lnTo>
                  <a:lnTo>
                    <a:pt x="63" y="281"/>
                  </a:lnTo>
                  <a:lnTo>
                    <a:pt x="173" y="158"/>
                  </a:lnTo>
                  <a:lnTo>
                    <a:pt x="282" y="36"/>
                  </a:lnTo>
                  <a:lnTo>
                    <a:pt x="282" y="36"/>
                  </a:lnTo>
                  <a:lnTo>
                    <a:pt x="292" y="26"/>
                  </a:lnTo>
                  <a:lnTo>
                    <a:pt x="302" y="15"/>
                  </a:lnTo>
                  <a:lnTo>
                    <a:pt x="307" y="10"/>
                  </a:lnTo>
                  <a:lnTo>
                    <a:pt x="313" y="5"/>
                  </a:lnTo>
                  <a:lnTo>
                    <a:pt x="318" y="2"/>
                  </a:lnTo>
                  <a:lnTo>
                    <a:pt x="324" y="0"/>
                  </a:lnTo>
                  <a:lnTo>
                    <a:pt x="324" y="0"/>
                  </a:lnTo>
                  <a:lnTo>
                    <a:pt x="329" y="0"/>
                  </a:lnTo>
                  <a:lnTo>
                    <a:pt x="335" y="0"/>
                  </a:lnTo>
                  <a:lnTo>
                    <a:pt x="346" y="2"/>
                  </a:lnTo>
                  <a:lnTo>
                    <a:pt x="370" y="9"/>
                  </a:lnTo>
                  <a:lnTo>
                    <a:pt x="370" y="9"/>
                  </a:lnTo>
                  <a:lnTo>
                    <a:pt x="489" y="34"/>
                  </a:lnTo>
                  <a:lnTo>
                    <a:pt x="606" y="61"/>
                  </a:lnTo>
                  <a:lnTo>
                    <a:pt x="606" y="61"/>
                  </a:lnTo>
                  <a:lnTo>
                    <a:pt x="632" y="66"/>
                  </a:lnTo>
                  <a:lnTo>
                    <a:pt x="644" y="68"/>
                  </a:lnTo>
                  <a:lnTo>
                    <a:pt x="656" y="72"/>
                  </a:lnTo>
                  <a:lnTo>
                    <a:pt x="667" y="75"/>
                  </a:lnTo>
                  <a:lnTo>
                    <a:pt x="675" y="81"/>
                  </a:lnTo>
                  <a:lnTo>
                    <a:pt x="679" y="85"/>
                  </a:lnTo>
                  <a:lnTo>
                    <a:pt x="682" y="90"/>
                  </a:lnTo>
                  <a:lnTo>
                    <a:pt x="684" y="94"/>
                  </a:lnTo>
                  <a:lnTo>
                    <a:pt x="684" y="100"/>
                  </a:lnTo>
                  <a:lnTo>
                    <a:pt x="684" y="100"/>
                  </a:lnTo>
                  <a:lnTo>
                    <a:pt x="684" y="107"/>
                  </a:lnTo>
                  <a:lnTo>
                    <a:pt x="680" y="113"/>
                  </a:lnTo>
                  <a:lnTo>
                    <a:pt x="677" y="120"/>
                  </a:lnTo>
                  <a:lnTo>
                    <a:pt x="671" y="126"/>
                  </a:lnTo>
                  <a:lnTo>
                    <a:pt x="671" y="126"/>
                  </a:lnTo>
                  <a:lnTo>
                    <a:pt x="618" y="189"/>
                  </a:lnTo>
                  <a:lnTo>
                    <a:pt x="567" y="248"/>
                  </a:lnTo>
                  <a:lnTo>
                    <a:pt x="461" y="367"/>
                  </a:lnTo>
                  <a:lnTo>
                    <a:pt x="461" y="367"/>
                  </a:lnTo>
                  <a:lnTo>
                    <a:pt x="425" y="412"/>
                  </a:lnTo>
                  <a:lnTo>
                    <a:pt x="425" y="412"/>
                  </a:lnTo>
                  <a:lnTo>
                    <a:pt x="415" y="423"/>
                  </a:lnTo>
                  <a:lnTo>
                    <a:pt x="404" y="435"/>
                  </a:lnTo>
                  <a:lnTo>
                    <a:pt x="398" y="441"/>
                  </a:lnTo>
                  <a:lnTo>
                    <a:pt x="392" y="445"/>
                  </a:lnTo>
                  <a:lnTo>
                    <a:pt x="387" y="449"/>
                  </a:lnTo>
                  <a:lnTo>
                    <a:pt x="381" y="451"/>
                  </a:lnTo>
                  <a:lnTo>
                    <a:pt x="381" y="451"/>
                  </a:lnTo>
                  <a:lnTo>
                    <a:pt x="372" y="450"/>
                  </a:lnTo>
                  <a:lnTo>
                    <a:pt x="361" y="449"/>
                  </a:lnTo>
                  <a:lnTo>
                    <a:pt x="341" y="443"/>
                  </a:lnTo>
                  <a:lnTo>
                    <a:pt x="341" y="443"/>
                  </a:lnTo>
                  <a:lnTo>
                    <a:pt x="150" y="387"/>
                  </a:lnTo>
                  <a:lnTo>
                    <a:pt x="150" y="387"/>
                  </a:lnTo>
                  <a:lnTo>
                    <a:pt x="129" y="381"/>
                  </a:lnTo>
                  <a:lnTo>
                    <a:pt x="107" y="375"/>
                  </a:lnTo>
                  <a:lnTo>
                    <a:pt x="96" y="372"/>
                  </a:lnTo>
                  <a:lnTo>
                    <a:pt x="86" y="371"/>
                  </a:lnTo>
                  <a:lnTo>
                    <a:pt x="77" y="372"/>
                  </a:lnTo>
                  <a:lnTo>
                    <a:pt x="68" y="376"/>
                  </a:lnTo>
                  <a:lnTo>
                    <a:pt x="68" y="376"/>
                  </a:lnTo>
                  <a:lnTo>
                    <a:pt x="63" y="381"/>
                  </a:lnTo>
                  <a:lnTo>
                    <a:pt x="58" y="388"/>
                  </a:lnTo>
                  <a:lnTo>
                    <a:pt x="56" y="396"/>
                  </a:lnTo>
                  <a:lnTo>
                    <a:pt x="54" y="406"/>
                  </a:lnTo>
                  <a:lnTo>
                    <a:pt x="54" y="416"/>
                  </a:lnTo>
                  <a:lnTo>
                    <a:pt x="54" y="427"/>
                  </a:lnTo>
                  <a:lnTo>
                    <a:pt x="55" y="438"/>
                  </a:lnTo>
                  <a:lnTo>
                    <a:pt x="57" y="446"/>
                  </a:lnTo>
                  <a:lnTo>
                    <a:pt x="57" y="446"/>
                  </a:lnTo>
                  <a:lnTo>
                    <a:pt x="60" y="454"/>
                  </a:lnTo>
                  <a:lnTo>
                    <a:pt x="62" y="460"/>
                  </a:lnTo>
                  <a:lnTo>
                    <a:pt x="69" y="471"/>
                  </a:lnTo>
                  <a:lnTo>
                    <a:pt x="78" y="479"/>
                  </a:lnTo>
                  <a:lnTo>
                    <a:pt x="86" y="484"/>
                  </a:lnTo>
                  <a:lnTo>
                    <a:pt x="86" y="484"/>
                  </a:lnTo>
                  <a:lnTo>
                    <a:pt x="95" y="488"/>
                  </a:lnTo>
                  <a:lnTo>
                    <a:pt x="103" y="490"/>
                  </a:lnTo>
                  <a:lnTo>
                    <a:pt x="124" y="495"/>
                  </a:lnTo>
                  <a:lnTo>
                    <a:pt x="124" y="495"/>
                  </a:lnTo>
                  <a:lnTo>
                    <a:pt x="386" y="574"/>
                  </a:lnTo>
                  <a:lnTo>
                    <a:pt x="386" y="574"/>
                  </a:lnTo>
                  <a:lnTo>
                    <a:pt x="402" y="557"/>
                  </a:lnTo>
                  <a:lnTo>
                    <a:pt x="416" y="539"/>
                  </a:lnTo>
                  <a:lnTo>
                    <a:pt x="445" y="504"/>
                  </a:lnTo>
                  <a:lnTo>
                    <a:pt x="445" y="504"/>
                  </a:lnTo>
                  <a:lnTo>
                    <a:pt x="537" y="395"/>
                  </a:lnTo>
                  <a:lnTo>
                    <a:pt x="581" y="341"/>
                  </a:lnTo>
                  <a:lnTo>
                    <a:pt x="626" y="286"/>
                  </a:lnTo>
                  <a:lnTo>
                    <a:pt x="626" y="286"/>
                  </a:lnTo>
                  <a:lnTo>
                    <a:pt x="623" y="272"/>
                  </a:lnTo>
                  <a:lnTo>
                    <a:pt x="622" y="258"/>
                  </a:lnTo>
                  <a:lnTo>
                    <a:pt x="622" y="243"/>
                  </a:lnTo>
                  <a:lnTo>
                    <a:pt x="624" y="229"/>
                  </a:lnTo>
                  <a:lnTo>
                    <a:pt x="628" y="215"/>
                  </a:lnTo>
                  <a:lnTo>
                    <a:pt x="632" y="210"/>
                  </a:lnTo>
                  <a:lnTo>
                    <a:pt x="634" y="206"/>
                  </a:lnTo>
                  <a:lnTo>
                    <a:pt x="639" y="202"/>
                  </a:lnTo>
                  <a:lnTo>
                    <a:pt x="644" y="198"/>
                  </a:lnTo>
                  <a:lnTo>
                    <a:pt x="649" y="197"/>
                  </a:lnTo>
                  <a:lnTo>
                    <a:pt x="655" y="196"/>
                  </a:lnTo>
                  <a:lnTo>
                    <a:pt x="655" y="196"/>
                  </a:lnTo>
                  <a:lnTo>
                    <a:pt x="662" y="197"/>
                  </a:lnTo>
                  <a:lnTo>
                    <a:pt x="671" y="201"/>
                  </a:lnTo>
                  <a:lnTo>
                    <a:pt x="673" y="204"/>
                  </a:lnTo>
                  <a:lnTo>
                    <a:pt x="677" y="207"/>
                  </a:lnTo>
                  <a:lnTo>
                    <a:pt x="679" y="212"/>
                  </a:lnTo>
                  <a:lnTo>
                    <a:pt x="680" y="216"/>
                  </a:lnTo>
                  <a:lnTo>
                    <a:pt x="680" y="216"/>
                  </a:lnTo>
                  <a:lnTo>
                    <a:pt x="680" y="221"/>
                  </a:lnTo>
                  <a:lnTo>
                    <a:pt x="680" y="226"/>
                  </a:lnTo>
                  <a:lnTo>
                    <a:pt x="679" y="237"/>
                  </a:lnTo>
                  <a:lnTo>
                    <a:pt x="677" y="248"/>
                  </a:lnTo>
                  <a:lnTo>
                    <a:pt x="675" y="259"/>
                  </a:lnTo>
                  <a:lnTo>
                    <a:pt x="675" y="259"/>
                  </a:lnTo>
                  <a:lnTo>
                    <a:pt x="677" y="271"/>
                  </a:lnTo>
                  <a:lnTo>
                    <a:pt x="679" y="281"/>
                  </a:lnTo>
                  <a:lnTo>
                    <a:pt x="682" y="289"/>
                  </a:lnTo>
                  <a:lnTo>
                    <a:pt x="682" y="294"/>
                  </a:lnTo>
                  <a:lnTo>
                    <a:pt x="682" y="298"/>
                  </a:lnTo>
                  <a:lnTo>
                    <a:pt x="682" y="298"/>
                  </a:lnTo>
                  <a:lnTo>
                    <a:pt x="680" y="303"/>
                  </a:lnTo>
                  <a:lnTo>
                    <a:pt x="677" y="308"/>
                  </a:lnTo>
                  <a:lnTo>
                    <a:pt x="668" y="320"/>
                  </a:lnTo>
                  <a:lnTo>
                    <a:pt x="650" y="342"/>
                  </a:lnTo>
                  <a:lnTo>
                    <a:pt x="650" y="342"/>
                  </a:lnTo>
                  <a:lnTo>
                    <a:pt x="545" y="467"/>
                  </a:lnTo>
                  <a:lnTo>
                    <a:pt x="442" y="592"/>
                  </a:lnTo>
                  <a:lnTo>
                    <a:pt x="442" y="592"/>
                  </a:lnTo>
                  <a:lnTo>
                    <a:pt x="433" y="603"/>
                  </a:lnTo>
                  <a:lnTo>
                    <a:pt x="424" y="615"/>
                  </a:lnTo>
                  <a:lnTo>
                    <a:pt x="417" y="620"/>
                  </a:lnTo>
                  <a:lnTo>
                    <a:pt x="413" y="625"/>
                  </a:lnTo>
                  <a:lnTo>
                    <a:pt x="407" y="629"/>
                  </a:lnTo>
                  <a:lnTo>
                    <a:pt x="402" y="630"/>
                  </a:lnTo>
                  <a:lnTo>
                    <a:pt x="402" y="630"/>
                  </a:lnTo>
                  <a:lnTo>
                    <a:pt x="392" y="630"/>
                  </a:lnTo>
                  <a:lnTo>
                    <a:pt x="381" y="628"/>
                  </a:lnTo>
                  <a:lnTo>
                    <a:pt x="357" y="620"/>
                  </a:lnTo>
                  <a:lnTo>
                    <a:pt x="357" y="620"/>
                  </a:lnTo>
                  <a:lnTo>
                    <a:pt x="107" y="547"/>
                  </a:lnTo>
                  <a:lnTo>
                    <a:pt x="107" y="547"/>
                  </a:lnTo>
                  <a:lnTo>
                    <a:pt x="83" y="540"/>
                  </a:lnTo>
                  <a:lnTo>
                    <a:pt x="71" y="535"/>
                  </a:lnTo>
                  <a:lnTo>
                    <a:pt x="61" y="531"/>
                  </a:lnTo>
                  <a:lnTo>
                    <a:pt x="61" y="531"/>
                  </a:lnTo>
                  <a:lnTo>
                    <a:pt x="49" y="524"/>
                  </a:lnTo>
                  <a:lnTo>
                    <a:pt x="39" y="514"/>
                  </a:lnTo>
                  <a:lnTo>
                    <a:pt x="29" y="505"/>
                  </a:lnTo>
                  <a:lnTo>
                    <a:pt x="22" y="494"/>
                  </a:lnTo>
                  <a:lnTo>
                    <a:pt x="15" y="482"/>
                  </a:lnTo>
                  <a:lnTo>
                    <a:pt x="9" y="467"/>
                  </a:lnTo>
                  <a:lnTo>
                    <a:pt x="4" y="452"/>
                  </a:lnTo>
                  <a:lnTo>
                    <a:pt x="0" y="435"/>
                  </a:lnTo>
                  <a:lnTo>
                    <a:pt x="0" y="435"/>
                  </a:lnTo>
                  <a:close/>
                  <a:moveTo>
                    <a:pt x="484" y="144"/>
                  </a:moveTo>
                  <a:lnTo>
                    <a:pt x="484" y="144"/>
                  </a:lnTo>
                  <a:lnTo>
                    <a:pt x="377" y="118"/>
                  </a:lnTo>
                  <a:lnTo>
                    <a:pt x="377" y="118"/>
                  </a:lnTo>
                  <a:lnTo>
                    <a:pt x="349" y="111"/>
                  </a:lnTo>
                  <a:lnTo>
                    <a:pt x="336" y="107"/>
                  </a:lnTo>
                  <a:lnTo>
                    <a:pt x="324" y="105"/>
                  </a:lnTo>
                  <a:lnTo>
                    <a:pt x="324" y="105"/>
                  </a:lnTo>
                  <a:lnTo>
                    <a:pt x="316" y="105"/>
                  </a:lnTo>
                  <a:lnTo>
                    <a:pt x="310" y="106"/>
                  </a:lnTo>
                  <a:lnTo>
                    <a:pt x="305" y="107"/>
                  </a:lnTo>
                  <a:lnTo>
                    <a:pt x="302" y="109"/>
                  </a:lnTo>
                  <a:lnTo>
                    <a:pt x="295" y="116"/>
                  </a:lnTo>
                  <a:lnTo>
                    <a:pt x="287" y="124"/>
                  </a:lnTo>
                  <a:lnTo>
                    <a:pt x="287" y="124"/>
                  </a:lnTo>
                  <a:lnTo>
                    <a:pt x="277" y="135"/>
                  </a:lnTo>
                  <a:lnTo>
                    <a:pt x="275" y="141"/>
                  </a:lnTo>
                  <a:lnTo>
                    <a:pt x="274" y="145"/>
                  </a:lnTo>
                  <a:lnTo>
                    <a:pt x="274" y="147"/>
                  </a:lnTo>
                  <a:lnTo>
                    <a:pt x="274" y="147"/>
                  </a:lnTo>
                  <a:lnTo>
                    <a:pt x="285" y="154"/>
                  </a:lnTo>
                  <a:lnTo>
                    <a:pt x="298" y="158"/>
                  </a:lnTo>
                  <a:lnTo>
                    <a:pt x="326" y="165"/>
                  </a:lnTo>
                  <a:lnTo>
                    <a:pt x="326" y="165"/>
                  </a:lnTo>
                  <a:lnTo>
                    <a:pt x="439" y="192"/>
                  </a:lnTo>
                  <a:lnTo>
                    <a:pt x="439" y="192"/>
                  </a:lnTo>
                  <a:lnTo>
                    <a:pt x="470" y="201"/>
                  </a:lnTo>
                  <a:lnTo>
                    <a:pt x="484" y="203"/>
                  </a:lnTo>
                  <a:lnTo>
                    <a:pt x="492" y="203"/>
                  </a:lnTo>
                  <a:lnTo>
                    <a:pt x="498" y="203"/>
                  </a:lnTo>
                  <a:lnTo>
                    <a:pt x="498" y="203"/>
                  </a:lnTo>
                  <a:lnTo>
                    <a:pt x="504" y="201"/>
                  </a:lnTo>
                  <a:lnTo>
                    <a:pt x="510" y="196"/>
                  </a:lnTo>
                  <a:lnTo>
                    <a:pt x="521" y="184"/>
                  </a:lnTo>
                  <a:lnTo>
                    <a:pt x="521" y="184"/>
                  </a:lnTo>
                  <a:lnTo>
                    <a:pt x="531" y="173"/>
                  </a:lnTo>
                  <a:lnTo>
                    <a:pt x="533" y="167"/>
                  </a:lnTo>
                  <a:lnTo>
                    <a:pt x="534" y="163"/>
                  </a:lnTo>
                  <a:lnTo>
                    <a:pt x="534" y="159"/>
                  </a:lnTo>
                  <a:lnTo>
                    <a:pt x="534" y="159"/>
                  </a:lnTo>
                  <a:lnTo>
                    <a:pt x="529" y="157"/>
                  </a:lnTo>
                  <a:lnTo>
                    <a:pt x="523" y="153"/>
                  </a:lnTo>
                  <a:lnTo>
                    <a:pt x="511" y="150"/>
                  </a:lnTo>
                  <a:lnTo>
                    <a:pt x="484" y="144"/>
                  </a:lnTo>
                  <a:lnTo>
                    <a:pt x="484"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79"/>
          <p:cNvGrpSpPr>
            <a:grpSpLocks noChangeAspect="1"/>
          </p:cNvGrpSpPr>
          <p:nvPr/>
        </p:nvGrpSpPr>
        <p:grpSpPr>
          <a:xfrm>
            <a:off x="8461387" y="1233377"/>
            <a:ext cx="3606565" cy="5491874"/>
            <a:chOff x="8471586" y="896657"/>
            <a:chExt cx="3124200" cy="4757353"/>
          </a:xfrm>
          <a:effectLst>
            <a:outerShdw blurRad="50800" dist="38100" dir="2700000" algn="tl" rotWithShape="0">
              <a:prstClr val="black">
                <a:alpha val="40000"/>
              </a:prstClr>
            </a:outerShdw>
          </a:effectLst>
        </p:grpSpPr>
        <p:pic>
          <p:nvPicPr>
            <p:cNvPr id="17" name="Picture 3"/>
            <p:cNvPicPr>
              <a:picLocks noChangeAspect="1" noChangeArrowheads="1"/>
            </p:cNvPicPr>
            <p:nvPr/>
          </p:nvPicPr>
          <p:blipFill rotWithShape="1">
            <a:blip r:embed="rId4" cstate="print"/>
            <a:srcRect t="3861" b="19416"/>
            <a:stretch/>
          </p:blipFill>
          <p:spPr bwMode="auto">
            <a:xfrm>
              <a:off x="8471586" y="896657"/>
              <a:ext cx="3124200" cy="4757353"/>
            </a:xfrm>
            <a:prstGeom prst="rect">
              <a:avLst/>
            </a:prstGeom>
            <a:noFill/>
            <a:ln w="6350">
              <a:solidFill>
                <a:schemeClr val="bg1">
                  <a:lumMod val="75000"/>
                </a:schemeClr>
              </a:solidFill>
              <a:miter lim="800000"/>
              <a:headEnd/>
              <a:tailEnd/>
            </a:ln>
          </p:spPr>
        </p:pic>
        <p:pic>
          <p:nvPicPr>
            <p:cNvPr id="18" name="Picture 4"/>
            <p:cNvPicPr>
              <a:picLocks noChangeAspect="1" noChangeArrowheads="1"/>
            </p:cNvPicPr>
            <p:nvPr/>
          </p:nvPicPr>
          <p:blipFill>
            <a:blip r:embed="rId5" cstate="print"/>
            <a:srcRect/>
            <a:stretch>
              <a:fillRect/>
            </a:stretch>
          </p:blipFill>
          <p:spPr bwMode="auto">
            <a:xfrm>
              <a:off x="8474710" y="1499789"/>
              <a:ext cx="3098029" cy="4143146"/>
            </a:xfrm>
            <a:prstGeom prst="rect">
              <a:avLst/>
            </a:prstGeom>
            <a:noFill/>
            <a:ln w="6350">
              <a:solidFill>
                <a:schemeClr val="bg1">
                  <a:lumMod val="75000"/>
                </a:schemeClr>
              </a:solidFill>
              <a:miter lim="800000"/>
              <a:headEnd/>
              <a:tailEnd/>
            </a:ln>
          </p:spPr>
        </p:pic>
      </p:grpSp>
      <p:pic>
        <p:nvPicPr>
          <p:cNvPr id="57" name="Picture 2"/>
          <p:cNvPicPr>
            <a:picLocks noChangeAspect="1" noChangeArrowheads="1"/>
          </p:cNvPicPr>
          <p:nvPr/>
        </p:nvPicPr>
        <p:blipFill>
          <a:blip r:embed="rId6" cstate="print"/>
          <a:srcRect/>
          <a:stretch>
            <a:fillRect/>
          </a:stretch>
        </p:blipFill>
        <p:spPr bwMode="auto">
          <a:xfrm>
            <a:off x="9829759" y="1628283"/>
            <a:ext cx="1784499" cy="983077"/>
          </a:xfrm>
          <a:prstGeom prst="rect">
            <a:avLst/>
          </a:prstGeom>
          <a:noFill/>
          <a:ln w="9525">
            <a:noFill/>
            <a:miter lim="800000"/>
            <a:headEnd/>
            <a:tailEnd/>
          </a:ln>
        </p:spPr>
      </p:pic>
      <p:sp>
        <p:nvSpPr>
          <p:cNvPr id="61" name="TextBox 60"/>
          <p:cNvSpPr txBox="1"/>
          <p:nvPr/>
        </p:nvSpPr>
        <p:spPr>
          <a:xfrm>
            <a:off x="8484781" y="869063"/>
            <a:ext cx="3572540" cy="369332"/>
          </a:xfrm>
          <a:prstGeom prst="rect">
            <a:avLst/>
          </a:prstGeom>
          <a:noFill/>
        </p:spPr>
        <p:txBody>
          <a:bodyPr wrap="square" rtlCol="0">
            <a:spAutoFit/>
          </a:bodyPr>
          <a:lstStyle/>
          <a:p>
            <a:pPr algn="ctr"/>
            <a:r>
              <a:rPr lang="en-US" b="1" dirty="0" smtClean="0"/>
              <a:t>Side Panel</a:t>
            </a:r>
            <a:endParaRPr lang="en-US" b="1" dirty="0"/>
          </a:p>
        </p:txBody>
      </p:sp>
    </p:spTree>
    <p:custDataLst>
      <p:tags r:id="rId1"/>
    </p:custData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Salesforce Console for Sales</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72</a:t>
            </a:fld>
            <a:endParaRPr lang="en-US" dirty="0"/>
          </a:p>
        </p:txBody>
      </p:sp>
      <p:grpSp>
        <p:nvGrpSpPr>
          <p:cNvPr id="3" name="Group 2"/>
          <p:cNvGrpSpPr/>
          <p:nvPr/>
        </p:nvGrpSpPr>
        <p:grpSpPr>
          <a:xfrm>
            <a:off x="1658679" y="855710"/>
            <a:ext cx="8862074" cy="5821537"/>
            <a:chOff x="1872645" y="996265"/>
            <a:chExt cx="8204561" cy="5389614"/>
          </a:xfrm>
        </p:grpSpPr>
        <p:pic>
          <p:nvPicPr>
            <p:cNvPr id="1028" name="Picture 4"/>
            <p:cNvPicPr>
              <a:picLocks noChangeAspect="1" noChangeArrowheads="1"/>
            </p:cNvPicPr>
            <p:nvPr/>
          </p:nvPicPr>
          <p:blipFill>
            <a:blip r:embed="rId4" cstate="print"/>
            <a:srcRect b="1997"/>
            <a:stretch>
              <a:fillRect/>
            </a:stretch>
          </p:blipFill>
          <p:spPr bwMode="auto">
            <a:xfrm>
              <a:off x="1886032" y="1198719"/>
              <a:ext cx="8170001" cy="5187160"/>
            </a:xfrm>
            <a:prstGeom prst="rect">
              <a:avLst/>
            </a:prstGeom>
            <a:noFill/>
            <a:ln w="6350">
              <a:solidFill>
                <a:schemeClr val="bg1">
                  <a:lumMod val="75000"/>
                </a:schemeClr>
              </a:solidFill>
              <a:miter lim="800000"/>
              <a:headEnd/>
              <a:tailEnd/>
            </a:ln>
            <a:effectLst>
              <a:outerShdw blurRad="50800" dist="38100" dir="2700000" algn="tl" rotWithShape="0">
                <a:prstClr val="black">
                  <a:alpha val="40000"/>
                </a:prstClr>
              </a:outerShdw>
            </a:effectLst>
          </p:spPr>
        </p:pic>
        <p:grpSp>
          <p:nvGrpSpPr>
            <p:cNvPr id="13" name="Highlights Panel"/>
            <p:cNvGrpSpPr/>
            <p:nvPr/>
          </p:nvGrpSpPr>
          <p:grpSpPr>
            <a:xfrm>
              <a:off x="1872645" y="1915065"/>
              <a:ext cx="8187308" cy="1103268"/>
              <a:chOff x="233284" y="1366859"/>
              <a:chExt cx="8187308" cy="1103268"/>
            </a:xfrm>
          </p:grpSpPr>
          <p:sp>
            <p:nvSpPr>
              <p:cNvPr id="14" name="Highlight: Highlights Panel"/>
              <p:cNvSpPr/>
              <p:nvPr/>
            </p:nvSpPr>
            <p:spPr>
              <a:xfrm>
                <a:off x="233284" y="1366859"/>
                <a:ext cx="8187308" cy="43994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mj-lt"/>
                  <a:cs typeface="Arial" pitchFamily="34" charset="0"/>
                </a:endParaRPr>
              </a:p>
            </p:txBody>
          </p:sp>
          <p:sp>
            <p:nvSpPr>
              <p:cNvPr id="15" name="Highlights Panel"/>
              <p:cNvSpPr/>
              <p:nvPr/>
            </p:nvSpPr>
            <p:spPr>
              <a:xfrm>
                <a:off x="6139497" y="2104367"/>
                <a:ext cx="2114519" cy="365760"/>
              </a:xfrm>
              <a:prstGeom prst="roundRect">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mj-lt"/>
                    <a:cs typeface="Arial" pitchFamily="34" charset="0"/>
                  </a:rPr>
                  <a:t>Highlights Panel</a:t>
                </a:r>
                <a:endParaRPr lang="en-US" sz="2000" b="1" dirty="0">
                  <a:latin typeface="+mj-lt"/>
                  <a:cs typeface="Arial" pitchFamily="34" charset="0"/>
                </a:endParaRPr>
              </a:p>
            </p:txBody>
          </p:sp>
          <p:cxnSp>
            <p:nvCxnSpPr>
              <p:cNvPr id="16" name="Arrow: Highlights Panel"/>
              <p:cNvCxnSpPr>
                <a:stCxn id="15" idx="0"/>
              </p:cNvCxnSpPr>
              <p:nvPr/>
            </p:nvCxnSpPr>
            <p:spPr bwMode="auto">
              <a:xfrm flipV="1">
                <a:off x="7196756" y="1808133"/>
                <a:ext cx="124300" cy="296234"/>
              </a:xfrm>
              <a:prstGeom prst="straightConnector1">
                <a:avLst/>
              </a:prstGeom>
              <a:solidFill>
                <a:schemeClr val="accent1"/>
              </a:solidFill>
              <a:ln w="38100" cap="flat" cmpd="sng" algn="ctr">
                <a:solidFill>
                  <a:schemeClr val="accent3"/>
                </a:solidFill>
                <a:prstDash val="solid"/>
                <a:round/>
                <a:headEnd type="none" w="med" len="med"/>
                <a:tailEnd type="triangle" w="lg" len="lg"/>
              </a:ln>
              <a:effectLst/>
            </p:spPr>
          </p:cxnSp>
        </p:grpSp>
        <p:grpSp>
          <p:nvGrpSpPr>
            <p:cNvPr id="17" name="Subtabs"/>
            <p:cNvGrpSpPr/>
            <p:nvPr/>
          </p:nvGrpSpPr>
          <p:grpSpPr>
            <a:xfrm>
              <a:off x="1872645" y="2367369"/>
              <a:ext cx="5365063" cy="361039"/>
              <a:chOff x="217417" y="1985414"/>
              <a:chExt cx="5365063" cy="365759"/>
            </a:xfrm>
          </p:grpSpPr>
          <p:sp>
            <p:nvSpPr>
              <p:cNvPr id="18" name="Highlight: Subtabs"/>
              <p:cNvSpPr/>
              <p:nvPr/>
            </p:nvSpPr>
            <p:spPr>
              <a:xfrm>
                <a:off x="217417" y="2005292"/>
                <a:ext cx="3270251" cy="32600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mj-lt"/>
                  <a:cs typeface="Arial" pitchFamily="34" charset="0"/>
                </a:endParaRPr>
              </a:p>
            </p:txBody>
          </p:sp>
          <p:cxnSp>
            <p:nvCxnSpPr>
              <p:cNvPr id="19" name="Arrow: Subtabs"/>
              <p:cNvCxnSpPr>
                <a:stCxn id="20" idx="1"/>
                <a:endCxn id="18" idx="3"/>
              </p:cNvCxnSpPr>
              <p:nvPr/>
            </p:nvCxnSpPr>
            <p:spPr bwMode="auto">
              <a:xfrm flipH="1">
                <a:off x="3487668" y="2168294"/>
                <a:ext cx="675586" cy="0"/>
              </a:xfrm>
              <a:prstGeom prst="straightConnector1">
                <a:avLst/>
              </a:prstGeom>
              <a:solidFill>
                <a:schemeClr val="accent1"/>
              </a:solidFill>
              <a:ln w="38100" cap="flat" cmpd="sng" algn="ctr">
                <a:solidFill>
                  <a:srgbClr val="92D050"/>
                </a:solidFill>
                <a:prstDash val="solid"/>
                <a:round/>
                <a:headEnd type="none" w="med" len="med"/>
                <a:tailEnd type="triangle" w="lg" len="lg"/>
              </a:ln>
              <a:effectLst/>
            </p:spPr>
          </p:cxnSp>
          <p:sp>
            <p:nvSpPr>
              <p:cNvPr id="20" name="Subtabs"/>
              <p:cNvSpPr/>
              <p:nvPr/>
            </p:nvSpPr>
            <p:spPr>
              <a:xfrm>
                <a:off x="4163254" y="1985414"/>
                <a:ext cx="1419226" cy="365759"/>
              </a:xfrm>
              <a:prstGeom prst="roundRect">
                <a:avLst/>
              </a:prstGeom>
              <a:solidFill>
                <a:srgbClr val="92D050"/>
              </a:solidFill>
              <a:ln>
                <a:solidFill>
                  <a:srgbClr val="92D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mj-lt"/>
                    <a:cs typeface="Arial" pitchFamily="34" charset="0"/>
                  </a:rPr>
                  <a:t>Subtabs</a:t>
                </a:r>
                <a:endParaRPr lang="en-US" sz="2000" b="1" dirty="0">
                  <a:latin typeface="+mj-lt"/>
                  <a:cs typeface="Arial" pitchFamily="34" charset="0"/>
                </a:endParaRPr>
              </a:p>
            </p:txBody>
          </p:sp>
        </p:grpSp>
        <p:grpSp>
          <p:nvGrpSpPr>
            <p:cNvPr id="21" name="Interaction Log"/>
            <p:cNvGrpSpPr/>
            <p:nvPr/>
          </p:nvGrpSpPr>
          <p:grpSpPr>
            <a:xfrm>
              <a:off x="1894476" y="4742333"/>
              <a:ext cx="8182730" cy="1641214"/>
              <a:chOff x="426280" y="4181585"/>
              <a:chExt cx="8182730" cy="1641214"/>
            </a:xfrm>
          </p:grpSpPr>
          <p:sp>
            <p:nvSpPr>
              <p:cNvPr id="22" name="Highlight: Interaction Log"/>
              <p:cNvSpPr/>
              <p:nvPr/>
            </p:nvSpPr>
            <p:spPr>
              <a:xfrm>
                <a:off x="426280" y="4813509"/>
                <a:ext cx="8182730" cy="100929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mj-lt"/>
                  <a:cs typeface="Arial" pitchFamily="34" charset="0"/>
                </a:endParaRPr>
              </a:p>
            </p:txBody>
          </p:sp>
          <p:sp>
            <p:nvSpPr>
              <p:cNvPr id="23" name="Interaction Log"/>
              <p:cNvSpPr/>
              <p:nvPr/>
            </p:nvSpPr>
            <p:spPr>
              <a:xfrm>
                <a:off x="6281130" y="4181585"/>
                <a:ext cx="2068010" cy="365760"/>
              </a:xfrm>
              <a:prstGeom prst="roundRect">
                <a:avLst/>
              </a:prstGeom>
              <a:solidFill>
                <a:schemeClr val="accent6"/>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mj-lt"/>
                    <a:cs typeface="Arial" pitchFamily="34" charset="0"/>
                  </a:rPr>
                  <a:t>Interaction Log</a:t>
                </a:r>
                <a:endParaRPr lang="en-US" sz="2000" b="1" dirty="0">
                  <a:latin typeface="+mj-lt"/>
                  <a:cs typeface="Arial" pitchFamily="34" charset="0"/>
                </a:endParaRPr>
              </a:p>
            </p:txBody>
          </p:sp>
          <p:cxnSp>
            <p:nvCxnSpPr>
              <p:cNvPr id="24" name="Arrow: Interaction Log"/>
              <p:cNvCxnSpPr>
                <a:stCxn id="23" idx="2"/>
              </p:cNvCxnSpPr>
              <p:nvPr/>
            </p:nvCxnSpPr>
            <p:spPr bwMode="auto">
              <a:xfrm>
                <a:off x="7315135" y="4547345"/>
                <a:ext cx="148345" cy="266165"/>
              </a:xfrm>
              <a:prstGeom prst="straightConnector1">
                <a:avLst/>
              </a:prstGeom>
              <a:solidFill>
                <a:schemeClr val="accent1"/>
              </a:solidFill>
              <a:ln w="38100" cap="flat" cmpd="sng" algn="ctr">
                <a:solidFill>
                  <a:schemeClr val="accent6"/>
                </a:solidFill>
                <a:prstDash val="solid"/>
                <a:round/>
                <a:headEnd type="none" w="med" len="med"/>
                <a:tailEnd type="triangle" w="lg" len="lg"/>
              </a:ln>
              <a:effectLst/>
            </p:spPr>
          </p:cxnSp>
        </p:grpSp>
        <p:sp>
          <p:nvSpPr>
            <p:cNvPr id="25" name="Highlight: SCC App"/>
            <p:cNvSpPr/>
            <p:nvPr/>
          </p:nvSpPr>
          <p:spPr bwMode="auto">
            <a:xfrm>
              <a:off x="8635790" y="1258090"/>
              <a:ext cx="1414731" cy="246583"/>
            </a:xfrm>
            <a:prstGeom prst="roundRect">
              <a:avLst>
                <a:gd name="adj" fmla="val 50000"/>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mj-lt"/>
              </a:endParaRPr>
            </a:p>
          </p:txBody>
        </p:sp>
        <p:grpSp>
          <p:nvGrpSpPr>
            <p:cNvPr id="9" name="Primary Tabs"/>
            <p:cNvGrpSpPr/>
            <p:nvPr/>
          </p:nvGrpSpPr>
          <p:grpSpPr>
            <a:xfrm>
              <a:off x="1872645" y="1563724"/>
              <a:ext cx="5709338" cy="365760"/>
              <a:chOff x="190435" y="1031747"/>
              <a:chExt cx="5709338" cy="365760"/>
            </a:xfrm>
          </p:grpSpPr>
          <p:sp>
            <p:nvSpPr>
              <p:cNvPr id="10" name="Highlight: Primary Tabs"/>
              <p:cNvSpPr/>
              <p:nvPr/>
            </p:nvSpPr>
            <p:spPr>
              <a:xfrm>
                <a:off x="190435" y="1080915"/>
                <a:ext cx="3477285" cy="2674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mj-lt"/>
                  <a:cs typeface="Arial" pitchFamily="34" charset="0"/>
                </a:endParaRPr>
              </a:p>
            </p:txBody>
          </p:sp>
          <p:sp>
            <p:nvSpPr>
              <p:cNvPr id="11" name="Primary Tabs"/>
              <p:cNvSpPr/>
              <p:nvPr/>
            </p:nvSpPr>
            <p:spPr>
              <a:xfrm>
                <a:off x="4067923" y="1031747"/>
                <a:ext cx="1831850" cy="365760"/>
              </a:xfrm>
              <a:prstGeom prst="roundRect">
                <a:avLst/>
              </a:prstGeom>
              <a:solidFill>
                <a:schemeClr val="accent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bg1"/>
                    </a:solidFill>
                    <a:latin typeface="+mj-lt"/>
                    <a:cs typeface="Arial" pitchFamily="34" charset="0"/>
                  </a:rPr>
                  <a:t>Primary Tabs</a:t>
                </a:r>
                <a:endParaRPr lang="en-US" sz="2000" b="1" dirty="0">
                  <a:solidFill>
                    <a:schemeClr val="bg1"/>
                  </a:solidFill>
                  <a:latin typeface="+mj-lt"/>
                  <a:cs typeface="Arial" pitchFamily="34" charset="0"/>
                </a:endParaRPr>
              </a:p>
            </p:txBody>
          </p:sp>
          <p:cxnSp>
            <p:nvCxnSpPr>
              <p:cNvPr id="12" name="Arrow: Primary Tabs"/>
              <p:cNvCxnSpPr>
                <a:stCxn id="11" idx="1"/>
                <a:endCxn id="10" idx="3"/>
              </p:cNvCxnSpPr>
              <p:nvPr/>
            </p:nvCxnSpPr>
            <p:spPr bwMode="auto">
              <a:xfrm flipH="1">
                <a:off x="3667720" y="1214627"/>
                <a:ext cx="400204" cy="0"/>
              </a:xfrm>
              <a:prstGeom prst="straightConnector1">
                <a:avLst/>
              </a:prstGeom>
              <a:solidFill>
                <a:schemeClr val="accent1"/>
              </a:solidFill>
              <a:ln w="38100" cap="flat" cmpd="sng" algn="ctr">
                <a:solidFill>
                  <a:schemeClr val="accent4"/>
                </a:solidFill>
                <a:prstDash val="solid"/>
                <a:round/>
                <a:headEnd type="none" w="med" len="med"/>
                <a:tailEnd type="triangle" w="lg" len="lg"/>
              </a:ln>
              <a:effectLst/>
            </p:spPr>
          </p:cxnSp>
        </p:grpSp>
        <p:grpSp>
          <p:nvGrpSpPr>
            <p:cNvPr id="26" name="Navigation Tab"/>
            <p:cNvGrpSpPr/>
            <p:nvPr/>
          </p:nvGrpSpPr>
          <p:grpSpPr>
            <a:xfrm>
              <a:off x="2561354" y="996265"/>
              <a:ext cx="1978930" cy="884293"/>
              <a:chOff x="751974" y="457140"/>
              <a:chExt cx="1978930" cy="915481"/>
            </a:xfrm>
          </p:grpSpPr>
          <p:sp>
            <p:nvSpPr>
              <p:cNvPr id="27" name="Highlight: Navigation Tab"/>
              <p:cNvSpPr/>
              <p:nvPr/>
            </p:nvSpPr>
            <p:spPr>
              <a:xfrm>
                <a:off x="1596341" y="1086840"/>
                <a:ext cx="290194" cy="2857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mj-lt"/>
                  <a:cs typeface="Arial" pitchFamily="34" charset="0"/>
                </a:endParaRPr>
              </a:p>
            </p:txBody>
          </p:sp>
          <p:cxnSp>
            <p:nvCxnSpPr>
              <p:cNvPr id="28" name="Arrow: Navigation Tab"/>
              <p:cNvCxnSpPr>
                <a:stCxn id="29" idx="2"/>
                <a:endCxn id="27" idx="0"/>
              </p:cNvCxnSpPr>
              <p:nvPr/>
            </p:nvCxnSpPr>
            <p:spPr bwMode="auto">
              <a:xfrm flipH="1">
                <a:off x="1741438" y="822900"/>
                <a:ext cx="2" cy="263940"/>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29" name="Navigation Tab"/>
              <p:cNvSpPr/>
              <p:nvPr/>
            </p:nvSpPr>
            <p:spPr>
              <a:xfrm>
                <a:off x="751974" y="457140"/>
                <a:ext cx="1978930" cy="365760"/>
              </a:xfrm>
              <a:prstGeom prst="roundRect">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mj-lt"/>
                    <a:cs typeface="Arial" pitchFamily="34" charset="0"/>
                  </a:rPr>
                  <a:t>Navigation Tab</a:t>
                </a:r>
                <a:endParaRPr lang="en-US" sz="2000" b="1" dirty="0">
                  <a:latin typeface="+mj-lt"/>
                  <a:cs typeface="Arial" pitchFamily="34" charset="0"/>
                </a:endParaRPr>
              </a:p>
            </p:txBody>
          </p:sp>
        </p:grpSp>
      </p:grpSp>
    </p:spTree>
    <p:custDataLst>
      <p:tags r:id="rId1"/>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Salesforce1 Mobile App</a:t>
            </a:r>
            <a:endParaRPr lang="en-US" dirty="0"/>
          </a:p>
        </p:txBody>
      </p:sp>
      <p:sp>
        <p:nvSpPr>
          <p:cNvPr id="13" name="Slide Number Placeholder 12"/>
          <p:cNvSpPr>
            <a:spLocks noGrp="1"/>
          </p:cNvSpPr>
          <p:nvPr>
            <p:ph type="sldNum" sz="quarter" idx="10"/>
          </p:nvPr>
        </p:nvSpPr>
        <p:spPr/>
        <p:txBody>
          <a:bodyPr/>
          <a:lstStyle/>
          <a:p>
            <a:fld id="{812A5277-1DB9-460F-9A21-B857ABB32666}" type="slidenum">
              <a:rPr lang="en-US" smtClean="0"/>
              <a:pPr/>
              <a:t>73</a:t>
            </a:fld>
            <a:endParaRPr lang="en-US" dirty="0"/>
          </a:p>
        </p:txBody>
      </p:sp>
      <p:sp>
        <p:nvSpPr>
          <p:cNvPr id="8" name="Content Placeholder 7"/>
          <p:cNvSpPr>
            <a:spLocks noGrp="1"/>
          </p:cNvSpPr>
          <p:nvPr>
            <p:ph idx="4294967295"/>
          </p:nvPr>
        </p:nvSpPr>
        <p:spPr>
          <a:xfrm>
            <a:off x="0" y="1663700"/>
            <a:ext cx="5470525" cy="5129213"/>
          </a:xfrm>
        </p:spPr>
        <p:txBody>
          <a:bodyPr/>
          <a:lstStyle/>
          <a:p>
            <a:r>
              <a:rPr lang="en-US" dirty="0" smtClean="0"/>
              <a:t>Salesforce1 is available on:</a:t>
            </a:r>
          </a:p>
          <a:p>
            <a:pPr lvl="1"/>
            <a:r>
              <a:rPr lang="en-US" dirty="0" smtClean="0"/>
              <a:t>Android smart phones and tablets with Android 4.1 or later.</a:t>
            </a:r>
          </a:p>
          <a:p>
            <a:pPr lvl="1"/>
            <a:r>
              <a:rPr lang="en-US" dirty="0" smtClean="0"/>
              <a:t>iOS smart phones and tablets with iOS 7 or later.</a:t>
            </a:r>
          </a:p>
          <a:p>
            <a:endParaRPr lang="en-US" dirty="0" smtClean="0"/>
          </a:p>
          <a:p>
            <a:endParaRPr lang="en-US" dirty="0" smtClean="0"/>
          </a:p>
          <a:p>
            <a:endParaRPr lang="en-US" dirty="0" smtClean="0"/>
          </a:p>
          <a:p>
            <a:endParaRPr lang="en-US" dirty="0" smtClean="0"/>
          </a:p>
        </p:txBody>
      </p:sp>
      <p:grpSp>
        <p:nvGrpSpPr>
          <p:cNvPr id="3" name="Group 15"/>
          <p:cNvGrpSpPr/>
          <p:nvPr/>
        </p:nvGrpSpPr>
        <p:grpSpPr>
          <a:xfrm>
            <a:off x="6395873" y="2264610"/>
            <a:ext cx="2163732" cy="4056997"/>
            <a:chOff x="5541264" y="1171230"/>
            <a:chExt cx="2690858" cy="5045360"/>
          </a:xfrm>
          <a:effectLst>
            <a:outerShdw blurRad="50800" dist="38100" dir="2700000" algn="tl" rotWithShape="0">
              <a:prstClr val="black">
                <a:alpha val="40000"/>
              </a:prstClr>
            </a:outerShdw>
          </a:effectLst>
        </p:grpSpPr>
        <p:pic>
          <p:nvPicPr>
            <p:cNvPr id="17" name="Picture 16" descr="IMG_0270.PNG"/>
            <p:cNvPicPr>
              <a:picLocks noChangeAspect="1"/>
            </p:cNvPicPr>
            <p:nvPr/>
          </p:nvPicPr>
          <p:blipFill>
            <a:blip r:embed="rId4" cstate="print"/>
            <a:stretch>
              <a:fillRect/>
            </a:stretch>
          </p:blipFill>
          <p:spPr>
            <a:xfrm>
              <a:off x="5776906" y="1794790"/>
              <a:ext cx="2217822" cy="3781415"/>
            </a:xfrm>
            <a:prstGeom prst="rect">
              <a:avLst/>
            </a:prstGeom>
          </p:spPr>
        </p:pic>
        <p:pic>
          <p:nvPicPr>
            <p:cNvPr id="18" name="Picture 5" descr="C:\Users\mariann.foster\Documents\ProjectNotes\DreamForce 13\HTC.pn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41264" y="1171230"/>
              <a:ext cx="2690858" cy="5045360"/>
            </a:xfrm>
            <a:prstGeom prst="rect">
              <a:avLst/>
            </a:prstGeom>
            <a:noFill/>
          </p:spPr>
        </p:pic>
      </p:grpSp>
      <p:grpSp>
        <p:nvGrpSpPr>
          <p:cNvPr id="5" name="Group 18"/>
          <p:cNvGrpSpPr/>
          <p:nvPr/>
        </p:nvGrpSpPr>
        <p:grpSpPr>
          <a:xfrm>
            <a:off x="8792159" y="2202604"/>
            <a:ext cx="2107489" cy="4183263"/>
            <a:chOff x="6229345" y="2715046"/>
            <a:chExt cx="1853189" cy="3678490"/>
          </a:xfrm>
          <a:effectLst>
            <a:outerShdw blurRad="50800" dist="38100" dir="2700000" algn="tl" rotWithShape="0">
              <a:prstClr val="black">
                <a:alpha val="40000"/>
              </a:prstClr>
            </a:outerShdw>
          </a:effectLst>
        </p:grpSpPr>
        <p:pic>
          <p:nvPicPr>
            <p:cNvPr id="20" name="Picture 3" descr="C:\Users\mariann.foster\Documents\ProjectNotes\DreamForce 13\iphone.png"/>
            <p:cNvPicPr>
              <a:picLocks noChangeAspect="1" noChangeArrowheads="1"/>
            </p:cNvPicPr>
            <p:nvPr/>
          </p:nvPicPr>
          <p:blipFill rotWithShape="1">
            <a:blip r:embed="rId6" cstate="print"/>
            <a:srcRect t="1" b="357"/>
            <a:stretch/>
          </p:blipFill>
          <p:spPr bwMode="auto">
            <a:xfrm>
              <a:off x="6229345" y="2715046"/>
              <a:ext cx="1853189" cy="3678490"/>
            </a:xfrm>
            <a:prstGeom prst="rect">
              <a:avLst/>
            </a:prstGeom>
            <a:noFill/>
          </p:spPr>
        </p:pic>
        <p:pic>
          <p:nvPicPr>
            <p:cNvPr id="21" name="Picture 20" descr="IMG_0272.PNG"/>
            <p:cNvPicPr>
              <a:picLocks noChangeAspect="1"/>
            </p:cNvPicPr>
            <p:nvPr/>
          </p:nvPicPr>
          <p:blipFill>
            <a:blip r:embed="rId7" cstate="print"/>
            <a:srcRect b="5262"/>
            <a:stretch>
              <a:fillRect/>
            </a:stretch>
          </p:blipFill>
          <p:spPr>
            <a:xfrm>
              <a:off x="6373536" y="3158535"/>
              <a:ext cx="1584016" cy="2663690"/>
            </a:xfrm>
            <a:prstGeom prst="rect">
              <a:avLst/>
            </a:prstGeom>
          </p:spPr>
        </p:pic>
      </p:grpSp>
      <p:pic>
        <p:nvPicPr>
          <p:cNvPr id="22" name="Picture 2">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177922" y="4315312"/>
            <a:ext cx="2190776" cy="649880"/>
          </a:xfrm>
          <a:prstGeom prst="rect">
            <a:avLst/>
          </a:prstGeom>
          <a:noFill/>
          <a:effectLst>
            <a:outerShdw blurRad="50800" dist="38100" dir="2700000" algn="tl" rotWithShape="0">
              <a:prstClr val="black">
                <a:alpha val="40000"/>
              </a:prstClr>
            </a:outerShdw>
          </a:effectLst>
        </p:spPr>
      </p:pic>
      <p:pic>
        <p:nvPicPr>
          <p:cNvPr id="23" name="Content Placeholder 6" descr="GooglePlayLogo.png"/>
          <p:cNvPicPr>
            <a:picLocks noChangeAspect="1"/>
          </p:cNvPicPr>
          <p:nvPr/>
        </p:nvPicPr>
        <p:blipFill>
          <a:blip r:embed="rId10" cstate="print"/>
          <a:stretch>
            <a:fillRect/>
          </a:stretch>
        </p:blipFill>
        <p:spPr bwMode="auto">
          <a:xfrm>
            <a:off x="1047594" y="4306345"/>
            <a:ext cx="1879876" cy="65577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5" name="Rounded Rectangle 24"/>
          <p:cNvSpPr/>
          <p:nvPr/>
        </p:nvSpPr>
        <p:spPr>
          <a:xfrm>
            <a:off x="900165" y="5206958"/>
            <a:ext cx="4549659" cy="925974"/>
          </a:xfrm>
          <a:prstGeom prst="roundRect">
            <a:avLst>
              <a:gd name="adj" fmla="val 7707"/>
            </a:avLst>
          </a:prstGeom>
          <a:solidFill>
            <a:srgbClr val="0070C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fontAlgn="auto">
              <a:spcBef>
                <a:spcPts val="0"/>
              </a:spcBef>
              <a:spcAft>
                <a:spcPts val="0"/>
              </a:spcAft>
            </a:pPr>
            <a:r>
              <a:rPr lang="en-US" sz="2000" dirty="0" smtClean="0">
                <a:solidFill>
                  <a:schemeClr val="bg1"/>
                </a:solidFill>
                <a:latin typeface="+mj-lt"/>
                <a:cs typeface="Arial" pitchFamily="34" charset="0"/>
              </a:rPr>
              <a:t>Salesforce1 can be accessed using a mobile browser. See Help &amp; Training for the list of supported browsers.</a:t>
            </a:r>
          </a:p>
        </p:txBody>
      </p:sp>
      <p:sp>
        <p:nvSpPr>
          <p:cNvPr id="26" name="Rectangle 25"/>
          <p:cNvSpPr/>
          <p:nvPr/>
        </p:nvSpPr>
        <p:spPr bwMode="auto">
          <a:xfrm>
            <a:off x="0" y="753191"/>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85000"/>
              </a:lnSpc>
            </a:pPr>
            <a:r>
              <a:rPr lang="en-US" sz="2400" kern="0" dirty="0">
                <a:solidFill>
                  <a:schemeClr val="bg1"/>
                </a:solidFill>
                <a:latin typeface="Salesforce Sans" panose="020B0505020202020203" pitchFamily="34" charset="0"/>
                <a:cs typeface="Arial" pitchFamily="34" charset="0"/>
              </a:rPr>
              <a:t>Allows access to Salesforce from mobile devices.</a:t>
            </a:r>
          </a:p>
        </p:txBody>
      </p:sp>
      <p:sp>
        <p:nvSpPr>
          <p:cNvPr id="27" name="TextBox 26"/>
          <p:cNvSpPr txBox="1"/>
          <p:nvPr/>
        </p:nvSpPr>
        <p:spPr bwMode="white">
          <a:xfrm>
            <a:off x="-15807" y="811947"/>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28" name="Freeform 343"/>
          <p:cNvSpPr>
            <a:spLocks noEditPoints="1"/>
          </p:cNvSpPr>
          <p:nvPr/>
        </p:nvSpPr>
        <p:spPr bwMode="auto">
          <a:xfrm>
            <a:off x="438037" y="1064402"/>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24" name="Salesforce1" descr="C:\Users\mariann.foster\Downloads\salesforce1_appIcon.png"/>
          <p:cNvPicPr>
            <a:picLocks noChangeAspect="1" noChangeArrowheads="1"/>
          </p:cNvPicPr>
          <p:nvPr/>
        </p:nvPicPr>
        <p:blipFill>
          <a:blip r:embed="rId11" cstate="print"/>
          <a:srcRect/>
          <a:stretch>
            <a:fillRect/>
          </a:stretch>
        </p:blipFill>
        <p:spPr bwMode="auto">
          <a:xfrm>
            <a:off x="8286640" y="834491"/>
            <a:ext cx="634078" cy="634078"/>
          </a:xfrm>
          <a:prstGeom prst="rect">
            <a:avLst/>
          </a:prstGeom>
          <a:noFill/>
          <a:effectLst>
            <a:outerShdw blurRad="50800" dist="38100" dir="2700000" algn="tl" rotWithShape="0">
              <a:prstClr val="black">
                <a:alpha val="40000"/>
              </a:prstClr>
            </a:outerShdw>
          </a:effectLst>
        </p:spPr>
      </p:pic>
    </p:spTree>
    <p:custDataLst>
      <p:tags r:id="rId1"/>
    </p:custData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idx="1"/>
          </p:nvPr>
        </p:nvSpPr>
        <p:spPr/>
        <p:txBody>
          <a:bodyPr/>
          <a:lstStyle/>
          <a:p>
            <a:r>
              <a:rPr lang="en-US" dirty="0" smtClean="0"/>
              <a:t>Administrators can make customizations specific to Salesforce1, including:</a:t>
            </a:r>
          </a:p>
          <a:p>
            <a:endParaRPr lang="en-US" dirty="0"/>
          </a:p>
        </p:txBody>
      </p:sp>
      <p:sp>
        <p:nvSpPr>
          <p:cNvPr id="7" name="Slide Number Placeholder 6"/>
          <p:cNvSpPr>
            <a:spLocks noGrp="1"/>
          </p:cNvSpPr>
          <p:nvPr>
            <p:ph type="sldNum" sz="quarter" idx="10"/>
          </p:nvPr>
        </p:nvSpPr>
        <p:spPr/>
        <p:txBody>
          <a:bodyPr/>
          <a:lstStyle/>
          <a:p>
            <a:fld id="{812A5277-1DB9-460F-9A21-B857ABB32666}" type="slidenum">
              <a:rPr lang="en-US" smtClean="0"/>
              <a:pPr/>
              <a:t>74</a:t>
            </a:fld>
            <a:endParaRPr lang="en-US" dirty="0"/>
          </a:p>
        </p:txBody>
      </p:sp>
      <p:sp>
        <p:nvSpPr>
          <p:cNvPr id="8" name="Title 7"/>
          <p:cNvSpPr>
            <a:spLocks noGrp="1"/>
          </p:cNvSpPr>
          <p:nvPr>
            <p:ph type="title"/>
          </p:nvPr>
        </p:nvSpPr>
        <p:spPr/>
        <p:txBody>
          <a:bodyPr/>
          <a:lstStyle/>
          <a:p>
            <a:r>
              <a:rPr lang="en-US" dirty="0" smtClean="0"/>
              <a:t>Salesforce1 Customizations</a:t>
            </a:r>
            <a:endParaRPr lang="en-US" dirty="0"/>
          </a:p>
        </p:txBody>
      </p:sp>
      <p:grpSp>
        <p:nvGrpSpPr>
          <p:cNvPr id="6" name="Group 5"/>
          <p:cNvGrpSpPr/>
          <p:nvPr/>
        </p:nvGrpSpPr>
        <p:grpSpPr>
          <a:xfrm>
            <a:off x="642994" y="1453524"/>
            <a:ext cx="10073173" cy="5252824"/>
            <a:chOff x="9919" y="1768938"/>
            <a:chExt cx="8564143" cy="4465915"/>
          </a:xfrm>
        </p:grpSpPr>
        <p:grpSp>
          <p:nvGrpSpPr>
            <p:cNvPr id="44" name="Group 43"/>
            <p:cNvGrpSpPr/>
            <p:nvPr/>
          </p:nvGrpSpPr>
          <p:grpSpPr>
            <a:xfrm>
              <a:off x="404208" y="2396876"/>
              <a:ext cx="1520341" cy="3040682"/>
              <a:chOff x="404208" y="2396876"/>
              <a:chExt cx="1520341" cy="3040682"/>
            </a:xfrm>
            <a:effectLst>
              <a:outerShdw blurRad="50800" dist="38100" dir="2700000" algn="tl" rotWithShape="0">
                <a:prstClr val="black">
                  <a:alpha val="40000"/>
                </a:prstClr>
              </a:outerShdw>
            </a:effectLst>
          </p:grpSpPr>
          <p:pic>
            <p:nvPicPr>
              <p:cNvPr id="2054" name="Picture 6"/>
              <p:cNvPicPr>
                <a:picLocks noChangeAspect="1" noChangeArrowheads="1"/>
              </p:cNvPicPr>
              <p:nvPr/>
            </p:nvPicPr>
            <p:blipFill>
              <a:blip r:embed="rId4" cstate="print"/>
              <a:srcRect/>
              <a:stretch>
                <a:fillRect/>
              </a:stretch>
            </p:blipFill>
            <p:spPr bwMode="auto">
              <a:xfrm>
                <a:off x="480626" y="2840044"/>
                <a:ext cx="1367505" cy="2303610"/>
              </a:xfrm>
              <a:prstGeom prst="rect">
                <a:avLst/>
              </a:prstGeom>
              <a:noFill/>
              <a:ln w="9525">
                <a:noFill/>
                <a:miter lim="800000"/>
                <a:headEnd/>
                <a:tailEnd/>
              </a:ln>
              <a:effectLst/>
            </p:spPr>
          </p:pic>
          <p:pic>
            <p:nvPicPr>
              <p:cNvPr id="12" name="Picture 2" descr="C:\Users\mariann.foster\Downloads\iPhone5.png"/>
              <p:cNvPicPr>
                <a:picLocks noChangeAspect="1" noChangeArrowheads="1"/>
              </p:cNvPicPr>
              <p:nvPr/>
            </p:nvPicPr>
            <p:blipFill>
              <a:blip r:embed="rId5" cstate="print"/>
              <a:srcRect/>
              <a:stretch>
                <a:fillRect/>
              </a:stretch>
            </p:blipFill>
            <p:spPr bwMode="auto">
              <a:xfrm>
                <a:off x="404208" y="2396876"/>
                <a:ext cx="1520341" cy="3040682"/>
              </a:xfrm>
              <a:prstGeom prst="rect">
                <a:avLst/>
              </a:prstGeom>
              <a:noFill/>
            </p:spPr>
          </p:pic>
          <p:sp>
            <p:nvSpPr>
              <p:cNvPr id="24" name="Rectangle 23"/>
              <p:cNvSpPr/>
              <p:nvPr/>
            </p:nvSpPr>
            <p:spPr bwMode="auto">
              <a:xfrm>
                <a:off x="483474" y="2859330"/>
                <a:ext cx="1114097" cy="216513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45" name="Group 44"/>
            <p:cNvGrpSpPr/>
            <p:nvPr/>
          </p:nvGrpSpPr>
          <p:grpSpPr>
            <a:xfrm>
              <a:off x="2620712" y="2396876"/>
              <a:ext cx="1520341" cy="3040682"/>
              <a:chOff x="2620712" y="2396876"/>
              <a:chExt cx="1520341" cy="3040682"/>
            </a:xfrm>
            <a:effectLst>
              <a:outerShdw blurRad="50800" dist="38100" dir="2700000" algn="tl" rotWithShape="0">
                <a:prstClr val="black">
                  <a:alpha val="40000"/>
                </a:prstClr>
              </a:outerShdw>
            </a:effectLst>
          </p:grpSpPr>
          <p:pic>
            <p:nvPicPr>
              <p:cNvPr id="19" name="Picture 2" descr="C:\Users\mariann.foster\Downloads\iPhone5.png"/>
              <p:cNvPicPr>
                <a:picLocks noChangeAspect="1" noChangeArrowheads="1"/>
              </p:cNvPicPr>
              <p:nvPr/>
            </p:nvPicPr>
            <p:blipFill>
              <a:blip r:embed="rId5" cstate="print"/>
              <a:srcRect/>
              <a:stretch>
                <a:fillRect/>
              </a:stretch>
            </p:blipFill>
            <p:spPr bwMode="auto">
              <a:xfrm>
                <a:off x="2620712" y="2396876"/>
                <a:ext cx="1520341" cy="3040682"/>
              </a:xfrm>
              <a:prstGeom prst="rect">
                <a:avLst/>
              </a:prstGeom>
              <a:noFill/>
            </p:spPr>
          </p:pic>
          <p:pic>
            <p:nvPicPr>
              <p:cNvPr id="2052" name="Picture 4"/>
              <p:cNvPicPr>
                <a:picLocks noChangeAspect="1" noChangeArrowheads="1"/>
              </p:cNvPicPr>
              <p:nvPr/>
            </p:nvPicPr>
            <p:blipFill>
              <a:blip r:embed="rId6" cstate="print"/>
              <a:stretch>
                <a:fillRect/>
              </a:stretch>
            </p:blipFill>
            <p:spPr bwMode="auto">
              <a:xfrm>
                <a:off x="2731979" y="2740594"/>
                <a:ext cx="1297807" cy="2303610"/>
              </a:xfrm>
              <a:prstGeom prst="rect">
                <a:avLst/>
              </a:prstGeom>
              <a:noFill/>
              <a:ln w="9525">
                <a:noFill/>
                <a:miter lim="800000"/>
                <a:headEnd/>
                <a:tailEnd/>
              </a:ln>
              <a:effectLst/>
            </p:spPr>
          </p:pic>
          <p:sp>
            <p:nvSpPr>
              <p:cNvPr id="25" name="Rectangle 24"/>
              <p:cNvSpPr/>
              <p:nvPr/>
            </p:nvSpPr>
            <p:spPr bwMode="auto">
              <a:xfrm>
                <a:off x="2733866" y="3001911"/>
                <a:ext cx="1290922" cy="57212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35" name="Quantity Callout"/>
            <p:cNvSpPr/>
            <p:nvPr/>
          </p:nvSpPr>
          <p:spPr>
            <a:xfrm>
              <a:off x="9919" y="5212614"/>
              <a:ext cx="2237567" cy="868520"/>
            </a:xfrm>
            <a:prstGeom prst="wedgeRoundRectCallout">
              <a:avLst>
                <a:gd name="adj1" fmla="val -21968"/>
                <a:gd name="adj2" fmla="val -74016"/>
                <a:gd name="adj3" fmla="val 16667"/>
              </a:avLst>
            </a:prstGeom>
            <a:solidFill>
              <a:srgbClr val="00B0F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3175" lvl="1" algn="ctr"/>
              <a:r>
                <a:rPr lang="en-US" sz="2000" dirty="0" smtClean="0">
                  <a:solidFill>
                    <a:schemeClr val="bg1"/>
                  </a:solidFill>
                </a:rPr>
                <a:t>Change the order of items listed in the navigation menu.</a:t>
              </a:r>
              <a:endParaRPr lang="en-US" sz="2000" dirty="0" smtClean="0">
                <a:solidFill>
                  <a:schemeClr val="bg1"/>
                </a:solidFill>
                <a:latin typeface="Salesforce Sans" panose="020B0505020202020203" pitchFamily="34" charset="0"/>
                <a:cs typeface="Arial" pitchFamily="34" charset="0"/>
              </a:endParaRPr>
            </a:p>
          </p:txBody>
        </p:sp>
        <p:sp>
          <p:nvSpPr>
            <p:cNvPr id="36" name="Quantity Callout"/>
            <p:cNvSpPr/>
            <p:nvPr/>
          </p:nvSpPr>
          <p:spPr>
            <a:xfrm>
              <a:off x="2564921" y="1942361"/>
              <a:ext cx="1237398" cy="868520"/>
            </a:xfrm>
            <a:prstGeom prst="wedgeRoundRectCallout">
              <a:avLst>
                <a:gd name="adj1" fmla="val -20121"/>
                <a:gd name="adj2" fmla="val 72595"/>
                <a:gd name="adj3" fmla="val 16667"/>
              </a:avLst>
            </a:prstGeom>
            <a:solidFill>
              <a:srgbClr val="00B0F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3175" lvl="1" algn="ctr"/>
              <a:r>
                <a:rPr lang="en-CA" sz="2000" dirty="0" smtClean="0">
                  <a:solidFill>
                    <a:schemeClr val="bg1"/>
                  </a:solidFill>
                </a:rPr>
                <a:t>Customize compact layouts.</a:t>
              </a:r>
              <a:endParaRPr lang="en-US" sz="2000" dirty="0" smtClean="0">
                <a:solidFill>
                  <a:schemeClr val="bg1"/>
                </a:solidFill>
              </a:endParaRPr>
            </a:p>
          </p:txBody>
        </p:sp>
        <p:grpSp>
          <p:nvGrpSpPr>
            <p:cNvPr id="47" name="Group 46"/>
            <p:cNvGrpSpPr/>
            <p:nvPr/>
          </p:nvGrpSpPr>
          <p:grpSpPr>
            <a:xfrm>
              <a:off x="7053721" y="2396876"/>
              <a:ext cx="1520341" cy="3040682"/>
              <a:chOff x="7053721" y="2396876"/>
              <a:chExt cx="1520341" cy="3040682"/>
            </a:xfrm>
            <a:effectLst>
              <a:outerShdw blurRad="50800" dist="38100" dir="2700000" algn="tl" rotWithShape="0">
                <a:prstClr val="black">
                  <a:alpha val="40000"/>
                </a:prstClr>
              </a:outerShdw>
            </a:effectLst>
          </p:grpSpPr>
          <p:pic>
            <p:nvPicPr>
              <p:cNvPr id="22" name="Picture 9" descr="C:\Users\mariann.foster\Salesforce Files\S1101\project2\project2\IMG_0442.PNG"/>
              <p:cNvPicPr>
                <a:picLocks noChangeAspect="1" noChangeArrowheads="1"/>
              </p:cNvPicPr>
              <p:nvPr/>
            </p:nvPicPr>
            <p:blipFill>
              <a:blip r:embed="rId7" cstate="print"/>
              <a:srcRect/>
              <a:stretch>
                <a:fillRect/>
              </a:stretch>
            </p:blipFill>
            <p:spPr bwMode="auto">
              <a:xfrm>
                <a:off x="7176184" y="2796403"/>
                <a:ext cx="1271752" cy="2257360"/>
              </a:xfrm>
              <a:prstGeom prst="rect">
                <a:avLst/>
              </a:prstGeom>
              <a:noFill/>
              <a:ln>
                <a:solidFill>
                  <a:schemeClr val="bg1">
                    <a:lumMod val="75000"/>
                  </a:schemeClr>
                </a:solidFill>
              </a:ln>
              <a:effectLst>
                <a:outerShdw blurRad="50800" dist="38100" dir="2700000" algn="tl" rotWithShape="0">
                  <a:prstClr val="black">
                    <a:alpha val="40000"/>
                  </a:prstClr>
                </a:outerShdw>
              </a:effectLst>
            </p:spPr>
          </p:pic>
          <p:pic>
            <p:nvPicPr>
              <p:cNvPr id="29" name="Picture 2" descr="C:\Users\mariann.foster\Downloads\iPhone5.png"/>
              <p:cNvPicPr>
                <a:picLocks noChangeAspect="1" noChangeArrowheads="1"/>
              </p:cNvPicPr>
              <p:nvPr/>
            </p:nvPicPr>
            <p:blipFill>
              <a:blip r:embed="rId5" cstate="print"/>
              <a:srcRect/>
              <a:stretch>
                <a:fillRect/>
              </a:stretch>
            </p:blipFill>
            <p:spPr bwMode="auto">
              <a:xfrm>
                <a:off x="7053721" y="2396876"/>
                <a:ext cx="1520341" cy="3040682"/>
              </a:xfrm>
              <a:prstGeom prst="rect">
                <a:avLst/>
              </a:prstGeom>
              <a:noFill/>
            </p:spPr>
          </p:pic>
          <p:sp>
            <p:nvSpPr>
              <p:cNvPr id="40" name="Rectangle 39"/>
              <p:cNvSpPr/>
              <p:nvPr/>
            </p:nvSpPr>
            <p:spPr bwMode="auto">
              <a:xfrm>
                <a:off x="7181482" y="2833053"/>
                <a:ext cx="1268836" cy="219089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46" name="Group 45"/>
            <p:cNvGrpSpPr/>
            <p:nvPr/>
          </p:nvGrpSpPr>
          <p:grpSpPr>
            <a:xfrm>
              <a:off x="4837216" y="2396876"/>
              <a:ext cx="1520341" cy="3040682"/>
              <a:chOff x="4837216" y="2396876"/>
              <a:chExt cx="1520341" cy="3040682"/>
            </a:xfrm>
            <a:effectLst>
              <a:outerShdw blurRad="50800" dist="38100" dir="2700000" algn="tl" rotWithShape="0">
                <a:prstClr val="black">
                  <a:alpha val="40000"/>
                </a:prstClr>
              </a:outerShdw>
            </a:effectLst>
          </p:grpSpPr>
          <p:pic>
            <p:nvPicPr>
              <p:cNvPr id="20" name="Picture 2" descr="C:\Users\mariann.foster\Downloads\iPhone5.png"/>
              <p:cNvPicPr>
                <a:picLocks noChangeAspect="1" noChangeArrowheads="1"/>
              </p:cNvPicPr>
              <p:nvPr/>
            </p:nvPicPr>
            <p:blipFill>
              <a:blip r:embed="rId5" cstate="print"/>
              <a:srcRect/>
              <a:stretch>
                <a:fillRect/>
              </a:stretch>
            </p:blipFill>
            <p:spPr bwMode="auto">
              <a:xfrm>
                <a:off x="4837216" y="2396876"/>
                <a:ext cx="1520341" cy="3040682"/>
              </a:xfrm>
              <a:prstGeom prst="rect">
                <a:avLst/>
              </a:prstGeom>
              <a:noFill/>
            </p:spPr>
          </p:pic>
          <p:pic>
            <p:nvPicPr>
              <p:cNvPr id="2053" name="Picture 5"/>
              <p:cNvPicPr>
                <a:picLocks noChangeAspect="1" noChangeArrowheads="1"/>
              </p:cNvPicPr>
              <p:nvPr/>
            </p:nvPicPr>
            <p:blipFill>
              <a:blip r:embed="rId8" cstate="print"/>
              <a:stretch>
                <a:fillRect/>
              </a:stretch>
            </p:blipFill>
            <p:spPr bwMode="auto">
              <a:xfrm>
                <a:off x="4945705" y="2773948"/>
                <a:ext cx="1282341" cy="2303610"/>
              </a:xfrm>
              <a:prstGeom prst="rect">
                <a:avLst/>
              </a:prstGeom>
              <a:noFill/>
              <a:ln w="9525">
                <a:noFill/>
                <a:miter lim="800000"/>
                <a:headEnd/>
                <a:tailEnd/>
              </a:ln>
              <a:effectLst/>
            </p:spPr>
          </p:pic>
          <p:sp>
            <p:nvSpPr>
              <p:cNvPr id="26" name="Rectangle 25"/>
              <p:cNvSpPr/>
              <p:nvPr/>
            </p:nvSpPr>
            <p:spPr bwMode="auto">
              <a:xfrm>
                <a:off x="4948033" y="3700157"/>
                <a:ext cx="1270805" cy="135583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1" name="Rectangle 40"/>
              <p:cNvSpPr/>
              <p:nvPr/>
            </p:nvSpPr>
            <p:spPr bwMode="auto">
              <a:xfrm>
                <a:off x="4939863" y="2743200"/>
                <a:ext cx="1313792" cy="27326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37" name="Quantity Callout"/>
            <p:cNvSpPr/>
            <p:nvPr/>
          </p:nvSpPr>
          <p:spPr>
            <a:xfrm>
              <a:off x="4603531" y="5076826"/>
              <a:ext cx="1677663" cy="1158027"/>
            </a:xfrm>
            <a:prstGeom prst="wedgeRoundRectCallout">
              <a:avLst>
                <a:gd name="adj1" fmla="val 21297"/>
                <a:gd name="adj2" fmla="val -66300"/>
                <a:gd name="adj3" fmla="val 16667"/>
              </a:avLst>
            </a:prstGeom>
            <a:solidFill>
              <a:srgbClr val="00B0F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3175" lvl="1" algn="ctr"/>
              <a:r>
                <a:rPr lang="en-CA" sz="2000" dirty="0" smtClean="0">
                  <a:solidFill>
                    <a:schemeClr val="bg1"/>
                  </a:solidFill>
                </a:rPr>
                <a:t>Add and customize the actions in the publisher.</a:t>
              </a:r>
              <a:endParaRPr lang="en-US" sz="2000" dirty="0" smtClean="0">
                <a:solidFill>
                  <a:schemeClr val="bg1"/>
                </a:solidFill>
              </a:endParaRPr>
            </a:p>
          </p:txBody>
        </p:sp>
        <p:sp>
          <p:nvSpPr>
            <p:cNvPr id="38" name="Quantity Callout"/>
            <p:cNvSpPr/>
            <p:nvPr/>
          </p:nvSpPr>
          <p:spPr>
            <a:xfrm>
              <a:off x="6894377" y="1768938"/>
              <a:ext cx="1599562" cy="868520"/>
            </a:xfrm>
            <a:prstGeom prst="wedgeRoundRectCallout">
              <a:avLst>
                <a:gd name="adj1" fmla="val -21466"/>
                <a:gd name="adj2" fmla="val 71310"/>
                <a:gd name="adj3" fmla="val 16667"/>
              </a:avLst>
            </a:prstGeom>
            <a:solidFill>
              <a:srgbClr val="00B0F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3175" lvl="1" algn="ctr"/>
              <a:r>
                <a:rPr lang="en-CA" sz="2000" dirty="0" smtClean="0">
                  <a:solidFill>
                    <a:schemeClr val="bg1"/>
                  </a:solidFill>
                </a:rPr>
                <a:t>Brand loading page with a custom logo.</a:t>
              </a:r>
              <a:endParaRPr lang="en-US" sz="2000" dirty="0" smtClean="0">
                <a:solidFill>
                  <a:schemeClr val="bg1"/>
                </a:solidFill>
              </a:endParaRPr>
            </a:p>
          </p:txBody>
        </p:sp>
        <p:sp>
          <p:nvSpPr>
            <p:cNvPr id="39" name="Quantity Callout"/>
            <p:cNvSpPr/>
            <p:nvPr/>
          </p:nvSpPr>
          <p:spPr>
            <a:xfrm>
              <a:off x="5029607" y="1774192"/>
              <a:ext cx="1158297" cy="868520"/>
            </a:xfrm>
            <a:prstGeom prst="wedgeRoundRectCallout">
              <a:avLst>
                <a:gd name="adj1" fmla="val 17464"/>
                <a:gd name="adj2" fmla="val 95745"/>
                <a:gd name="adj3" fmla="val 16667"/>
              </a:avLst>
            </a:prstGeom>
            <a:solidFill>
              <a:srgbClr val="00B0F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3175" lvl="1" algn="ctr"/>
              <a:r>
                <a:rPr lang="en-CA" sz="2000" dirty="0" smtClean="0">
                  <a:solidFill>
                    <a:schemeClr val="bg1"/>
                  </a:solidFill>
                </a:rPr>
                <a:t>Change the brand color.</a:t>
              </a:r>
              <a:endParaRPr lang="en-US" sz="2000" dirty="0" smtClean="0">
                <a:solidFill>
                  <a:schemeClr val="bg1"/>
                </a:solidFill>
              </a:endParaRPr>
            </a:p>
          </p:txBody>
        </p:sp>
      </p:grpSp>
    </p:spTree>
    <p:custDataLst>
      <p:tags r:id="rId1"/>
    </p:custData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Collaborating with Chatter</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75</a:t>
            </a:fld>
            <a:endParaRPr lang="en-US" dirty="0"/>
          </a:p>
        </p:txBody>
      </p:sp>
      <p:graphicFrame>
        <p:nvGraphicFramePr>
          <p:cNvPr id="6" name="Table: Chatter Features"/>
          <p:cNvGraphicFramePr>
            <a:graphicFrameLocks noGrp="1"/>
          </p:cNvGraphicFramePr>
          <p:nvPr>
            <p:extLst>
              <p:ext uri="{D42A27DB-BD31-4B8C-83A1-F6EECF244321}">
                <p14:modId xmlns:p14="http://schemas.microsoft.com/office/powerpoint/2010/main" val="3008685977"/>
              </p:ext>
            </p:extLst>
          </p:nvPr>
        </p:nvGraphicFramePr>
        <p:xfrm>
          <a:off x="495152" y="1118583"/>
          <a:ext cx="11126872" cy="5347757"/>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2284624"/>
                <a:gridCol w="8842248"/>
              </a:tblGrid>
              <a:tr h="426500">
                <a:tc>
                  <a:txBody>
                    <a:bodyPr/>
                    <a:lstStyle/>
                    <a:p>
                      <a:pPr algn="l">
                        <a:lnSpc>
                          <a:spcPct val="100000"/>
                        </a:lnSpc>
                        <a:spcBef>
                          <a:spcPts val="0"/>
                        </a:spcBef>
                      </a:pPr>
                      <a:r>
                        <a:rPr lang="en-US" sz="2400" b="1" dirty="0" smtClean="0">
                          <a:solidFill>
                            <a:schemeClr val="bg1"/>
                          </a:solidFill>
                          <a:latin typeface="+mn-lt"/>
                          <a:cs typeface="Arial" pitchFamily="34" charset="0"/>
                        </a:rPr>
                        <a:t>Chatter</a:t>
                      </a:r>
                      <a:endParaRPr lang="en-US" sz="2400" b="1" dirty="0">
                        <a:solidFill>
                          <a:schemeClr val="bg1"/>
                        </a:solidFill>
                        <a:latin typeface="+mn-lt"/>
                        <a:cs typeface="Arial" pitchFamily="34" charset="0"/>
                      </a:endParaRPr>
                    </a:p>
                  </a:txBody>
                  <a:tcPr marL="111261" marR="111261" marT="55630" marB="55630">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mn-lt"/>
                          <a:cs typeface="Arial" pitchFamily="34" charset="0"/>
                        </a:rPr>
                        <a:t>Capabilities</a:t>
                      </a:r>
                      <a:endParaRPr lang="en-US" sz="2400" b="1" dirty="0" smtClean="0">
                        <a:solidFill>
                          <a:schemeClr val="bg1"/>
                        </a:solidFill>
                        <a:latin typeface="+mn-lt"/>
                        <a:cs typeface="Arial" pitchFamily="34" charset="0"/>
                      </a:endParaRPr>
                    </a:p>
                  </a:txBody>
                  <a:tcPr marL="111261" marR="111261" marT="55630" marB="55630">
                    <a:solidFill>
                      <a:srgbClr val="0070C0"/>
                    </a:solidFill>
                  </a:tcPr>
                </a:tc>
              </a:tr>
              <a:tr h="1549933">
                <a:tc>
                  <a:txBody>
                    <a:bodyPr/>
                    <a:lstStyle/>
                    <a:p>
                      <a:pPr marL="0" lvl="1" indent="-218290" algn="l" defTabSz="873161" eaLnBrk="0" hangingPunct="0">
                        <a:lnSpc>
                          <a:spcPct val="100000"/>
                        </a:lnSpc>
                        <a:spcBef>
                          <a:spcPts val="0"/>
                        </a:spcBef>
                        <a:defRPr/>
                      </a:pPr>
                      <a:r>
                        <a:rPr lang="en-US" sz="2100" dirty="0" smtClean="0">
                          <a:solidFill>
                            <a:schemeClr val="tx1"/>
                          </a:solidFill>
                          <a:latin typeface="+mn-lt"/>
                          <a:cs typeface="Arial" pitchFamily="34" charset="0"/>
                        </a:rPr>
                        <a:t>Chatter Feeds</a:t>
                      </a:r>
                    </a:p>
                    <a:p>
                      <a:pPr marL="0" lvl="1" indent="-218290" algn="l" defTabSz="873161" eaLnBrk="0" hangingPunct="0">
                        <a:lnSpc>
                          <a:spcPct val="100000"/>
                        </a:lnSpc>
                        <a:spcBef>
                          <a:spcPts val="0"/>
                        </a:spcBef>
                        <a:defRPr/>
                      </a:pPr>
                      <a:endParaRPr lang="en-US" sz="2100" dirty="0" smtClean="0">
                        <a:solidFill>
                          <a:schemeClr val="tx1"/>
                        </a:solidFill>
                        <a:latin typeface="+mn-lt"/>
                        <a:cs typeface="Arial" pitchFamily="34" charset="0"/>
                      </a:endParaRPr>
                    </a:p>
                    <a:p>
                      <a:pPr marL="0" lvl="1" indent="-218290" algn="l" defTabSz="873161" eaLnBrk="0" hangingPunct="0">
                        <a:lnSpc>
                          <a:spcPct val="100000"/>
                        </a:lnSpc>
                        <a:spcBef>
                          <a:spcPts val="0"/>
                        </a:spcBef>
                        <a:defRPr/>
                      </a:pPr>
                      <a:endParaRPr lang="en-US" sz="2100" dirty="0" smtClean="0">
                        <a:solidFill>
                          <a:schemeClr val="tx1"/>
                        </a:solidFill>
                        <a:latin typeface="+mn-lt"/>
                        <a:cs typeface="Arial" pitchFamily="34" charset="0"/>
                      </a:endParaRPr>
                    </a:p>
                  </a:txBody>
                  <a:tcPr marL="111261" marR="111261" marT="55630" marB="55630"/>
                </a:tc>
                <a:tc>
                  <a:txBody>
                    <a:bodyPr/>
                    <a:lstStyle/>
                    <a:p>
                      <a:pPr marL="0" indent="0" algn="l">
                        <a:lnSpc>
                          <a:spcPct val="100000"/>
                        </a:lnSpc>
                        <a:spcBef>
                          <a:spcPts val="0"/>
                        </a:spcBef>
                        <a:buFont typeface="Arial" pitchFamily="34" charset="0"/>
                        <a:buNone/>
                      </a:pPr>
                      <a:r>
                        <a:rPr lang="en-US" sz="2100" dirty="0" smtClean="0">
                          <a:solidFill>
                            <a:schemeClr val="tx1"/>
                          </a:solidFill>
                          <a:latin typeface="+mn-lt"/>
                          <a:cs typeface="Arial" pitchFamily="34" charset="0"/>
                        </a:rPr>
                        <a:t>Post comments, files, links, and</a:t>
                      </a:r>
                      <a:r>
                        <a:rPr lang="en-US" sz="2100" baseline="0" dirty="0" smtClean="0">
                          <a:solidFill>
                            <a:schemeClr val="tx1"/>
                          </a:solidFill>
                          <a:latin typeface="+mn-lt"/>
                          <a:cs typeface="Arial" pitchFamily="34" charset="0"/>
                        </a:rPr>
                        <a:t> polls</a:t>
                      </a:r>
                      <a:r>
                        <a:rPr lang="en-US" sz="2100" dirty="0" smtClean="0">
                          <a:solidFill>
                            <a:schemeClr val="tx1"/>
                          </a:solidFill>
                          <a:latin typeface="+mn-lt"/>
                          <a:cs typeface="Arial" pitchFamily="34" charset="0"/>
                        </a:rPr>
                        <a:t> to collaborate with other users.</a:t>
                      </a:r>
                    </a:p>
                    <a:p>
                      <a:pPr marL="0" indent="0" algn="l">
                        <a:lnSpc>
                          <a:spcPct val="100000"/>
                        </a:lnSpc>
                        <a:spcBef>
                          <a:spcPts val="0"/>
                        </a:spcBef>
                        <a:buFont typeface="Arial" pitchFamily="34" charset="0"/>
                        <a:buNone/>
                      </a:pPr>
                      <a:r>
                        <a:rPr lang="en-US" sz="2100" dirty="0" smtClean="0">
                          <a:solidFill>
                            <a:schemeClr val="tx1"/>
                          </a:solidFill>
                          <a:latin typeface="+mn-lt"/>
                          <a:cs typeface="Arial" pitchFamily="34" charset="0"/>
                        </a:rPr>
                        <a:t>@mention</a:t>
                      </a:r>
                      <a:r>
                        <a:rPr lang="en-US" sz="2100" baseline="0" dirty="0" smtClean="0">
                          <a:solidFill>
                            <a:schemeClr val="tx1"/>
                          </a:solidFill>
                          <a:latin typeface="+mn-lt"/>
                          <a:cs typeface="Arial" pitchFamily="34" charset="0"/>
                        </a:rPr>
                        <a:t> individual people or groups to bring them into the conversation.</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100" dirty="0" smtClean="0">
                          <a:solidFill>
                            <a:schemeClr val="tx1"/>
                          </a:solidFill>
                          <a:latin typeface="+mn-lt"/>
                          <a:cs typeface="Arial" pitchFamily="34" charset="0"/>
                        </a:rPr>
                        <a:t>Enable feed tracking for objects to allow collaboration on records.</a:t>
                      </a:r>
                    </a:p>
                  </a:txBody>
                  <a:tcPr marL="111261" marR="111261" marT="55630" marB="55630"/>
                </a:tc>
              </a:tr>
              <a:tr h="969264">
                <a:tc>
                  <a:txBody>
                    <a:bodyPr/>
                    <a:lstStyle/>
                    <a:p>
                      <a:pPr algn="l">
                        <a:lnSpc>
                          <a:spcPct val="100000"/>
                        </a:lnSpc>
                        <a:spcBef>
                          <a:spcPts val="0"/>
                        </a:spcBef>
                      </a:pPr>
                      <a:r>
                        <a:rPr lang="en-US" sz="2100" kern="1200" dirty="0" smtClean="0">
                          <a:solidFill>
                            <a:schemeClr val="tx1"/>
                          </a:solidFill>
                          <a:latin typeface="+mn-lt"/>
                          <a:ea typeface="+mn-ea"/>
                          <a:cs typeface="Arial" pitchFamily="34" charset="0"/>
                        </a:rPr>
                        <a:t>Chatter Groups</a:t>
                      </a:r>
                    </a:p>
                    <a:p>
                      <a:pPr algn="l">
                        <a:lnSpc>
                          <a:spcPct val="100000"/>
                        </a:lnSpc>
                        <a:spcBef>
                          <a:spcPts val="0"/>
                        </a:spcBef>
                      </a:pPr>
                      <a:endParaRPr lang="en-US" sz="2100" kern="1200" dirty="0" smtClean="0">
                        <a:solidFill>
                          <a:schemeClr val="tx1"/>
                        </a:solidFill>
                        <a:latin typeface="+mn-lt"/>
                        <a:ea typeface="+mn-ea"/>
                        <a:cs typeface="Arial" pitchFamily="34" charset="0"/>
                      </a:endParaRPr>
                    </a:p>
                  </a:txBody>
                  <a:tcPr marL="111261" marR="111261" marT="55630" marB="55630"/>
                </a:tc>
                <a:tc>
                  <a:txBody>
                    <a:bodyPr/>
                    <a:lstStyle/>
                    <a:p>
                      <a:pPr marL="0" indent="0" algn="l">
                        <a:lnSpc>
                          <a:spcPct val="100000"/>
                        </a:lnSpc>
                        <a:spcBef>
                          <a:spcPts val="0"/>
                        </a:spcBef>
                        <a:buFont typeface="Arial" pitchFamily="34" charset="0"/>
                        <a:buNone/>
                      </a:pPr>
                      <a:r>
                        <a:rPr lang="en-US" sz="2100" baseline="0" dirty="0" smtClean="0">
                          <a:solidFill>
                            <a:schemeClr val="tx1"/>
                          </a:solidFill>
                          <a:latin typeface="+mn-lt"/>
                          <a:cs typeface="Arial" pitchFamily="34" charset="0"/>
                        </a:rPr>
                        <a:t>Create public or private groups to collaborate with specific people.</a:t>
                      </a:r>
                    </a:p>
                    <a:p>
                      <a:pPr marL="0" indent="0" algn="l">
                        <a:lnSpc>
                          <a:spcPct val="100000"/>
                        </a:lnSpc>
                        <a:spcBef>
                          <a:spcPts val="0"/>
                        </a:spcBef>
                        <a:buFont typeface="Arial" pitchFamily="34" charset="0"/>
                        <a:buNone/>
                      </a:pPr>
                      <a:r>
                        <a:rPr lang="en-US" sz="2100" baseline="0" dirty="0" smtClean="0">
                          <a:solidFill>
                            <a:schemeClr val="tx1"/>
                          </a:solidFill>
                          <a:latin typeface="+mn-lt"/>
                          <a:cs typeface="Arial" pitchFamily="34" charset="0"/>
                        </a:rPr>
                        <a:t>Invite customers to private groups to work with external users.</a:t>
                      </a:r>
                    </a:p>
                  </a:txBody>
                  <a:tcPr marL="111261" marR="111261" marT="55630" marB="55630"/>
                </a:tc>
              </a:tr>
              <a:tr h="1687455">
                <a:tc>
                  <a:txBody>
                    <a:bodyPr/>
                    <a:lstStyle/>
                    <a:p>
                      <a:pPr marL="0" marR="0" lvl="1" indent="-218290" algn="l" defTabSz="873161" rtl="0" eaLnBrk="0" fontAlgn="auto" latinLnBrk="0" hangingPunct="0">
                        <a:lnSpc>
                          <a:spcPct val="100000"/>
                        </a:lnSpc>
                        <a:spcBef>
                          <a:spcPts val="0"/>
                        </a:spcBef>
                        <a:spcAft>
                          <a:spcPts val="0"/>
                        </a:spcAft>
                        <a:buClrTx/>
                        <a:buSzTx/>
                        <a:buFontTx/>
                        <a:buNone/>
                        <a:tabLst/>
                        <a:defRPr/>
                      </a:pPr>
                      <a:r>
                        <a:rPr lang="en-US" sz="2100" dirty="0" smtClean="0">
                          <a:solidFill>
                            <a:schemeClr val="tx1"/>
                          </a:solidFill>
                          <a:latin typeface="+mn-lt"/>
                          <a:cs typeface="Arial" pitchFamily="34" charset="0"/>
                        </a:rPr>
                        <a:t>Chatter Topics</a:t>
                      </a:r>
                    </a:p>
                    <a:p>
                      <a:pPr marL="0" marR="0" lvl="1" indent="-218290" algn="l" defTabSz="873161" rtl="0" eaLnBrk="0" fontAlgn="auto" latinLnBrk="0" hangingPunct="0">
                        <a:lnSpc>
                          <a:spcPct val="100000"/>
                        </a:lnSpc>
                        <a:spcBef>
                          <a:spcPts val="0"/>
                        </a:spcBef>
                        <a:spcAft>
                          <a:spcPts val="0"/>
                        </a:spcAft>
                        <a:buClrTx/>
                        <a:buSzTx/>
                        <a:buFontTx/>
                        <a:buNone/>
                        <a:tabLst/>
                        <a:defRPr/>
                      </a:pPr>
                      <a:endParaRPr lang="en-US" sz="2100" dirty="0" smtClean="0">
                        <a:solidFill>
                          <a:schemeClr val="tx1"/>
                        </a:solidFill>
                        <a:latin typeface="+mn-lt"/>
                        <a:cs typeface="Arial" pitchFamily="34" charset="0"/>
                      </a:endParaRPr>
                    </a:p>
                    <a:p>
                      <a:pPr marL="0" marR="0" lvl="1" indent="-218290" algn="l" defTabSz="873161" rtl="0" eaLnBrk="0" fontAlgn="auto" latinLnBrk="0" hangingPunct="0">
                        <a:lnSpc>
                          <a:spcPct val="100000"/>
                        </a:lnSpc>
                        <a:spcBef>
                          <a:spcPts val="0"/>
                        </a:spcBef>
                        <a:spcAft>
                          <a:spcPts val="0"/>
                        </a:spcAft>
                        <a:buClrTx/>
                        <a:buSzTx/>
                        <a:buFontTx/>
                        <a:buNone/>
                        <a:tabLst/>
                        <a:defRPr/>
                      </a:pPr>
                      <a:endParaRPr lang="en-US" sz="2100" dirty="0" smtClean="0">
                        <a:solidFill>
                          <a:schemeClr val="tx1"/>
                        </a:solidFill>
                        <a:latin typeface="+mn-lt"/>
                        <a:cs typeface="Arial" pitchFamily="34" charset="0"/>
                      </a:endParaRPr>
                    </a:p>
                  </a:txBody>
                  <a:tcPr marL="111261" marR="111261" marT="55630" marB="55630"/>
                </a:tc>
                <a:tc>
                  <a:txBody>
                    <a:bodyPr/>
                    <a:lstStyle/>
                    <a:p>
                      <a:pPr marL="0" indent="0" algn="l">
                        <a:lnSpc>
                          <a:spcPct val="100000"/>
                        </a:lnSpc>
                        <a:spcBef>
                          <a:spcPts val="0"/>
                        </a:spcBef>
                        <a:buFont typeface="Arial" pitchFamily="34" charset="0"/>
                        <a:buNone/>
                      </a:pPr>
                      <a:r>
                        <a:rPr lang="en-US" sz="2100" baseline="0" dirty="0" smtClean="0">
                          <a:solidFill>
                            <a:schemeClr val="tx1"/>
                          </a:solidFill>
                          <a:latin typeface="+mn-lt"/>
                          <a:cs typeface="Arial" pitchFamily="34" charset="0"/>
                        </a:rPr>
                        <a:t>Add topics to Chatter posts to organize them and increase their visibility.</a:t>
                      </a:r>
                    </a:p>
                    <a:p>
                      <a:pPr marL="0" indent="0" algn="l">
                        <a:lnSpc>
                          <a:spcPct val="100000"/>
                        </a:lnSpc>
                        <a:spcBef>
                          <a:spcPts val="0"/>
                        </a:spcBef>
                        <a:buFont typeface="Arial" pitchFamily="34" charset="0"/>
                        <a:buNone/>
                      </a:pPr>
                      <a:r>
                        <a:rPr lang="en-US" sz="2100" b="0" i="0" kern="1200" dirty="0" smtClean="0">
                          <a:solidFill>
                            <a:schemeClr val="dk1"/>
                          </a:solidFill>
                          <a:latin typeface="+mn-lt"/>
                          <a:ea typeface="+mn-ea"/>
                          <a:cs typeface="+mn-cs"/>
                        </a:rPr>
                        <a:t>Add topics to records to group them by a common theme, and then use those topics to filter list views.</a:t>
                      </a:r>
                      <a:endParaRPr lang="en-US" sz="2100" baseline="0" dirty="0" smtClean="0">
                        <a:solidFill>
                          <a:schemeClr val="tx1"/>
                        </a:solidFill>
                        <a:latin typeface="+mn-lt"/>
                        <a:cs typeface="Arial" pitchFamily="34" charset="0"/>
                      </a:endParaRPr>
                    </a:p>
                    <a:p>
                      <a:pPr marL="228600" indent="-228600" algn="l">
                        <a:lnSpc>
                          <a:spcPct val="100000"/>
                        </a:lnSpc>
                        <a:spcBef>
                          <a:spcPts val="0"/>
                        </a:spcBef>
                        <a:buFont typeface="Arial" pitchFamily="34" charset="0"/>
                        <a:buNone/>
                      </a:pPr>
                      <a:r>
                        <a:rPr lang="en-US" sz="2100" baseline="0" dirty="0" smtClean="0">
                          <a:solidFill>
                            <a:schemeClr val="tx1"/>
                          </a:solidFill>
                          <a:latin typeface="+mn-lt"/>
                          <a:cs typeface="Arial" pitchFamily="34" charset="0"/>
                        </a:rPr>
                        <a:t>Search for topics and view all posts about a specific topic.</a:t>
                      </a:r>
                    </a:p>
                    <a:p>
                      <a:pPr marL="228600" indent="-228600" algn="l">
                        <a:lnSpc>
                          <a:spcPct val="100000"/>
                        </a:lnSpc>
                        <a:spcBef>
                          <a:spcPts val="0"/>
                        </a:spcBef>
                        <a:buFont typeface="Arial" pitchFamily="34" charset="0"/>
                        <a:buNone/>
                      </a:pPr>
                      <a:r>
                        <a:rPr lang="en-US" sz="2100" baseline="0" dirty="0" smtClean="0">
                          <a:solidFill>
                            <a:schemeClr val="tx1"/>
                          </a:solidFill>
                          <a:latin typeface="+mn-lt"/>
                          <a:cs typeface="Arial" pitchFamily="34" charset="0"/>
                        </a:rPr>
                        <a:t>Find and endorse people knowledgeable about a topic.</a:t>
                      </a:r>
                    </a:p>
                    <a:p>
                      <a:pPr marL="228600" indent="-228600" algn="l">
                        <a:lnSpc>
                          <a:spcPct val="100000"/>
                        </a:lnSpc>
                        <a:spcBef>
                          <a:spcPts val="0"/>
                        </a:spcBef>
                        <a:buFont typeface="Arial" pitchFamily="34" charset="0"/>
                        <a:buNone/>
                      </a:pPr>
                      <a:r>
                        <a:rPr lang="en-US" sz="2100" baseline="0" dirty="0" smtClean="0">
                          <a:solidFill>
                            <a:schemeClr val="tx1"/>
                          </a:solidFill>
                          <a:latin typeface="+mn-lt"/>
                          <a:cs typeface="Arial" pitchFamily="34" charset="0"/>
                        </a:rPr>
                        <a:t>Run reports on Chatter topics associated to records</a:t>
                      </a:r>
                    </a:p>
                  </a:txBody>
                  <a:tcPr marL="111261" marR="111261" marT="55630" marB="55630"/>
                </a:tc>
              </a:tr>
            </a:tbl>
          </a:graphicData>
        </a:graphic>
      </p:graphicFrame>
    </p:spTree>
    <p:custDataLst>
      <p:tags r:id="rId1"/>
    </p:custData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Salesforce CRM Content vs. Chatter Files</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76</a:t>
            </a:fld>
            <a:endParaRPr lang="en-US" dirty="0"/>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313201153"/>
              </p:ext>
            </p:extLst>
          </p:nvPr>
        </p:nvGraphicFramePr>
        <p:xfrm>
          <a:off x="313508" y="1075100"/>
          <a:ext cx="11494008" cy="5352777"/>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1823636"/>
                <a:gridCol w="5047764"/>
                <a:gridCol w="4622608"/>
              </a:tblGrid>
              <a:tr h="370840">
                <a:tc>
                  <a:txBody>
                    <a:bodyPr/>
                    <a:lstStyle/>
                    <a:p>
                      <a:r>
                        <a:rPr lang="en-US" sz="2400" dirty="0" smtClean="0"/>
                        <a:t>Capability</a:t>
                      </a:r>
                      <a:endParaRPr lang="en-US" sz="2400" dirty="0"/>
                    </a:p>
                  </a:txBody>
                  <a:tcPr>
                    <a:solidFill>
                      <a:srgbClr val="0070C0"/>
                    </a:solidFill>
                  </a:tcPr>
                </a:tc>
                <a:tc>
                  <a:txBody>
                    <a:bodyPr/>
                    <a:lstStyle/>
                    <a:p>
                      <a:r>
                        <a:rPr lang="en-US" sz="2400" dirty="0" smtClean="0"/>
                        <a:t>Salesforce</a:t>
                      </a:r>
                      <a:r>
                        <a:rPr lang="en-US" sz="2400" baseline="0" dirty="0" smtClean="0"/>
                        <a:t> CRM Content</a:t>
                      </a:r>
                      <a:endParaRPr lang="en-US" sz="2400" dirty="0"/>
                    </a:p>
                  </a:txBody>
                  <a:tcPr>
                    <a:solidFill>
                      <a:srgbClr val="0070C0"/>
                    </a:solidFill>
                  </a:tcPr>
                </a:tc>
                <a:tc>
                  <a:txBody>
                    <a:bodyPr/>
                    <a:lstStyle/>
                    <a:p>
                      <a:r>
                        <a:rPr lang="en-US" sz="2400" dirty="0" smtClean="0"/>
                        <a:t>Chatter Files</a:t>
                      </a:r>
                      <a:endParaRPr lang="en-US" sz="2400" dirty="0"/>
                    </a:p>
                  </a:txBody>
                  <a:tcPr>
                    <a:solidFill>
                      <a:srgbClr val="0070C0"/>
                    </a:solidFill>
                  </a:tcPr>
                </a:tc>
              </a:tr>
              <a:tr h="1009377">
                <a:tc>
                  <a:txBody>
                    <a:bodyPr/>
                    <a:lstStyle/>
                    <a:p>
                      <a:pPr>
                        <a:lnSpc>
                          <a:spcPct val="90000"/>
                        </a:lnSpc>
                      </a:pPr>
                      <a:r>
                        <a:rPr lang="en-US" sz="1800" dirty="0" smtClean="0"/>
                        <a:t>Searching</a:t>
                      </a:r>
                      <a:endParaRPr lang="en-US" sz="1800" dirty="0"/>
                    </a:p>
                  </a:txBody>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800" dirty="0" smtClean="0"/>
                        <a:t>Search</a:t>
                      </a:r>
                      <a:r>
                        <a:rPr lang="en-US" sz="1800" baseline="0" dirty="0" smtClean="0"/>
                        <a:t> for files by keywords.</a:t>
                      </a:r>
                    </a:p>
                    <a:p>
                      <a:pPr marL="0" marR="0" indent="0" algn="l" defTabSz="914400" rtl="0" eaLnBrk="1" fontAlgn="auto" latinLnBrk="0" hangingPunct="1">
                        <a:lnSpc>
                          <a:spcPct val="90000"/>
                        </a:lnSpc>
                        <a:spcBef>
                          <a:spcPts val="1200"/>
                        </a:spcBef>
                        <a:spcAft>
                          <a:spcPts val="0"/>
                        </a:spcAft>
                        <a:buClrTx/>
                        <a:buSzTx/>
                        <a:buFontTx/>
                        <a:buNone/>
                        <a:tabLst/>
                        <a:defRPr/>
                      </a:pPr>
                      <a:r>
                        <a:rPr lang="en-US" sz="1800" baseline="0" dirty="0" smtClean="0"/>
                        <a:t>Filter search results by file format, featured content, author, tag, or libraries.</a:t>
                      </a:r>
                    </a:p>
                  </a:txBody>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800" baseline="0" dirty="0" smtClean="0"/>
                        <a:t>Search for files by keywords.</a:t>
                      </a:r>
                      <a:endParaRPr lang="en-US" sz="1800" dirty="0" smtClean="0"/>
                    </a:p>
                    <a:p>
                      <a:pPr marL="0">
                        <a:lnSpc>
                          <a:spcPct val="90000"/>
                        </a:lnSpc>
                        <a:spcBef>
                          <a:spcPts val="1200"/>
                        </a:spcBef>
                      </a:pPr>
                      <a:r>
                        <a:rPr lang="en-US" sz="1800" dirty="0" smtClean="0"/>
                        <a:t>Filter by </a:t>
                      </a:r>
                      <a:r>
                        <a:rPr lang="en-US" sz="1800" baseline="0" dirty="0" smtClean="0"/>
                        <a:t>your files and files in your groups.  </a:t>
                      </a:r>
                    </a:p>
                  </a:txBody>
                  <a:tcPr/>
                </a:tc>
              </a:tr>
              <a:tr h="370840">
                <a:tc>
                  <a:txBody>
                    <a:bodyPr/>
                    <a:lstStyle/>
                    <a:p>
                      <a:pPr>
                        <a:lnSpc>
                          <a:spcPct val="90000"/>
                        </a:lnSpc>
                      </a:pPr>
                      <a:r>
                        <a:rPr lang="en-US" sz="1800" dirty="0" smtClean="0"/>
                        <a:t>Sharing</a:t>
                      </a:r>
                      <a:r>
                        <a:rPr lang="en-US" sz="1800" baseline="0" dirty="0" smtClean="0"/>
                        <a:t> with Coworkers</a:t>
                      </a:r>
                      <a:endParaRPr lang="en-US" sz="1800" dirty="0"/>
                    </a:p>
                  </a:txBody>
                  <a:tcPr/>
                </a:tc>
                <a:tc>
                  <a:txBody>
                    <a:bodyPr/>
                    <a:lstStyle/>
                    <a:p>
                      <a:pPr>
                        <a:lnSpc>
                          <a:spcPct val="90000"/>
                        </a:lnSpc>
                      </a:pPr>
                      <a:r>
                        <a:rPr lang="en-US" sz="1800" dirty="0" smtClean="0"/>
                        <a:t>Create a library to store</a:t>
                      </a:r>
                      <a:r>
                        <a:rPr lang="en-US" sz="1800" baseline="0" dirty="0" smtClean="0"/>
                        <a:t> files and add users as members.</a:t>
                      </a:r>
                    </a:p>
                    <a:p>
                      <a:pPr marL="231775" indent="-231775">
                        <a:lnSpc>
                          <a:spcPct val="90000"/>
                        </a:lnSpc>
                        <a:buFont typeface="Wingdings" pitchFamily="2" charset="2"/>
                        <a:buChar char="§"/>
                      </a:pPr>
                      <a:r>
                        <a:rPr lang="en-US" sz="1800" baseline="0" dirty="0" smtClean="0"/>
                        <a:t>Use library permissions to control what users can do, such as add, delete, and archive content.</a:t>
                      </a:r>
                    </a:p>
                    <a:p>
                      <a:pPr marL="231775" indent="-231775">
                        <a:lnSpc>
                          <a:spcPct val="90000"/>
                        </a:lnSpc>
                        <a:buFont typeface="Wingdings" pitchFamily="2" charset="2"/>
                        <a:buChar char="§"/>
                      </a:pPr>
                      <a:r>
                        <a:rPr lang="en-US" sz="1800" baseline="0" dirty="0" smtClean="0"/>
                        <a:t>Users can subscribe to files, tags, authors, and libraries to receive email notifications. </a:t>
                      </a:r>
                    </a:p>
                  </a:txBody>
                  <a:tcPr/>
                </a:tc>
                <a:tc>
                  <a:txBody>
                    <a:bodyPr/>
                    <a:lstStyle/>
                    <a:p>
                      <a:pPr>
                        <a:lnSpc>
                          <a:spcPct val="90000"/>
                        </a:lnSpc>
                      </a:pPr>
                      <a:r>
                        <a:rPr lang="en-US" sz="1800" baseline="0" dirty="0" smtClean="0"/>
                        <a:t>Share </a:t>
                      </a:r>
                      <a:r>
                        <a:rPr lang="en-US" sz="1800" b="0" i="0" kern="1200" baseline="0" dirty="0" smtClean="0">
                          <a:solidFill>
                            <a:schemeClr val="tx1"/>
                          </a:solidFill>
                          <a:latin typeface="Salesforce Sans" panose="020B0505020202020203" pitchFamily="34" charset="0"/>
                          <a:ea typeface="+mn-ea"/>
                          <a:cs typeface="Arial" pitchFamily="34" charset="0"/>
                        </a:rPr>
                        <a:t>with people and groups by </a:t>
                      </a:r>
                      <a:r>
                        <a:rPr lang="en-US" sz="1800" dirty="0" smtClean="0"/>
                        <a:t>editing </a:t>
                      </a:r>
                      <a:r>
                        <a:rPr lang="en-US" sz="1800" baseline="0" dirty="0" smtClean="0"/>
                        <a:t>the file sharing settings.</a:t>
                      </a:r>
                      <a:endParaRPr lang="en-US" sz="1800" b="0" i="0" kern="1200" baseline="0" dirty="0" smtClean="0">
                        <a:solidFill>
                          <a:schemeClr val="tx1"/>
                        </a:solidFill>
                        <a:latin typeface="Salesforce Sans" panose="020B0505020202020203" pitchFamily="34" charset="0"/>
                        <a:ea typeface="+mn-ea"/>
                        <a:cs typeface="Arial" pitchFamily="34" charset="0"/>
                      </a:endParaRPr>
                    </a:p>
                    <a:p>
                      <a:pPr>
                        <a:lnSpc>
                          <a:spcPct val="90000"/>
                        </a:lnSpc>
                        <a:spcBef>
                          <a:spcPts val="1200"/>
                        </a:spcBef>
                      </a:pPr>
                      <a:r>
                        <a:rPr lang="en-US" sz="1800" b="0" i="0" kern="1200" baseline="0" dirty="0" smtClean="0">
                          <a:solidFill>
                            <a:schemeClr val="tx1"/>
                          </a:solidFill>
                          <a:latin typeface="Salesforce Sans" panose="020B0505020202020203" pitchFamily="34" charset="0"/>
                          <a:ea typeface="+mn-ea"/>
                          <a:cs typeface="Arial" pitchFamily="34" charset="0"/>
                        </a:rPr>
                        <a:t>Users can follow files to receive updates in their feed.</a:t>
                      </a:r>
                      <a:endParaRPr lang="en-US" sz="1800" dirty="0"/>
                    </a:p>
                  </a:txBody>
                  <a:tcPr/>
                </a:tc>
              </a:tr>
              <a:tr h="370840">
                <a:tc>
                  <a:txBody>
                    <a:bodyPr/>
                    <a:lstStyle/>
                    <a:p>
                      <a:pPr>
                        <a:lnSpc>
                          <a:spcPct val="90000"/>
                        </a:lnSpc>
                      </a:pPr>
                      <a:r>
                        <a:rPr lang="en-US" sz="1800" dirty="0" smtClean="0"/>
                        <a:t>Sharing</a:t>
                      </a:r>
                      <a:r>
                        <a:rPr lang="en-US" sz="1800" baseline="0" dirty="0" smtClean="0"/>
                        <a:t> with Customers</a:t>
                      </a:r>
                      <a:endParaRPr lang="en-US" sz="1800" dirty="0"/>
                    </a:p>
                  </a:txBody>
                  <a:tcPr/>
                </a:tc>
                <a:tc>
                  <a:txBody>
                    <a:bodyPr/>
                    <a:lstStyle/>
                    <a:p>
                      <a:pPr>
                        <a:lnSpc>
                          <a:spcPct val="90000"/>
                        </a:lnSpc>
                      </a:pPr>
                      <a:r>
                        <a:rPr lang="en-US" sz="1800" dirty="0" smtClean="0"/>
                        <a:t>Create a</a:t>
                      </a:r>
                      <a:r>
                        <a:rPr lang="en-US" sz="1800" baseline="0" dirty="0" smtClean="0"/>
                        <a:t> content delivery and send the encrypted URL to let customers view an online version of a file.</a:t>
                      </a:r>
                    </a:p>
                    <a:p>
                      <a:pPr marL="231775" indent="-228600">
                        <a:lnSpc>
                          <a:spcPct val="90000"/>
                        </a:lnSpc>
                        <a:buFont typeface="Wingdings" pitchFamily="2" charset="2"/>
                        <a:buChar char="§"/>
                      </a:pPr>
                      <a:r>
                        <a:rPr lang="en-US" sz="1800" dirty="0" smtClean="0"/>
                        <a:t>Track</a:t>
                      </a:r>
                      <a:r>
                        <a:rPr lang="en-US" sz="1800" baseline="0" dirty="0" smtClean="0"/>
                        <a:t> how often content is viewed or downloaded.</a:t>
                      </a:r>
                    </a:p>
                    <a:p>
                      <a:pPr marL="231775" indent="-228600">
                        <a:lnSpc>
                          <a:spcPct val="90000"/>
                        </a:lnSpc>
                        <a:buFont typeface="Wingdings" pitchFamily="2" charset="2"/>
                        <a:buChar char="§"/>
                      </a:pPr>
                      <a:r>
                        <a:rPr lang="en-US" sz="1800" baseline="0" dirty="0" smtClean="0"/>
                        <a:t>Control if users can download the file.</a:t>
                      </a:r>
                    </a:p>
                    <a:p>
                      <a:pPr marL="231775" indent="-228600">
                        <a:lnSpc>
                          <a:spcPct val="90000"/>
                        </a:lnSpc>
                        <a:buFont typeface="Wingdings" pitchFamily="2" charset="2"/>
                        <a:buChar char="§"/>
                      </a:pPr>
                      <a:r>
                        <a:rPr lang="en-US" sz="1800" dirty="0" smtClean="0"/>
                        <a:t>Password</a:t>
                      </a:r>
                      <a:r>
                        <a:rPr lang="en-US" sz="1800" baseline="0" dirty="0" smtClean="0"/>
                        <a:t> protect the file.</a:t>
                      </a:r>
                    </a:p>
                    <a:p>
                      <a:pPr marL="231775" indent="-228600">
                        <a:lnSpc>
                          <a:spcPct val="90000"/>
                        </a:lnSpc>
                        <a:buFont typeface="Wingdings" pitchFamily="2" charset="2"/>
                        <a:buChar char="§"/>
                      </a:pPr>
                      <a:r>
                        <a:rPr lang="en-US" sz="1800" baseline="0" dirty="0" smtClean="0"/>
                        <a:t>Set a viewing expiration date.</a:t>
                      </a:r>
                      <a:endParaRPr lang="en-US" sz="1800" dirty="0"/>
                    </a:p>
                  </a:txBody>
                  <a:tcPr/>
                </a:tc>
                <a:tc>
                  <a:txBody>
                    <a:bodyPr/>
                    <a:lstStyle/>
                    <a:p>
                      <a:pPr>
                        <a:lnSpc>
                          <a:spcPct val="90000"/>
                        </a:lnSpc>
                      </a:pPr>
                      <a:r>
                        <a:rPr lang="en-US" sz="1800" dirty="0" smtClean="0"/>
                        <a:t>Share</a:t>
                      </a:r>
                      <a:r>
                        <a:rPr lang="en-US" sz="1800" baseline="0" dirty="0" smtClean="0"/>
                        <a:t> with customers by editing the file sharing settings and clicking Anyone with link. Send the link to customers to allow them to view and download the file.</a:t>
                      </a:r>
                    </a:p>
                    <a:p>
                      <a:pPr>
                        <a:lnSpc>
                          <a:spcPct val="90000"/>
                        </a:lnSpc>
                        <a:spcBef>
                          <a:spcPts val="1200"/>
                        </a:spcBef>
                      </a:pPr>
                      <a:r>
                        <a:rPr lang="en-US" sz="1800" dirty="0" smtClean="0"/>
                        <a:t>Invite</a:t>
                      </a:r>
                      <a:r>
                        <a:rPr lang="en-US" sz="1800" baseline="0" dirty="0" smtClean="0"/>
                        <a:t> customers to private Chatter groups and share files to the group.</a:t>
                      </a:r>
                      <a:endParaRPr lang="en-US" sz="1800" dirty="0" smtClean="0"/>
                    </a:p>
                  </a:txBody>
                  <a:tcPr/>
                </a:tc>
              </a:tr>
            </a:tbl>
          </a:graphicData>
        </a:graphic>
      </p:graphicFrame>
    </p:spTree>
    <p:custDataLst>
      <p:tags r:id="rId1"/>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txBox="1">
            <a:spLocks/>
          </p:cNvSpPr>
          <p:nvPr/>
        </p:nvSpPr>
        <p:spPr>
          <a:xfrm>
            <a:off x="115714" y="829311"/>
            <a:ext cx="2314648"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800" kern="0" dirty="0">
                <a:latin typeface="+mj-lt"/>
              </a:rPr>
              <a:t>Sales reps need to share information on competitors.</a:t>
            </a:r>
          </a:p>
          <a:p>
            <a:endParaRPr lang="en-US" sz="1800" kern="0" dirty="0">
              <a:latin typeface="+mj-lt"/>
            </a:endParaRPr>
          </a:p>
        </p:txBody>
      </p:sp>
      <p:sp>
        <p:nvSpPr>
          <p:cNvPr id="15" name="Content Placeholder 2"/>
          <p:cNvSpPr txBox="1">
            <a:spLocks/>
          </p:cNvSpPr>
          <p:nvPr/>
        </p:nvSpPr>
        <p:spPr>
          <a:xfrm>
            <a:off x="2560356" y="829311"/>
            <a:ext cx="2299511"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800" kern="0" dirty="0">
                <a:latin typeface="+mj-lt"/>
              </a:rPr>
              <a:t>The sales team wants to share sensitive documents with a key customer. They want to prevent customers from downloading and distributing these files.</a:t>
            </a:r>
          </a:p>
          <a:p>
            <a:endParaRPr lang="en-US" sz="1800" kern="0" dirty="0">
              <a:latin typeface="+mj-lt"/>
            </a:endParaRPr>
          </a:p>
        </p:txBody>
      </p:sp>
      <p:sp>
        <p:nvSpPr>
          <p:cNvPr id="16" name="Content Placeholder 4"/>
          <p:cNvSpPr txBox="1">
            <a:spLocks/>
          </p:cNvSpPr>
          <p:nvPr/>
        </p:nvSpPr>
        <p:spPr>
          <a:xfrm>
            <a:off x="7348042" y="829311"/>
            <a:ext cx="2314648"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800" kern="0" dirty="0">
                <a:latin typeface="+mj-lt"/>
              </a:rPr>
              <a:t>Sales reps need to easily find people who are experts in specific product areas. </a:t>
            </a:r>
          </a:p>
          <a:p>
            <a:endParaRPr lang="en-US" sz="1800" kern="0" dirty="0">
              <a:latin typeface="+mj-lt"/>
            </a:endParaRPr>
          </a:p>
        </p:txBody>
      </p:sp>
      <p:sp>
        <p:nvSpPr>
          <p:cNvPr id="20" name="Content Placeholder 5"/>
          <p:cNvSpPr txBox="1">
            <a:spLocks/>
          </p:cNvSpPr>
          <p:nvPr/>
        </p:nvSpPr>
        <p:spPr>
          <a:xfrm>
            <a:off x="4937266" y="829311"/>
            <a:ext cx="2314648"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0">
              <a:defRPr/>
            </a:pPr>
            <a:r>
              <a:rPr lang="en-US" sz="1800" dirty="0">
                <a:latin typeface="+mj-lt"/>
              </a:rPr>
              <a:t>Sales reps need to share documents with team members who are working on their opportunities.</a:t>
            </a:r>
          </a:p>
          <a:p>
            <a:endParaRPr lang="en-US" sz="1800" kern="0" dirty="0">
              <a:latin typeface="+mj-lt"/>
            </a:endParaRPr>
          </a:p>
        </p:txBody>
      </p:sp>
      <p:sp>
        <p:nvSpPr>
          <p:cNvPr id="23" name="Content Placeholder 4"/>
          <p:cNvSpPr txBox="1">
            <a:spLocks/>
          </p:cNvSpPr>
          <p:nvPr/>
        </p:nvSpPr>
        <p:spPr bwMode="auto">
          <a:xfrm>
            <a:off x="9758817" y="829311"/>
            <a:ext cx="2314648" cy="5950440"/>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8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4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141214" indent="-226974" algn="l" rtl="0" eaLnBrk="1" fontAlgn="base" hangingPunct="1">
              <a:spcBef>
                <a:spcPts val="600"/>
              </a:spcBef>
              <a:spcAft>
                <a:spcPct val="0"/>
              </a:spcAft>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1800" dirty="0">
                <a:latin typeface="+mj-lt"/>
              </a:rPr>
              <a:t>Sales reps need to automatically log emails as activities on opportunity records. </a:t>
            </a:r>
          </a:p>
        </p:txBody>
      </p:sp>
      <p:sp>
        <p:nvSpPr>
          <p:cNvPr id="28" name="Rounded Rectangle 27"/>
          <p:cNvSpPr/>
          <p:nvPr/>
        </p:nvSpPr>
        <p:spPr bwMode="auto">
          <a:xfrm>
            <a:off x="219456" y="1883664"/>
            <a:ext cx="2187787" cy="4745736"/>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29" name="Rounded Rectangle 28"/>
          <p:cNvSpPr/>
          <p:nvPr/>
        </p:nvSpPr>
        <p:spPr bwMode="auto">
          <a:xfrm>
            <a:off x="9827683" y="2578608"/>
            <a:ext cx="2161117" cy="4050792"/>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30" name="Rounded Rectangle 29"/>
          <p:cNvSpPr/>
          <p:nvPr/>
        </p:nvSpPr>
        <p:spPr bwMode="auto">
          <a:xfrm>
            <a:off x="2650659" y="3986784"/>
            <a:ext cx="2161117" cy="2642617"/>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31" name="Rounded Rectangle 30"/>
          <p:cNvSpPr/>
          <p:nvPr/>
        </p:nvSpPr>
        <p:spPr bwMode="auto">
          <a:xfrm>
            <a:off x="5055192" y="2825496"/>
            <a:ext cx="2161117" cy="3803904"/>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32" name="Rounded Rectangle 31"/>
          <p:cNvSpPr/>
          <p:nvPr/>
        </p:nvSpPr>
        <p:spPr bwMode="auto">
          <a:xfrm>
            <a:off x="7459725" y="2542032"/>
            <a:ext cx="2161117" cy="4087368"/>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7" name="Title 16"/>
          <p:cNvSpPr>
            <a:spLocks noGrp="1"/>
          </p:cNvSpPr>
          <p:nvPr>
            <p:ph type="title"/>
          </p:nvPr>
        </p:nvSpPr>
        <p:spPr/>
        <p:txBody>
          <a:bodyPr/>
          <a:lstStyle/>
          <a:p>
            <a:pPr lvl="0"/>
            <a:r>
              <a:rPr lang="en-US" dirty="0" smtClean="0"/>
              <a:t>What Solution Would You Recommend?</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77</a:t>
            </a:fld>
            <a:endParaRPr lang="en-US" dirty="0"/>
          </a:p>
        </p:txBody>
      </p:sp>
    </p:spTree>
    <p:custDataLst>
      <p:tags r:id="rId1"/>
    </p:custData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12A5277-1DB9-460F-9A21-B857ABB32666}" type="slidenum">
              <a:rPr lang="en-US" smtClean="0"/>
              <a:pPr/>
              <a:t>78</a:t>
            </a:fld>
            <a:endParaRPr lang="en-US" dirty="0"/>
          </a:p>
        </p:txBody>
      </p:sp>
      <p:sp>
        <p:nvSpPr>
          <p:cNvPr id="3" name="Text Placeholder 2"/>
          <p:cNvSpPr>
            <a:spLocks noGrp="1"/>
          </p:cNvSpPr>
          <p:nvPr>
            <p:ph type="body" sz="quarter" idx="10"/>
          </p:nvPr>
        </p:nvSpPr>
        <p:spPr/>
        <p:txBody>
          <a:bodyPr/>
          <a:lstStyle/>
          <a:p>
            <a:r>
              <a:rPr lang="en-US" dirty="0"/>
              <a:t>Module 6: </a:t>
            </a:r>
            <a:endParaRPr lang="en-US" dirty="0" smtClean="0"/>
          </a:p>
          <a:p>
            <a:r>
              <a:rPr lang="en-US" b="0" dirty="0" smtClean="0"/>
              <a:t>Integration </a:t>
            </a:r>
            <a:r>
              <a:rPr lang="en-US" b="0" dirty="0"/>
              <a:t>and Data Management</a:t>
            </a:r>
          </a:p>
        </p:txBody>
      </p:sp>
    </p:spTree>
    <p:custDataLst>
      <p:tags r:id="rId1"/>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58213" y="923732"/>
            <a:ext cx="9927772" cy="5869874"/>
          </a:xfrm>
        </p:spPr>
        <p:txBody>
          <a:bodyPr numCol="2" spcCol="457200">
            <a:normAutofit/>
          </a:bodyPr>
          <a:lstStyle/>
          <a:p>
            <a:pPr>
              <a:buNone/>
            </a:pPr>
            <a:r>
              <a:rPr lang="en-US" sz="2400" b="1" dirty="0" smtClean="0"/>
              <a:t>Integration and Data Management</a:t>
            </a:r>
          </a:p>
          <a:p>
            <a:pPr lvl="1"/>
            <a:r>
              <a:rPr lang="en-US" sz="2400" dirty="0" smtClean="0"/>
              <a:t>Explain the use cases and considerations for data migration in Sales Cloud.</a:t>
            </a:r>
          </a:p>
          <a:p>
            <a:pPr lvl="1"/>
            <a:r>
              <a:rPr lang="en-US" sz="2400" dirty="0" smtClean="0"/>
              <a:t>Given a scenario, analyze the implications and design considerations of large data and transaction volumes.</a:t>
            </a:r>
          </a:p>
          <a:p>
            <a:pPr lvl="1"/>
            <a:r>
              <a:rPr lang="en-US" sz="2400" dirty="0" smtClean="0"/>
              <a:t>Explain the use cases and considerations for integrations common to Sales Cloud implementations.</a:t>
            </a:r>
          </a:p>
          <a:p>
            <a:pPr marL="0" lvl="1" indent="0">
              <a:buNone/>
            </a:pPr>
            <a:endParaRPr lang="en-US" sz="2400" dirty="0" smtClean="0"/>
          </a:p>
          <a:p>
            <a:pPr>
              <a:buNone/>
            </a:pPr>
            <a:r>
              <a:rPr lang="en-US" sz="2400" b="1" dirty="0" smtClean="0"/>
              <a:t>Communities and Site Management</a:t>
            </a:r>
          </a:p>
          <a:p>
            <a:pPr lvl="1"/>
            <a:r>
              <a:rPr lang="en-US" sz="2400" dirty="0" smtClean="0"/>
              <a:t>Explain the use cases for Communities and sites in the sales process.</a:t>
            </a:r>
          </a:p>
        </p:txBody>
      </p:sp>
      <p:sp>
        <p:nvSpPr>
          <p:cNvPr id="2" name="Slide Number Placeholder 1"/>
          <p:cNvSpPr>
            <a:spLocks noGrp="1"/>
          </p:cNvSpPr>
          <p:nvPr>
            <p:ph type="sldNum" sz="quarter" idx="10"/>
          </p:nvPr>
        </p:nvSpPr>
        <p:spPr/>
        <p:txBody>
          <a:bodyPr/>
          <a:lstStyle/>
          <a:p>
            <a:fld id="{812A5277-1DB9-460F-9A21-B857ABB32666}" type="slidenum">
              <a:rPr lang="en-US" smtClean="0"/>
              <a:pPr/>
              <a:t>79</a:t>
            </a:fld>
            <a:endParaRPr lang="en-US" dirty="0"/>
          </a:p>
        </p:txBody>
      </p:sp>
      <p:sp>
        <p:nvSpPr>
          <p:cNvPr id="6" name="Title 5"/>
          <p:cNvSpPr>
            <a:spLocks noGrp="1"/>
          </p:cNvSpPr>
          <p:nvPr>
            <p:ph type="title"/>
          </p:nvPr>
        </p:nvSpPr>
        <p:spPr/>
        <p:txBody>
          <a:bodyPr/>
          <a:lstStyle/>
          <a:p>
            <a:r>
              <a:rPr lang="en-US" dirty="0" smtClean="0"/>
              <a:t>Exam Objectives Covered in this Section</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86" y="950286"/>
            <a:ext cx="1167763" cy="1167763"/>
          </a:xfrm>
          <a:prstGeom prst="rect">
            <a:avLst/>
          </a:prstGeom>
          <a:effectLst/>
        </p:spPr>
      </p:pic>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457200" lvl="0" indent="-457200" fontAlgn="auto">
              <a:spcBef>
                <a:spcPct val="20000"/>
              </a:spcBef>
              <a:spcAft>
                <a:spcPts val="0"/>
              </a:spcAft>
              <a:buFont typeface="+mj-lt"/>
              <a:buAutoNum type="arabicPeriod"/>
              <a:defRPr/>
            </a:pPr>
            <a:r>
              <a:rPr lang="en-US" kern="1200" dirty="0"/>
              <a:t>Log in to Salesforce with your username and password.</a:t>
            </a:r>
          </a:p>
          <a:p>
            <a:pPr marL="1146175" lvl="3" indent="-457200" fontAlgn="auto">
              <a:spcBef>
                <a:spcPct val="20000"/>
              </a:spcBef>
              <a:spcAft>
                <a:spcPts val="0"/>
              </a:spcAft>
              <a:buNone/>
              <a:defRPr/>
            </a:pPr>
            <a:r>
              <a:rPr lang="en-US" sz="2400" kern="1200" dirty="0"/>
              <a:t>URL: 		</a:t>
            </a:r>
            <a:r>
              <a:rPr lang="en-US" sz="2400" kern="1200" dirty="0">
                <a:hlinkClick r:id="rId4"/>
              </a:rPr>
              <a:t>login.salesforce.com</a:t>
            </a:r>
            <a:endParaRPr lang="en-US" sz="2400" kern="1200" dirty="0"/>
          </a:p>
          <a:p>
            <a:pPr marL="1146175" lvl="3" indent="-457200" fontAlgn="auto">
              <a:spcBef>
                <a:spcPct val="20000"/>
              </a:spcBef>
              <a:spcAft>
                <a:spcPts val="0"/>
              </a:spcAft>
              <a:buNone/>
              <a:defRPr/>
            </a:pPr>
            <a:r>
              <a:rPr lang="en-US" sz="2400" kern="1200" dirty="0"/>
              <a:t>Username:	</a:t>
            </a:r>
            <a:r>
              <a:rPr lang="en-US" sz="2400" kern="1200" dirty="0">
                <a:latin typeface="Courier New" pitchFamily="49" charset="0"/>
                <a:cs typeface="Courier New" pitchFamily="49" charset="0"/>
              </a:rPr>
              <a:t>admin@salescertprep####.com</a:t>
            </a:r>
          </a:p>
          <a:p>
            <a:pPr marL="1146175" lvl="3" indent="-457200" fontAlgn="auto">
              <a:spcBef>
                <a:spcPct val="20000"/>
              </a:spcBef>
              <a:spcAft>
                <a:spcPts val="0"/>
              </a:spcAft>
              <a:buNone/>
              <a:defRPr/>
            </a:pPr>
            <a:r>
              <a:rPr lang="en-US" sz="2400" kern="1200" dirty="0"/>
              <a:t>Password:	</a:t>
            </a:r>
            <a:r>
              <a:rPr lang="en-US" sz="2400" kern="1200" dirty="0">
                <a:latin typeface="Courier New" pitchFamily="49" charset="0"/>
                <a:cs typeface="Courier New" pitchFamily="49" charset="0"/>
              </a:rPr>
              <a:t>(provided by instructor)</a:t>
            </a:r>
          </a:p>
          <a:p>
            <a:pPr marL="457200" lvl="0" indent="-457200" fontAlgn="auto">
              <a:spcBef>
                <a:spcPts val="1800"/>
              </a:spcBef>
              <a:spcAft>
                <a:spcPts val="0"/>
              </a:spcAft>
              <a:buFont typeface="+mj-lt"/>
              <a:buAutoNum type="arabicPeriod"/>
              <a:defRPr/>
            </a:pPr>
            <a:r>
              <a:rPr lang="en-US" kern="1200" dirty="0">
                <a:cs typeface="Courier New" pitchFamily="49" charset="0"/>
              </a:rPr>
              <a:t>Update your name and email address.</a:t>
            </a:r>
          </a:p>
          <a:p>
            <a:pPr marL="914400" lvl="2" indent="-457200" fontAlgn="auto">
              <a:spcBef>
                <a:spcPct val="20000"/>
              </a:spcBef>
              <a:spcAft>
                <a:spcPts val="0"/>
              </a:spcAft>
              <a:buFont typeface="+mj-lt"/>
              <a:buAutoNum type="alphaUcPeriod"/>
              <a:defRPr/>
            </a:pPr>
            <a:r>
              <a:rPr lang="en-US" kern="1200" dirty="0"/>
              <a:t>Click </a:t>
            </a:r>
            <a:r>
              <a:rPr lang="en-US" b="1" kern="1200" dirty="0"/>
              <a:t>Admin User | My Profile</a:t>
            </a:r>
            <a:r>
              <a:rPr lang="en-US" kern="1200" dirty="0"/>
              <a:t>.</a:t>
            </a:r>
          </a:p>
          <a:p>
            <a:pPr marL="914400" lvl="2" indent="-457200" fontAlgn="auto">
              <a:spcBef>
                <a:spcPct val="20000"/>
              </a:spcBef>
              <a:spcAft>
                <a:spcPts val="0"/>
              </a:spcAft>
              <a:buFont typeface="+mj-lt"/>
              <a:buAutoNum type="alphaUcPeriod"/>
              <a:defRPr/>
            </a:pPr>
            <a:r>
              <a:rPr lang="en-US" kern="1200" dirty="0"/>
              <a:t>Click the pencil icon next to Contact.</a:t>
            </a:r>
          </a:p>
          <a:p>
            <a:pPr marL="914400" lvl="2" indent="-457200" fontAlgn="auto">
              <a:spcBef>
                <a:spcPct val="20000"/>
              </a:spcBef>
              <a:spcAft>
                <a:spcPts val="0"/>
              </a:spcAft>
              <a:buFont typeface="+mj-lt"/>
              <a:buAutoNum type="alphaUcPeriod"/>
              <a:defRPr/>
            </a:pPr>
            <a:r>
              <a:rPr lang="en-US" kern="1200" dirty="0"/>
              <a:t>Enter your personal email address.</a:t>
            </a:r>
          </a:p>
          <a:p>
            <a:pPr marL="914400" lvl="2" indent="-457200" fontAlgn="auto">
              <a:spcBef>
                <a:spcPct val="20000"/>
              </a:spcBef>
              <a:spcAft>
                <a:spcPts val="0"/>
              </a:spcAft>
              <a:buFont typeface="+mj-lt"/>
              <a:buAutoNum type="alphaUcPeriod"/>
              <a:defRPr/>
            </a:pPr>
            <a:r>
              <a:rPr lang="en-US" kern="1200" dirty="0"/>
              <a:t>Click the About tab and enter your first and last name.</a:t>
            </a:r>
          </a:p>
          <a:p>
            <a:pPr marL="914400" lvl="2" indent="-457200" fontAlgn="auto">
              <a:spcBef>
                <a:spcPct val="20000"/>
              </a:spcBef>
              <a:spcAft>
                <a:spcPts val="0"/>
              </a:spcAft>
              <a:buFont typeface="+mj-lt"/>
              <a:buAutoNum type="alphaUcPeriod"/>
              <a:defRPr/>
            </a:pPr>
            <a:r>
              <a:rPr lang="en-US" kern="1200" dirty="0"/>
              <a:t>Click </a:t>
            </a:r>
            <a:r>
              <a:rPr lang="en-US" b="1" kern="1200" dirty="0"/>
              <a:t>Save All</a:t>
            </a:r>
            <a:r>
              <a:rPr lang="en-US" kern="1200" dirty="0"/>
              <a:t>. </a:t>
            </a:r>
          </a:p>
        </p:txBody>
      </p:sp>
      <p:sp>
        <p:nvSpPr>
          <p:cNvPr id="2" name="Slide Number Placeholder 1"/>
          <p:cNvSpPr>
            <a:spLocks noGrp="1"/>
          </p:cNvSpPr>
          <p:nvPr>
            <p:ph type="sldNum" sz="quarter" idx="10"/>
          </p:nvPr>
        </p:nvSpPr>
        <p:spPr/>
        <p:txBody>
          <a:bodyPr/>
          <a:lstStyle/>
          <a:p>
            <a:fld id="{812A5277-1DB9-460F-9A21-B857ABB32666}" type="slidenum">
              <a:rPr lang="en-US" smtClean="0"/>
              <a:pPr/>
              <a:t>8</a:t>
            </a:fld>
            <a:endParaRPr lang="en-US" dirty="0"/>
          </a:p>
        </p:txBody>
      </p:sp>
      <p:sp>
        <p:nvSpPr>
          <p:cNvPr id="5" name="Title 4"/>
          <p:cNvSpPr>
            <a:spLocks noGrp="1"/>
          </p:cNvSpPr>
          <p:nvPr>
            <p:ph type="title"/>
          </p:nvPr>
        </p:nvSpPr>
        <p:spPr/>
        <p:txBody>
          <a:bodyPr/>
          <a:lstStyle/>
          <a:p>
            <a:r>
              <a:rPr lang="en-US" dirty="0"/>
              <a:t>Log in to Salesforce</a:t>
            </a:r>
          </a:p>
        </p:txBody>
      </p:sp>
    </p:spTree>
    <p:custDataLst>
      <p:tags r:id="rId1"/>
    </p:custData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goldie\Desktop\office 03.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t="2312" r="2409" b="5629"/>
          <a:stretch/>
        </p:blipFill>
        <p:spPr bwMode="auto">
          <a:xfrm>
            <a:off x="0" y="740664"/>
            <a:ext cx="12192000" cy="611733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Integration and Data Management</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80</a:t>
            </a:fld>
            <a:endParaRPr lang="en-US" dirty="0"/>
          </a:p>
        </p:txBody>
      </p:sp>
      <p:sp>
        <p:nvSpPr>
          <p:cNvPr id="10" name="Rectangle 9"/>
          <p:cNvSpPr/>
          <p:nvPr/>
        </p:nvSpPr>
        <p:spPr>
          <a:xfrm>
            <a:off x="8942620" y="6170665"/>
            <a:ext cx="1668475" cy="584775"/>
          </a:xfrm>
          <a:prstGeom prst="rect">
            <a:avLst/>
          </a:prstGeom>
        </p:spPr>
        <p:txBody>
          <a:bodyPr wrap="square">
            <a:spAutoFit/>
          </a:bodyPr>
          <a:lstStyle/>
          <a:p>
            <a:r>
              <a:rPr lang="en-US" sz="1600" b="1" dirty="0" smtClean="0">
                <a:solidFill>
                  <a:schemeClr val="bg1"/>
                </a:solidFill>
              </a:rPr>
              <a:t>John Wiseman</a:t>
            </a:r>
          </a:p>
          <a:p>
            <a:r>
              <a:rPr lang="en-US" sz="1600" dirty="0" smtClean="0">
                <a:solidFill>
                  <a:schemeClr val="bg1"/>
                </a:solidFill>
              </a:rPr>
              <a:t>CEO</a:t>
            </a:r>
          </a:p>
        </p:txBody>
      </p:sp>
      <p:pic>
        <p:nvPicPr>
          <p:cNvPr id="8" name="Picture 23" descr="John_Wiseman_-_CEO_01.png"/>
          <p:cNvPicPr>
            <a:picLocks noChangeAspect="1"/>
          </p:cNvPicPr>
          <p:nvPr/>
        </p:nvPicPr>
        <p:blipFill>
          <a:blip r:embed="rId6" cstate="print"/>
          <a:srcRect/>
          <a:stretch>
            <a:fillRect/>
          </a:stretch>
        </p:blipFill>
        <p:spPr bwMode="auto">
          <a:xfrm>
            <a:off x="6243449" y="1645920"/>
            <a:ext cx="2887375" cy="521208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9" name="Group 8"/>
          <p:cNvGrpSpPr/>
          <p:nvPr/>
        </p:nvGrpSpPr>
        <p:grpSpPr>
          <a:xfrm>
            <a:off x="2244438" y="1483758"/>
            <a:ext cx="4698794" cy="2209467"/>
            <a:chOff x="-219865" y="473948"/>
            <a:chExt cx="4698794" cy="2209467"/>
          </a:xfrm>
          <a:solidFill>
            <a:srgbClr val="00B0F0"/>
          </a:solidFill>
          <a:effectLst>
            <a:outerShdw blurRad="50800" dist="38100" dir="2700000" algn="tl" rotWithShape="0">
              <a:prstClr val="black">
                <a:alpha val="40000"/>
              </a:prstClr>
            </a:outerShdw>
          </a:effectLst>
        </p:grpSpPr>
        <p:sp>
          <p:nvSpPr>
            <p:cNvPr id="11" name="Isosceles Triangle 10"/>
            <p:cNvSpPr/>
            <p:nvPr/>
          </p:nvSpPr>
          <p:spPr bwMode="auto">
            <a:xfrm rot="5400000">
              <a:off x="3986958" y="1276933"/>
              <a:ext cx="261635" cy="722307"/>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ffectLst>
                  <a:outerShdw blurRad="38100" dist="38100" dir="2700000" algn="tl">
                    <a:srgbClr val="000000">
                      <a:alpha val="43137"/>
                    </a:srgbClr>
                  </a:outerShdw>
                </a:effectLst>
              </a:endParaRPr>
            </a:p>
          </p:txBody>
        </p:sp>
        <p:sp>
          <p:nvSpPr>
            <p:cNvPr id="12" name="Rounded Rectangle 11"/>
            <p:cNvSpPr/>
            <p:nvPr/>
          </p:nvSpPr>
          <p:spPr bwMode="auto">
            <a:xfrm>
              <a:off x="-219865" y="473948"/>
              <a:ext cx="4125658" cy="2209467"/>
            </a:xfrm>
            <a:prstGeom prst="roundRect">
              <a:avLst>
                <a:gd name="adj" fmla="val 501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effectLst>
                    <a:outerShdw blurRad="38100" dist="38100" dir="2700000" algn="tl">
                      <a:srgbClr val="000000">
                        <a:alpha val="43137"/>
                      </a:srgbClr>
                    </a:outerShdw>
                  </a:effectLst>
                </a:rPr>
                <a:t>As we roll out Sales Cloud, we’ll first migrate data from legacy systems, and then integrate our </a:t>
              </a:r>
              <a:r>
                <a:rPr lang="en-US" sz="2400" dirty="0" err="1">
                  <a:solidFill>
                    <a:schemeClr val="bg1"/>
                  </a:solidFill>
                  <a:effectLst>
                    <a:outerShdw blurRad="38100" dist="38100" dir="2700000" algn="tl">
                      <a:srgbClr val="000000">
                        <a:alpha val="43137"/>
                      </a:srgbClr>
                    </a:outerShdw>
                  </a:effectLst>
                </a:rPr>
                <a:t>on-premise</a:t>
              </a:r>
              <a:r>
                <a:rPr lang="en-US" sz="2400" dirty="0">
                  <a:solidFill>
                    <a:schemeClr val="bg1"/>
                  </a:solidFill>
                  <a:effectLst>
                    <a:outerShdw blurRad="38100" dist="38100" dir="2700000" algn="tl">
                      <a:srgbClr val="000000">
                        <a:alpha val="43137"/>
                      </a:srgbClr>
                    </a:outerShdw>
                  </a:effectLst>
                </a:rPr>
                <a:t> systems with Salesforce. </a:t>
              </a:r>
            </a:p>
          </p:txBody>
        </p:sp>
      </p:grpSp>
    </p:spTree>
    <p:custDataLst>
      <p:tags r:id="rId1"/>
    </p:custData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Leading to a Successful Data Migration</a:t>
            </a:r>
            <a:endParaRPr lang="en-US" dirty="0"/>
          </a:p>
        </p:txBody>
      </p:sp>
      <p:sp>
        <p:nvSpPr>
          <p:cNvPr id="38" name="Slide Number Placeholder 37"/>
          <p:cNvSpPr>
            <a:spLocks noGrp="1"/>
          </p:cNvSpPr>
          <p:nvPr>
            <p:ph type="sldNum" sz="quarter" idx="10"/>
          </p:nvPr>
        </p:nvSpPr>
        <p:spPr/>
        <p:txBody>
          <a:bodyPr/>
          <a:lstStyle/>
          <a:p>
            <a:fld id="{812A5277-1DB9-460F-9A21-B857ABB32666}" type="slidenum">
              <a:rPr lang="en-US" smtClean="0"/>
              <a:pPr/>
              <a:t>81</a:t>
            </a:fld>
            <a:endParaRPr lang="en-US" dirty="0"/>
          </a:p>
        </p:txBody>
      </p:sp>
      <p:sp>
        <p:nvSpPr>
          <p:cNvPr id="10" name="TextBox 9"/>
          <p:cNvSpPr txBox="1"/>
          <p:nvPr/>
        </p:nvSpPr>
        <p:spPr>
          <a:xfrm>
            <a:off x="3158327" y="2450046"/>
            <a:ext cx="1600286" cy="840230"/>
          </a:xfrm>
          <a:prstGeom prst="rect">
            <a:avLst/>
          </a:prstGeom>
          <a:noFill/>
        </p:spPr>
        <p:txBody>
          <a:bodyPr wrap="square" rtlCol="0">
            <a:spAutoFit/>
          </a:bodyPr>
          <a:lstStyle/>
          <a:p>
            <a:pPr>
              <a:lnSpc>
                <a:spcPct val="90000"/>
              </a:lnSpc>
            </a:pPr>
            <a:r>
              <a:rPr lang="en-US" dirty="0" smtClean="0">
                <a:solidFill>
                  <a:srgbClr val="000000"/>
                </a:solidFill>
              </a:rPr>
              <a:t>Eliminate duplicates and errors.</a:t>
            </a:r>
          </a:p>
        </p:txBody>
      </p:sp>
      <p:sp>
        <p:nvSpPr>
          <p:cNvPr id="11" name="TextBox 10"/>
          <p:cNvSpPr txBox="1"/>
          <p:nvPr/>
        </p:nvSpPr>
        <p:spPr>
          <a:xfrm>
            <a:off x="1390102" y="2450046"/>
            <a:ext cx="1586364" cy="840230"/>
          </a:xfrm>
          <a:prstGeom prst="rect">
            <a:avLst/>
          </a:prstGeom>
          <a:noFill/>
        </p:spPr>
        <p:txBody>
          <a:bodyPr wrap="square" rtlCol="0">
            <a:spAutoFit/>
          </a:bodyPr>
          <a:lstStyle/>
          <a:p>
            <a:pPr>
              <a:lnSpc>
                <a:spcPct val="90000"/>
              </a:lnSpc>
            </a:pPr>
            <a:r>
              <a:rPr lang="en-US" dirty="0" smtClean="0">
                <a:solidFill>
                  <a:srgbClr val="000000"/>
                </a:solidFill>
              </a:rPr>
              <a:t>Export data to necessary format.</a:t>
            </a:r>
            <a:endParaRPr lang="en-US" dirty="0">
              <a:solidFill>
                <a:srgbClr val="000000"/>
              </a:solidFill>
            </a:endParaRPr>
          </a:p>
        </p:txBody>
      </p:sp>
      <p:sp>
        <p:nvSpPr>
          <p:cNvPr id="12" name="TextBox 11"/>
          <p:cNvSpPr txBox="1"/>
          <p:nvPr/>
        </p:nvSpPr>
        <p:spPr>
          <a:xfrm>
            <a:off x="8506013" y="2541158"/>
            <a:ext cx="1636363" cy="1089529"/>
          </a:xfrm>
          <a:prstGeom prst="rect">
            <a:avLst/>
          </a:prstGeom>
          <a:noFill/>
        </p:spPr>
        <p:txBody>
          <a:bodyPr wrap="square" rtlCol="0">
            <a:spAutoFit/>
          </a:bodyPr>
          <a:lstStyle/>
          <a:p>
            <a:pPr>
              <a:lnSpc>
                <a:spcPct val="90000"/>
              </a:lnSpc>
            </a:pPr>
            <a:r>
              <a:rPr lang="en-US" dirty="0" smtClean="0">
                <a:solidFill>
                  <a:srgbClr val="000000"/>
                </a:solidFill>
              </a:rPr>
              <a:t>Determine how migration will impact performance. </a:t>
            </a:r>
          </a:p>
        </p:txBody>
      </p:sp>
      <p:sp>
        <p:nvSpPr>
          <p:cNvPr id="20" name="TextBox 19"/>
          <p:cNvSpPr txBox="1"/>
          <p:nvPr/>
        </p:nvSpPr>
        <p:spPr>
          <a:xfrm>
            <a:off x="10297885" y="2525089"/>
            <a:ext cx="1894115" cy="1338828"/>
          </a:xfrm>
          <a:prstGeom prst="rect">
            <a:avLst/>
          </a:prstGeom>
          <a:noFill/>
        </p:spPr>
        <p:txBody>
          <a:bodyPr wrap="square" rtlCol="0">
            <a:spAutoFit/>
          </a:bodyPr>
          <a:lstStyle/>
          <a:p>
            <a:pPr>
              <a:lnSpc>
                <a:spcPct val="90000"/>
              </a:lnSpc>
            </a:pPr>
            <a:r>
              <a:rPr lang="en-US" dirty="0" smtClean="0">
                <a:solidFill>
                  <a:srgbClr val="000000"/>
                </a:solidFill>
              </a:rPr>
              <a:t>Import a small batch or test the import into a sandbox environment.</a:t>
            </a:r>
          </a:p>
        </p:txBody>
      </p:sp>
      <p:sp>
        <p:nvSpPr>
          <p:cNvPr id="23" name="TextBox 22"/>
          <p:cNvSpPr txBox="1"/>
          <p:nvPr/>
        </p:nvSpPr>
        <p:spPr>
          <a:xfrm>
            <a:off x="0" y="2450046"/>
            <a:ext cx="1295064" cy="840230"/>
          </a:xfrm>
          <a:prstGeom prst="rect">
            <a:avLst/>
          </a:prstGeom>
          <a:noFill/>
        </p:spPr>
        <p:txBody>
          <a:bodyPr wrap="square" rtlCol="0">
            <a:spAutoFit/>
          </a:bodyPr>
          <a:lstStyle/>
          <a:p>
            <a:pPr>
              <a:lnSpc>
                <a:spcPct val="90000"/>
              </a:lnSpc>
            </a:pPr>
            <a:r>
              <a:rPr lang="en-US" dirty="0" smtClean="0">
                <a:solidFill>
                  <a:srgbClr val="000000"/>
                </a:solidFill>
              </a:rPr>
              <a:t>Select the data to be imported.</a:t>
            </a:r>
            <a:endParaRPr lang="en-US" dirty="0">
              <a:solidFill>
                <a:srgbClr val="000000"/>
              </a:solidFill>
            </a:endParaRPr>
          </a:p>
        </p:txBody>
      </p:sp>
      <p:sp>
        <p:nvSpPr>
          <p:cNvPr id="24" name="TextBox 23"/>
          <p:cNvSpPr txBox="1"/>
          <p:nvPr/>
        </p:nvSpPr>
        <p:spPr>
          <a:xfrm>
            <a:off x="6702075" y="2480436"/>
            <a:ext cx="1648823" cy="1754326"/>
          </a:xfrm>
          <a:prstGeom prst="rect">
            <a:avLst/>
          </a:prstGeom>
          <a:noFill/>
        </p:spPr>
        <p:txBody>
          <a:bodyPr wrap="square" rtlCol="0">
            <a:spAutoFit/>
          </a:bodyPr>
          <a:lstStyle/>
          <a:p>
            <a:r>
              <a:rPr lang="en-US" dirty="0" smtClean="0">
                <a:solidFill>
                  <a:srgbClr val="000000"/>
                </a:solidFill>
              </a:rPr>
              <a:t>Match field names </a:t>
            </a:r>
            <a:br>
              <a:rPr lang="en-US" dirty="0" smtClean="0">
                <a:solidFill>
                  <a:srgbClr val="000000"/>
                </a:solidFill>
              </a:rPr>
            </a:br>
            <a:r>
              <a:rPr lang="en-US" dirty="0" smtClean="0">
                <a:solidFill>
                  <a:srgbClr val="000000"/>
                </a:solidFill>
              </a:rPr>
              <a:t>to Salesforce field names to map data upon import.</a:t>
            </a:r>
          </a:p>
        </p:txBody>
      </p:sp>
      <p:sp>
        <p:nvSpPr>
          <p:cNvPr id="27" name="TextBox 26"/>
          <p:cNvSpPr txBox="1"/>
          <p:nvPr/>
        </p:nvSpPr>
        <p:spPr>
          <a:xfrm>
            <a:off x="4935328" y="2450046"/>
            <a:ext cx="1766747" cy="1477328"/>
          </a:xfrm>
          <a:prstGeom prst="rect">
            <a:avLst/>
          </a:prstGeom>
          <a:noFill/>
        </p:spPr>
        <p:txBody>
          <a:bodyPr wrap="square" rtlCol="0">
            <a:spAutoFit/>
          </a:bodyPr>
          <a:lstStyle/>
          <a:p>
            <a:r>
              <a:rPr lang="en-US" dirty="0" smtClean="0">
                <a:solidFill>
                  <a:srgbClr val="000000"/>
                </a:solidFill>
              </a:rPr>
              <a:t>Decide which data loading tool is most appropriate for your data.</a:t>
            </a:r>
          </a:p>
        </p:txBody>
      </p:sp>
      <p:sp>
        <p:nvSpPr>
          <p:cNvPr id="30" name="Rectangle 29"/>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85000"/>
              </a:lnSpc>
            </a:pPr>
            <a:r>
              <a:rPr lang="en-US" sz="2400" kern="0" dirty="0">
                <a:solidFill>
                  <a:schemeClr val="bg1"/>
                </a:solidFill>
                <a:latin typeface="Salesforce Sans" panose="020B0505020202020203" pitchFamily="34" charset="0"/>
                <a:cs typeface="Arial" pitchFamily="34" charset="0"/>
              </a:rPr>
              <a:t>When importing data, the master or parent record must be imported first, before importing the detail or child record. </a:t>
            </a:r>
          </a:p>
        </p:txBody>
      </p:sp>
      <p:sp>
        <p:nvSpPr>
          <p:cNvPr id="34" name="TextBox 33"/>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NOTE:</a:t>
            </a:r>
          </a:p>
        </p:txBody>
      </p:sp>
      <p:sp>
        <p:nvSpPr>
          <p:cNvPr id="35"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
        <p:nvSpPr>
          <p:cNvPr id="5" name="Chevron 4"/>
          <p:cNvSpPr/>
          <p:nvPr/>
        </p:nvSpPr>
        <p:spPr bwMode="auto">
          <a:xfrm>
            <a:off x="8494471" y="1287281"/>
            <a:ext cx="2192302" cy="1143000"/>
          </a:xfrm>
          <a:prstGeom prst="chevron">
            <a:avLst/>
          </a:prstGeom>
          <a:solidFill>
            <a:srgbClr val="00B05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a:r>
              <a:rPr lang="en-US" sz="1700" dirty="0">
                <a:solidFill>
                  <a:schemeClr val="bg1"/>
                </a:solidFill>
                <a:effectLst>
                  <a:outerShdw blurRad="38100" dist="38100" dir="2700000" algn="tl">
                    <a:srgbClr val="000000">
                      <a:alpha val="43137"/>
                    </a:srgbClr>
                  </a:outerShdw>
                </a:effectLst>
              </a:rPr>
              <a:t>Configure </a:t>
            </a:r>
            <a:br>
              <a:rPr lang="en-US" sz="1700" dirty="0">
                <a:solidFill>
                  <a:schemeClr val="bg1"/>
                </a:solidFill>
                <a:effectLst>
                  <a:outerShdw blurRad="38100" dist="38100" dir="2700000" algn="tl">
                    <a:srgbClr val="000000">
                      <a:alpha val="43137"/>
                    </a:srgbClr>
                  </a:outerShdw>
                </a:effectLst>
              </a:rPr>
            </a:br>
            <a:r>
              <a:rPr lang="en-US" sz="1700" dirty="0">
                <a:solidFill>
                  <a:schemeClr val="bg1"/>
                </a:solidFill>
                <a:effectLst>
                  <a:outerShdw blurRad="38100" dist="38100" dir="2700000" algn="tl">
                    <a:srgbClr val="000000">
                      <a:alpha val="43137"/>
                    </a:srgbClr>
                  </a:outerShdw>
                </a:effectLst>
              </a:rPr>
              <a:t>Salesforce</a:t>
            </a:r>
          </a:p>
        </p:txBody>
      </p:sp>
      <p:sp>
        <p:nvSpPr>
          <p:cNvPr id="6" name="Chevron 5"/>
          <p:cNvSpPr/>
          <p:nvPr/>
        </p:nvSpPr>
        <p:spPr bwMode="auto">
          <a:xfrm>
            <a:off x="1363132" y="1274244"/>
            <a:ext cx="2192302" cy="1143000"/>
          </a:xfrm>
          <a:prstGeom prst="chevron">
            <a:avLst/>
          </a:prstGeom>
          <a:solidFill>
            <a:schemeClr val="tx2">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a:r>
              <a:rPr lang="en-US" sz="1700" dirty="0">
                <a:solidFill>
                  <a:srgbClr val="FFFFFF"/>
                </a:solidFill>
                <a:effectLst>
                  <a:outerShdw blurRad="38100" dist="38100" dir="2700000" algn="tl">
                    <a:srgbClr val="000000">
                      <a:alpha val="43137"/>
                    </a:srgbClr>
                  </a:outerShdw>
                </a:effectLst>
              </a:rPr>
              <a:t>Export </a:t>
            </a:r>
            <a:br>
              <a:rPr lang="en-US" sz="1700" dirty="0">
                <a:solidFill>
                  <a:srgbClr val="FFFFFF"/>
                </a:solidFill>
                <a:effectLst>
                  <a:outerShdw blurRad="38100" dist="38100" dir="2700000" algn="tl">
                    <a:srgbClr val="000000">
                      <a:alpha val="43137"/>
                    </a:srgbClr>
                  </a:outerShdw>
                </a:effectLst>
              </a:rPr>
            </a:br>
            <a:r>
              <a:rPr lang="en-US" sz="1700" dirty="0">
                <a:solidFill>
                  <a:srgbClr val="FFFFFF"/>
                </a:solidFill>
                <a:effectLst>
                  <a:outerShdw blurRad="38100" dist="38100" dir="2700000" algn="tl">
                    <a:srgbClr val="000000">
                      <a:alpha val="43137"/>
                    </a:srgbClr>
                  </a:outerShdw>
                </a:effectLst>
              </a:rPr>
              <a:t>data</a:t>
            </a:r>
          </a:p>
        </p:txBody>
      </p:sp>
      <p:sp>
        <p:nvSpPr>
          <p:cNvPr id="7" name="Chevron 6"/>
          <p:cNvSpPr/>
          <p:nvPr/>
        </p:nvSpPr>
        <p:spPr bwMode="auto">
          <a:xfrm>
            <a:off x="4928801" y="1274244"/>
            <a:ext cx="2192302" cy="1143000"/>
          </a:xfrm>
          <a:prstGeom prst="chevron">
            <a:avLst/>
          </a:prstGeom>
          <a:solidFill>
            <a:schemeClr val="accent1"/>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a:r>
              <a:rPr lang="en-US" sz="1700" dirty="0">
                <a:solidFill>
                  <a:srgbClr val="FFFFFF"/>
                </a:solidFill>
                <a:effectLst>
                  <a:outerShdw blurRad="38100" dist="38100" dir="2700000" algn="tl">
                    <a:srgbClr val="000000">
                      <a:alpha val="43137"/>
                    </a:srgbClr>
                  </a:outerShdw>
                </a:effectLst>
              </a:rPr>
              <a:t>Choose an</a:t>
            </a:r>
            <a:br>
              <a:rPr lang="en-US" sz="1700" dirty="0">
                <a:solidFill>
                  <a:srgbClr val="FFFFFF"/>
                </a:solidFill>
                <a:effectLst>
                  <a:outerShdw blurRad="38100" dist="38100" dir="2700000" algn="tl">
                    <a:srgbClr val="000000">
                      <a:alpha val="43137"/>
                    </a:srgbClr>
                  </a:outerShdw>
                </a:effectLst>
              </a:rPr>
            </a:br>
            <a:r>
              <a:rPr lang="en-US" sz="1700" dirty="0">
                <a:solidFill>
                  <a:srgbClr val="FFFFFF"/>
                </a:solidFill>
                <a:effectLst>
                  <a:outerShdw blurRad="38100" dist="38100" dir="2700000" algn="tl">
                    <a:srgbClr val="000000">
                      <a:alpha val="43137"/>
                    </a:srgbClr>
                  </a:outerShdw>
                </a:effectLst>
              </a:rPr>
              <a:t>import tool</a:t>
            </a:r>
          </a:p>
        </p:txBody>
      </p:sp>
      <p:sp>
        <p:nvSpPr>
          <p:cNvPr id="8" name="Chevron 7"/>
          <p:cNvSpPr/>
          <p:nvPr/>
        </p:nvSpPr>
        <p:spPr bwMode="auto">
          <a:xfrm>
            <a:off x="6711636" y="1277950"/>
            <a:ext cx="2192302" cy="1143000"/>
          </a:xfrm>
          <a:prstGeom prst="chevron">
            <a:avLst/>
          </a:prstGeom>
          <a:solidFill>
            <a:schemeClr val="accent3">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a:r>
              <a:rPr lang="en-US" sz="1700" dirty="0">
                <a:solidFill>
                  <a:srgbClr val="FFFFFF"/>
                </a:solidFill>
                <a:effectLst>
                  <a:outerShdw blurRad="38100" dist="38100" dir="2700000" algn="tl">
                    <a:srgbClr val="000000">
                      <a:alpha val="43137"/>
                    </a:srgbClr>
                  </a:outerShdw>
                </a:effectLst>
              </a:rPr>
              <a:t>Prepare </a:t>
            </a:r>
            <a:r>
              <a:rPr lang="en-US" sz="1700" dirty="0" smtClean="0">
                <a:solidFill>
                  <a:srgbClr val="FFFFFF"/>
                </a:solidFill>
                <a:effectLst>
                  <a:outerShdw blurRad="38100" dist="38100" dir="2700000" algn="tl">
                    <a:srgbClr val="000000">
                      <a:alpha val="43137"/>
                    </a:srgbClr>
                  </a:outerShdw>
                </a:effectLst>
              </a:rPr>
              <a:t>the </a:t>
            </a:r>
            <a:br>
              <a:rPr lang="en-US" sz="1700" dirty="0" smtClean="0">
                <a:solidFill>
                  <a:srgbClr val="FFFFFF"/>
                </a:solidFill>
                <a:effectLst>
                  <a:outerShdw blurRad="38100" dist="38100" dir="2700000" algn="tl">
                    <a:srgbClr val="000000">
                      <a:alpha val="43137"/>
                    </a:srgbClr>
                  </a:outerShdw>
                </a:effectLst>
              </a:rPr>
            </a:br>
            <a:r>
              <a:rPr lang="en-US" sz="1700" dirty="0" smtClean="0">
                <a:solidFill>
                  <a:srgbClr val="FFFFFF"/>
                </a:solidFill>
                <a:effectLst>
                  <a:outerShdw blurRad="38100" dist="38100" dir="2700000" algn="tl">
                    <a:srgbClr val="000000">
                      <a:alpha val="43137"/>
                    </a:srgbClr>
                  </a:outerShdw>
                </a:effectLst>
              </a:rPr>
              <a:t>import </a:t>
            </a:r>
            <a:r>
              <a:rPr lang="en-US" sz="1700" dirty="0">
                <a:solidFill>
                  <a:srgbClr val="FFFFFF"/>
                </a:solidFill>
                <a:effectLst>
                  <a:outerShdw blurRad="38100" dist="38100" dir="2700000" algn="tl">
                    <a:srgbClr val="000000">
                      <a:alpha val="43137"/>
                    </a:srgbClr>
                  </a:outerShdw>
                </a:effectLst>
              </a:rPr>
              <a:t>file</a:t>
            </a:r>
          </a:p>
        </p:txBody>
      </p:sp>
      <p:sp>
        <p:nvSpPr>
          <p:cNvPr id="14" name="Chevron 13"/>
          <p:cNvSpPr/>
          <p:nvPr/>
        </p:nvSpPr>
        <p:spPr bwMode="auto">
          <a:xfrm>
            <a:off x="3145966" y="1274244"/>
            <a:ext cx="2192302" cy="1143000"/>
          </a:xfrm>
          <a:prstGeom prst="chevron">
            <a:avLst/>
          </a:prstGeom>
          <a:solidFill>
            <a:srgbClr val="0083B8"/>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a:r>
              <a:rPr lang="en-US" sz="1700" dirty="0">
                <a:solidFill>
                  <a:srgbClr val="FFFFFF"/>
                </a:solidFill>
                <a:effectLst>
                  <a:outerShdw blurRad="38100" dist="38100" dir="2700000" algn="tl">
                    <a:srgbClr val="000000">
                      <a:alpha val="43137"/>
                    </a:srgbClr>
                  </a:outerShdw>
                </a:effectLst>
              </a:rPr>
              <a:t>Clean up </a:t>
            </a:r>
            <a:br>
              <a:rPr lang="en-US" sz="1700" dirty="0">
                <a:solidFill>
                  <a:srgbClr val="FFFFFF"/>
                </a:solidFill>
                <a:effectLst>
                  <a:outerShdw blurRad="38100" dist="38100" dir="2700000" algn="tl">
                    <a:srgbClr val="000000">
                      <a:alpha val="43137"/>
                    </a:srgbClr>
                  </a:outerShdw>
                </a:effectLst>
              </a:rPr>
            </a:br>
            <a:r>
              <a:rPr lang="en-US" sz="1700" dirty="0">
                <a:solidFill>
                  <a:srgbClr val="FFFFFF"/>
                </a:solidFill>
                <a:effectLst>
                  <a:outerShdw blurRad="38100" dist="38100" dir="2700000" algn="tl">
                    <a:srgbClr val="000000">
                      <a:alpha val="43137"/>
                    </a:srgbClr>
                  </a:outerShdw>
                </a:effectLst>
              </a:rPr>
              <a:t>the data</a:t>
            </a:r>
          </a:p>
        </p:txBody>
      </p:sp>
      <p:sp>
        <p:nvSpPr>
          <p:cNvPr id="21" name="Pentagon 20"/>
          <p:cNvSpPr/>
          <p:nvPr/>
        </p:nvSpPr>
        <p:spPr bwMode="auto">
          <a:xfrm>
            <a:off x="1" y="1274244"/>
            <a:ext cx="1772599" cy="1143000"/>
          </a:xfrm>
          <a:prstGeom prst="homePlate">
            <a:avLst/>
          </a:prstGeom>
          <a:solidFill>
            <a:schemeClr val="accent1">
              <a:lumMod val="1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a:r>
              <a:rPr lang="en-US" sz="1700" dirty="0">
                <a:solidFill>
                  <a:srgbClr val="FFFFFF"/>
                </a:solidFill>
                <a:effectLst>
                  <a:outerShdw blurRad="38100" dist="38100" dir="2700000" algn="tl">
                    <a:srgbClr val="000000">
                      <a:alpha val="43137"/>
                    </a:srgbClr>
                  </a:outerShdw>
                </a:effectLst>
              </a:rPr>
              <a:t>Choose </a:t>
            </a:r>
            <a:br>
              <a:rPr lang="en-US" sz="1700" dirty="0">
                <a:solidFill>
                  <a:srgbClr val="FFFFFF"/>
                </a:solidFill>
                <a:effectLst>
                  <a:outerShdw blurRad="38100" dist="38100" dir="2700000" algn="tl">
                    <a:srgbClr val="000000">
                      <a:alpha val="43137"/>
                    </a:srgbClr>
                  </a:outerShdw>
                </a:effectLst>
              </a:rPr>
            </a:br>
            <a:r>
              <a:rPr lang="en-US" sz="1700" dirty="0">
                <a:solidFill>
                  <a:srgbClr val="FFFFFF"/>
                </a:solidFill>
                <a:effectLst>
                  <a:outerShdw blurRad="38100" dist="38100" dir="2700000" algn="tl">
                    <a:srgbClr val="000000">
                      <a:alpha val="43137"/>
                    </a:srgbClr>
                  </a:outerShdw>
                </a:effectLst>
              </a:rPr>
              <a:t>the data</a:t>
            </a:r>
          </a:p>
        </p:txBody>
      </p:sp>
      <p:grpSp>
        <p:nvGrpSpPr>
          <p:cNvPr id="36" name="Group 35"/>
          <p:cNvGrpSpPr/>
          <p:nvPr/>
        </p:nvGrpSpPr>
        <p:grpSpPr>
          <a:xfrm>
            <a:off x="10277305" y="1305942"/>
            <a:ext cx="1914696" cy="1143000"/>
            <a:chOff x="6572913" y="3461314"/>
            <a:chExt cx="2196183" cy="1143000"/>
          </a:xfrm>
          <a:solidFill>
            <a:srgbClr val="71D14F"/>
          </a:solidFill>
        </p:grpSpPr>
        <p:sp>
          <p:nvSpPr>
            <p:cNvPr id="18" name="Chevron 17"/>
            <p:cNvSpPr/>
            <p:nvPr/>
          </p:nvSpPr>
          <p:spPr bwMode="auto">
            <a:xfrm>
              <a:off x="6572913" y="3461314"/>
              <a:ext cx="1828800" cy="1143000"/>
            </a:xfrm>
            <a:prstGeom prst="chevron">
              <a:avLst/>
            </a:prstGeom>
            <a:grp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700" dirty="0" smtClean="0">
                <a:solidFill>
                  <a:schemeClr val="bg1"/>
                </a:solidFill>
                <a:effectLst>
                  <a:outerShdw blurRad="38100" dist="38100" dir="2700000" algn="tl">
                    <a:srgbClr val="000000">
                      <a:alpha val="43137"/>
                    </a:srgbClr>
                  </a:outerShdw>
                </a:effectLst>
                <a:latin typeface="Times New Roman" pitchFamily="18" charset="0"/>
              </a:endParaRPr>
            </a:p>
          </p:txBody>
        </p:sp>
        <p:sp>
          <p:nvSpPr>
            <p:cNvPr id="17" name="Rectangle 16"/>
            <p:cNvSpPr/>
            <p:nvPr/>
          </p:nvSpPr>
          <p:spPr bwMode="auto">
            <a:xfrm>
              <a:off x="7231525" y="3461314"/>
              <a:ext cx="1537571" cy="1143000"/>
            </a:xfrm>
            <a:prstGeom prst="rect">
              <a:avLst/>
            </a:prstGeom>
            <a:grpFill/>
            <a:ln w="38100"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US" sz="1700" dirty="0">
                  <a:solidFill>
                    <a:schemeClr val="bg1"/>
                  </a:solidFill>
                  <a:effectLst>
                    <a:outerShdw blurRad="38100" dist="38100" dir="2700000" algn="tl">
                      <a:srgbClr val="000000">
                        <a:alpha val="43137"/>
                      </a:srgbClr>
                    </a:outerShdw>
                  </a:effectLst>
                </a:rPr>
                <a:t>Test the import</a:t>
              </a:r>
            </a:p>
          </p:txBody>
        </p:sp>
      </p:grpSp>
    </p:spTree>
    <p:custDataLst>
      <p:tags r:id="rId1"/>
    </p:custData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Migration Tools</a:t>
            </a:r>
            <a:endParaRPr lang="en-US" dirty="0"/>
          </a:p>
        </p:txBody>
      </p:sp>
      <p:sp>
        <p:nvSpPr>
          <p:cNvPr id="3" name="Slide Number Placeholder 2"/>
          <p:cNvSpPr>
            <a:spLocks noGrp="1"/>
          </p:cNvSpPr>
          <p:nvPr>
            <p:ph type="sldNum" sz="quarter" idx="10"/>
          </p:nvPr>
        </p:nvSpPr>
        <p:spPr/>
        <p:txBody>
          <a:bodyPr/>
          <a:lstStyle/>
          <a:p>
            <a:fld id="{812A5277-1DB9-460F-9A21-B857ABB32666}" type="slidenum">
              <a:rPr lang="en-US" smtClean="0"/>
              <a:pPr/>
              <a:t>82</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913415731"/>
              </p:ext>
            </p:extLst>
          </p:nvPr>
        </p:nvGraphicFramePr>
        <p:xfrm>
          <a:off x="901337" y="1164001"/>
          <a:ext cx="10448979" cy="5090160"/>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2489875"/>
                <a:gridCol w="7959104"/>
              </a:tblGrid>
              <a:tr h="370840">
                <a:tc>
                  <a:txBody>
                    <a:bodyPr/>
                    <a:lstStyle/>
                    <a:p>
                      <a:r>
                        <a:rPr lang="en-US" sz="2400" dirty="0" smtClean="0"/>
                        <a:t>Tool</a:t>
                      </a:r>
                      <a:endParaRPr lang="en-US" sz="2400" dirty="0"/>
                    </a:p>
                  </a:txBody>
                  <a:tcPr>
                    <a:solidFill>
                      <a:srgbClr val="0070C0"/>
                    </a:solidFill>
                  </a:tcPr>
                </a:tc>
                <a:tc>
                  <a:txBody>
                    <a:bodyPr/>
                    <a:lstStyle/>
                    <a:p>
                      <a:r>
                        <a:rPr lang="en-US" sz="2400" dirty="0" smtClean="0"/>
                        <a:t>Capabilities</a:t>
                      </a:r>
                      <a:endParaRPr lang="en-US" sz="2400" dirty="0"/>
                    </a:p>
                  </a:txBody>
                  <a:tcPr>
                    <a:solidFill>
                      <a:srgbClr val="0070C0"/>
                    </a:solidFill>
                  </a:tcPr>
                </a:tc>
              </a:tr>
              <a:tr h="370840">
                <a:tc>
                  <a:txBody>
                    <a:bodyPr/>
                    <a:lstStyle/>
                    <a:p>
                      <a:r>
                        <a:rPr lang="en-US" sz="2000" b="1" dirty="0" smtClean="0">
                          <a:solidFill>
                            <a:schemeClr val="tx1"/>
                          </a:solidFill>
                        </a:rPr>
                        <a:t>Data Import Wizard </a:t>
                      </a:r>
                      <a:endParaRPr lang="en-US" sz="2000" dirty="0">
                        <a:solidFill>
                          <a:schemeClr val="tx1"/>
                        </a:solidFill>
                      </a:endParaRPr>
                    </a:p>
                  </a:txBody>
                  <a:tcPr/>
                </a:tc>
                <a:tc>
                  <a:txBody>
                    <a:bodyPr/>
                    <a:lstStyle/>
                    <a:p>
                      <a:pPr marL="233363" lvl="1" indent="-233363">
                        <a:buFont typeface="Wingdings" panose="05000000000000000000" pitchFamily="2" charset="2"/>
                        <a:buChar char="§"/>
                        <a:defRPr/>
                      </a:pPr>
                      <a:r>
                        <a:rPr lang="en-US" sz="2000" dirty="0" smtClean="0"/>
                        <a:t>Up to 50,000 records</a:t>
                      </a:r>
                    </a:p>
                    <a:p>
                      <a:pPr marL="233363" lvl="1" indent="-233363">
                        <a:buFont typeface="Wingdings" panose="05000000000000000000" pitchFamily="2" charset="2"/>
                        <a:buChar char="§"/>
                        <a:defRPr/>
                      </a:pPr>
                      <a:r>
                        <a:rPr lang="en-US" sz="2000" dirty="0" smtClean="0"/>
                        <a:t>Accounts, contacts, leads, solutions, and custom objects</a:t>
                      </a:r>
                    </a:p>
                    <a:p>
                      <a:pPr marL="233363" lvl="1" indent="-233363">
                        <a:buFont typeface="Wingdings" panose="05000000000000000000" pitchFamily="2" charset="2"/>
                        <a:buChar char="§"/>
                        <a:defRPr/>
                      </a:pPr>
                      <a:r>
                        <a:rPr lang="en-US" sz="2000" dirty="0" smtClean="0"/>
                        <a:t>Prevents duplicates by checking specified fields during upload</a:t>
                      </a:r>
                    </a:p>
                  </a:txBody>
                  <a:tcPr/>
                </a:tc>
              </a:tr>
              <a:tr h="370840">
                <a:tc>
                  <a:txBody>
                    <a:bodyPr/>
                    <a:lstStyle/>
                    <a:p>
                      <a:r>
                        <a:rPr lang="en-US" sz="2000" b="1" dirty="0" smtClean="0">
                          <a:solidFill>
                            <a:schemeClr val="tx1"/>
                          </a:solidFill>
                        </a:rPr>
                        <a:t>Data Loader</a:t>
                      </a:r>
                      <a:endParaRPr lang="en-US" sz="2000" dirty="0">
                        <a:solidFill>
                          <a:schemeClr val="tx1"/>
                        </a:solidFill>
                      </a:endParaRPr>
                    </a:p>
                  </a:txBody>
                  <a:tcPr/>
                </a:tc>
                <a:tc>
                  <a:txBody>
                    <a:bodyPr/>
                    <a:lstStyle/>
                    <a:p>
                      <a:pPr marL="233363" lvl="1" indent="-233363">
                        <a:buFont typeface="Wingdings" panose="05000000000000000000" pitchFamily="2" charset="2"/>
                        <a:buChar char="§"/>
                        <a:defRPr/>
                      </a:pPr>
                      <a:r>
                        <a:rPr lang="en-US" sz="2000" dirty="0" smtClean="0"/>
                        <a:t>Up to 5M records</a:t>
                      </a:r>
                    </a:p>
                    <a:p>
                      <a:pPr marL="233363" lvl="1" indent="-233363">
                        <a:buFont typeface="Wingdings" panose="05000000000000000000" pitchFamily="2" charset="2"/>
                        <a:buChar char="§"/>
                        <a:defRPr/>
                      </a:pPr>
                      <a:r>
                        <a:rPr lang="en-US" sz="2000" dirty="0" smtClean="0"/>
                        <a:t>Any standard or custom object</a:t>
                      </a:r>
                    </a:p>
                    <a:p>
                      <a:pPr marL="233363" indent="-233363">
                        <a:buFont typeface="Wingdings" panose="05000000000000000000" pitchFamily="2" charset="2"/>
                        <a:buChar char="§"/>
                        <a:defRPr/>
                      </a:pPr>
                      <a:r>
                        <a:rPr lang="en-US" sz="2000" dirty="0" smtClean="0"/>
                        <a:t>Insert, update, delete, export, or </a:t>
                      </a:r>
                      <a:r>
                        <a:rPr lang="en-US" sz="2000" dirty="0" err="1" smtClean="0"/>
                        <a:t>upsert</a:t>
                      </a:r>
                      <a:r>
                        <a:rPr lang="en-US" sz="2000" dirty="0" smtClean="0"/>
                        <a:t> records</a:t>
                      </a:r>
                    </a:p>
                    <a:p>
                      <a:pPr marL="233363" indent="-233363">
                        <a:buFont typeface="Wingdings" panose="05000000000000000000" pitchFamily="2" charset="2"/>
                        <a:buChar char="§"/>
                        <a:defRPr/>
                      </a:pPr>
                      <a:r>
                        <a:rPr lang="en-US" sz="2000" dirty="0" smtClean="0"/>
                        <a:t>Schedule regular data loads (e.g., nightly imports)</a:t>
                      </a:r>
                    </a:p>
                    <a:p>
                      <a:pPr marL="233363" indent="-233363">
                        <a:buFont typeface="Wingdings" panose="05000000000000000000" pitchFamily="2" charset="2"/>
                        <a:buChar char="§"/>
                        <a:defRPr/>
                      </a:pPr>
                      <a:r>
                        <a:rPr lang="en-US" sz="2000" dirty="0" smtClean="0"/>
                        <a:t>User interface wizard or</a:t>
                      </a:r>
                      <a:r>
                        <a:rPr lang="en-US" sz="2000" b="0" i="0" kern="1200" dirty="0" smtClean="0">
                          <a:solidFill>
                            <a:schemeClr val="dk1"/>
                          </a:solidFill>
                          <a:latin typeface="+mn-lt"/>
                          <a:ea typeface="+mn-ea"/>
                          <a:cs typeface="+mn-cs"/>
                        </a:rPr>
                        <a:t> </a:t>
                      </a:r>
                      <a:r>
                        <a:rPr lang="en-US" sz="2000" dirty="0" smtClean="0"/>
                        <a:t>command-line configuration</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Bulk API</a:t>
                      </a:r>
                    </a:p>
                  </a:txBody>
                  <a:tcPr/>
                </a:tc>
                <a:tc>
                  <a:txBody>
                    <a:bodyPr/>
                    <a:lstStyle/>
                    <a:p>
                      <a:pPr marL="233363" marR="0" lvl="1" indent="-233363"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2000" b="0" i="0" kern="1200" dirty="0" smtClean="0">
                          <a:solidFill>
                            <a:schemeClr val="tx1"/>
                          </a:solidFill>
                          <a:latin typeface="Salesforce Sans" panose="020B0505020202020203" pitchFamily="34" charset="0"/>
                          <a:ea typeface="+mn-ea"/>
                          <a:cs typeface="Arial" pitchFamily="34" charset="0"/>
                        </a:rPr>
                        <a:t>Up to 50M records in a 24-hour period</a:t>
                      </a:r>
                    </a:p>
                    <a:p>
                      <a:pPr marL="233363" marR="0" indent="-233363"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2000" b="0" i="0" kern="1200" dirty="0" smtClean="0">
                          <a:solidFill>
                            <a:schemeClr val="tx1"/>
                          </a:solidFill>
                          <a:latin typeface="Salesforce Sans" panose="020B0505020202020203" pitchFamily="34" charset="0"/>
                          <a:ea typeface="+mn-ea"/>
                          <a:cs typeface="Arial" pitchFamily="34" charset="0"/>
                        </a:rPr>
                        <a:t>Optimized for processing large sets of data</a:t>
                      </a:r>
                      <a:endParaRPr lang="en-US" sz="2000" dirty="0" smtClean="0"/>
                    </a:p>
                    <a:p>
                      <a:pPr marL="233363" marR="0" lvl="1" indent="-233363"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2000" dirty="0" smtClean="0"/>
                        <a:t>Any standard or custom object</a:t>
                      </a:r>
                    </a:p>
                    <a:p>
                      <a:pPr marL="233363" marR="0" indent="-233363"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2000" dirty="0" smtClean="0"/>
                        <a:t>Programmatic access to load data asynchronously</a:t>
                      </a:r>
                      <a:endParaRPr lang="en-US" sz="2000" dirty="0" smtClean="0">
                        <a:solidFill>
                          <a:srgbClr val="000000"/>
                        </a:solidFill>
                      </a:endParaRPr>
                    </a:p>
                  </a:txBody>
                  <a:tcPr/>
                </a:tc>
              </a:tr>
              <a:tr h="370840">
                <a:tc>
                  <a:txBody>
                    <a:bodyPr/>
                    <a:lstStyle/>
                    <a:p>
                      <a:r>
                        <a:rPr lang="en-US" sz="2000" b="1" dirty="0" smtClean="0"/>
                        <a:t>3</a:t>
                      </a:r>
                      <a:r>
                        <a:rPr lang="en-US" sz="2000" b="1" baseline="30000" dirty="0" smtClean="0"/>
                        <a:t>rd</a:t>
                      </a:r>
                      <a:r>
                        <a:rPr lang="en-US" sz="2000" b="1" dirty="0" smtClean="0"/>
                        <a:t> Party Tools</a:t>
                      </a:r>
                      <a:endParaRPr lang="en-US" sz="2000" b="1" dirty="0"/>
                    </a:p>
                  </a:txBody>
                  <a:tcPr/>
                </a:tc>
                <a:tc>
                  <a:txBody>
                    <a:bodyPr/>
                    <a:lstStyle/>
                    <a:p>
                      <a:pPr marL="233363" indent="-233363">
                        <a:buFont typeface="Wingdings" pitchFamily="2" charset="2"/>
                        <a:buChar char="§"/>
                      </a:pPr>
                      <a:r>
                        <a:rPr lang="en-US" sz="2000" dirty="0" smtClean="0"/>
                        <a:t>Variety of tools offered by partners</a:t>
                      </a:r>
                    </a:p>
                    <a:p>
                      <a:pPr marL="233363" marR="0" lvl="1" indent="-233363"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2000" dirty="0" smtClean="0"/>
                        <a:t>Capabilities</a:t>
                      </a:r>
                      <a:r>
                        <a:rPr lang="en-US" sz="2000" baseline="0" dirty="0" smtClean="0"/>
                        <a:t> and d</a:t>
                      </a:r>
                      <a:r>
                        <a:rPr lang="en-US" sz="2000" dirty="0" smtClean="0"/>
                        <a:t>ata limits vary</a:t>
                      </a:r>
                    </a:p>
                  </a:txBody>
                  <a:tcPr/>
                </a:tc>
              </a:tr>
            </a:tbl>
          </a:graphicData>
        </a:graphic>
      </p:graphicFrame>
    </p:spTree>
    <p:custDataLst>
      <p:tags r:id="rId1"/>
    </p:custData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6"/>
          <p:cNvSpPr>
            <a:spLocks/>
          </p:cNvSpPr>
          <p:nvPr/>
        </p:nvSpPr>
        <p:spPr bwMode="auto">
          <a:xfrm rot="20949203">
            <a:off x="8344285" y="3262031"/>
            <a:ext cx="2652466" cy="3554542"/>
          </a:xfrm>
          <a:custGeom>
            <a:avLst/>
            <a:gdLst>
              <a:gd name="T0" fmla="*/ 1145 w 1332"/>
              <a:gd name="T1" fmla="*/ 0 h 1785"/>
              <a:gd name="T2" fmla="*/ 0 w 1332"/>
              <a:gd name="T3" fmla="*/ 1363 h 1785"/>
              <a:gd name="T4" fmla="*/ 866 w 1332"/>
              <a:gd name="T5" fmla="*/ 1785 h 1785"/>
              <a:gd name="T6" fmla="*/ 1332 w 1332"/>
              <a:gd name="T7" fmla="*/ 339 h 1785"/>
              <a:gd name="T8" fmla="*/ 1145 w 1332"/>
              <a:gd name="T9" fmla="*/ 0 h 1785"/>
            </a:gdLst>
            <a:ahLst/>
            <a:cxnLst>
              <a:cxn ang="0">
                <a:pos x="T0" y="T1"/>
              </a:cxn>
              <a:cxn ang="0">
                <a:pos x="T2" y="T3"/>
              </a:cxn>
              <a:cxn ang="0">
                <a:pos x="T4" y="T5"/>
              </a:cxn>
              <a:cxn ang="0">
                <a:pos x="T6" y="T7"/>
              </a:cxn>
              <a:cxn ang="0">
                <a:pos x="T8" y="T9"/>
              </a:cxn>
            </a:cxnLst>
            <a:rect l="0" t="0" r="r" b="b"/>
            <a:pathLst>
              <a:path w="1332" h="1785">
                <a:moveTo>
                  <a:pt x="1145" y="0"/>
                </a:moveTo>
                <a:lnTo>
                  <a:pt x="0" y="1363"/>
                </a:lnTo>
                <a:lnTo>
                  <a:pt x="866" y="1785"/>
                </a:lnTo>
                <a:lnTo>
                  <a:pt x="1332" y="339"/>
                </a:lnTo>
                <a:lnTo>
                  <a:pt x="1145" y="0"/>
                </a:lnTo>
                <a:close/>
              </a:path>
            </a:pathLst>
          </a:custGeom>
          <a:solidFill>
            <a:srgbClr val="E0DD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a:spLocks noGrp="1"/>
          </p:cNvSpPr>
          <p:nvPr>
            <p:ph idx="1"/>
          </p:nvPr>
        </p:nvSpPr>
        <p:spPr/>
        <p:txBody>
          <a:bodyPr/>
          <a:lstStyle/>
          <a:p>
            <a:pPr marL="182880" indent="-182880">
              <a:buNone/>
            </a:pPr>
            <a:r>
              <a:rPr lang="en-US" b="1" dirty="0" smtClean="0"/>
              <a:t>Best practices </a:t>
            </a:r>
            <a:r>
              <a:rPr lang="en-US" dirty="0" smtClean="0"/>
              <a:t>when loading data:</a:t>
            </a:r>
            <a:endParaRPr lang="en-US" dirty="0" smtClean="0">
              <a:latin typeface="Chalkboard" charset="0"/>
            </a:endParaRPr>
          </a:p>
          <a:p>
            <a:pPr marL="408266" lvl="1" indent="-182880"/>
            <a:r>
              <a:rPr lang="en-US" dirty="0" smtClean="0">
                <a:latin typeface="Chalkboard" charset="0"/>
              </a:rPr>
              <a:t>Clean and organize data before loading.</a:t>
            </a:r>
          </a:p>
          <a:p>
            <a:pPr marL="408266" lvl="1" indent="-182880"/>
            <a:r>
              <a:rPr lang="en-US" dirty="0" smtClean="0">
                <a:latin typeface="Chalkboard" charset="0"/>
              </a:rPr>
              <a:t>Search for tools on the AppExchange.</a:t>
            </a:r>
          </a:p>
          <a:p>
            <a:pPr marL="408266" lvl="1" indent="-182880"/>
            <a:r>
              <a:rPr lang="en-US" dirty="0" smtClean="0">
                <a:latin typeface="Chalkboard" charset="0"/>
              </a:rPr>
              <a:t>Use the Bulk API for better throughput.</a:t>
            </a:r>
          </a:p>
          <a:p>
            <a:pPr marL="408266" lvl="1" indent="-182880"/>
            <a:r>
              <a:rPr lang="en-US" dirty="0" smtClean="0">
                <a:latin typeface="Chalkboard" charset="0"/>
              </a:rPr>
              <a:t>Disable </a:t>
            </a:r>
            <a:r>
              <a:rPr lang="en-US" dirty="0" smtClean="0">
                <a:ea typeface="ＭＳ Ｐゴシック" pitchFamily="34" charset="-128"/>
              </a:rPr>
              <a:t>actions that fire on insert </a:t>
            </a:r>
            <a:br>
              <a:rPr lang="en-US" dirty="0" smtClean="0">
                <a:ea typeface="ＭＳ Ｐゴシック" pitchFamily="34" charset="-128"/>
              </a:rPr>
            </a:br>
            <a:r>
              <a:rPr lang="en-US" dirty="0" smtClean="0">
                <a:ea typeface="ＭＳ Ｐゴシック" pitchFamily="34" charset="-128"/>
              </a:rPr>
              <a:t>(triggers, validations, and workflow).</a:t>
            </a:r>
          </a:p>
        </p:txBody>
      </p:sp>
      <p:sp>
        <p:nvSpPr>
          <p:cNvPr id="2" name="Slide Number Placeholder 1"/>
          <p:cNvSpPr>
            <a:spLocks noGrp="1"/>
          </p:cNvSpPr>
          <p:nvPr>
            <p:ph type="sldNum" sz="quarter" idx="10"/>
          </p:nvPr>
        </p:nvSpPr>
        <p:spPr/>
        <p:txBody>
          <a:bodyPr/>
          <a:lstStyle/>
          <a:p>
            <a:fld id="{812A5277-1DB9-460F-9A21-B857ABB32666}" type="slidenum">
              <a:rPr lang="en-US" smtClean="0"/>
              <a:pPr/>
              <a:t>83</a:t>
            </a:fld>
            <a:endParaRPr lang="en-US" dirty="0"/>
          </a:p>
        </p:txBody>
      </p:sp>
      <p:sp>
        <p:nvSpPr>
          <p:cNvPr id="8" name="Title 7"/>
          <p:cNvSpPr>
            <a:spLocks noGrp="1"/>
          </p:cNvSpPr>
          <p:nvPr>
            <p:ph type="title"/>
          </p:nvPr>
        </p:nvSpPr>
        <p:spPr/>
        <p:txBody>
          <a:bodyPr/>
          <a:lstStyle/>
          <a:p>
            <a:r>
              <a:rPr lang="en-US" dirty="0" smtClean="0"/>
              <a:t>Loading Data</a:t>
            </a:r>
            <a:endParaRPr lang="en-US" dirty="0"/>
          </a:p>
        </p:txBody>
      </p:sp>
      <p:sp>
        <p:nvSpPr>
          <p:cNvPr id="9" name="Freeform 5"/>
          <p:cNvSpPr>
            <a:spLocks/>
          </p:cNvSpPr>
          <p:nvPr/>
        </p:nvSpPr>
        <p:spPr bwMode="auto">
          <a:xfrm>
            <a:off x="4419250" y="4746625"/>
            <a:ext cx="8162925" cy="2111375"/>
          </a:xfrm>
          <a:custGeom>
            <a:avLst/>
            <a:gdLst>
              <a:gd name="T0" fmla="*/ 2128 w 2174"/>
              <a:gd name="T1" fmla="*/ 536 h 562"/>
              <a:gd name="T2" fmla="*/ 2143 w 2174"/>
              <a:gd name="T3" fmla="*/ 426 h 562"/>
              <a:gd name="T4" fmla="*/ 2036 w 2174"/>
              <a:gd name="T5" fmla="*/ 150 h 562"/>
              <a:gd name="T6" fmla="*/ 1761 w 2174"/>
              <a:gd name="T7" fmla="*/ 14 h 562"/>
              <a:gd name="T8" fmla="*/ 1730 w 2174"/>
              <a:gd name="T9" fmla="*/ 13 h 562"/>
              <a:gd name="T10" fmla="*/ 1419 w 2174"/>
              <a:gd name="T11" fmla="*/ 154 h 562"/>
              <a:gd name="T12" fmla="*/ 1345 w 2174"/>
              <a:gd name="T13" fmla="*/ 145 h 562"/>
              <a:gd name="T14" fmla="*/ 1158 w 2174"/>
              <a:gd name="T15" fmla="*/ 207 h 562"/>
              <a:gd name="T16" fmla="*/ 985 w 2174"/>
              <a:gd name="T17" fmla="*/ 148 h 562"/>
              <a:gd name="T18" fmla="*/ 889 w 2174"/>
              <a:gd name="T19" fmla="*/ 164 h 562"/>
              <a:gd name="T20" fmla="*/ 633 w 2174"/>
              <a:gd name="T21" fmla="*/ 0 h 562"/>
              <a:gd name="T22" fmla="*/ 363 w 2174"/>
              <a:gd name="T23" fmla="*/ 202 h 562"/>
              <a:gd name="T24" fmla="*/ 285 w 2174"/>
              <a:gd name="T25" fmla="*/ 282 h 562"/>
              <a:gd name="T26" fmla="*/ 0 w 2174"/>
              <a:gd name="T27" fmla="*/ 562 h 562"/>
              <a:gd name="T28" fmla="*/ 2174 w 2174"/>
              <a:gd name="T29" fmla="*/ 562 h 562"/>
              <a:gd name="T30" fmla="*/ 2128 w 2174"/>
              <a:gd name="T31" fmla="*/ 53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4" h="562">
                <a:moveTo>
                  <a:pt x="2128" y="536"/>
                </a:moveTo>
                <a:cubicBezTo>
                  <a:pt x="2137" y="501"/>
                  <a:pt x="2143" y="464"/>
                  <a:pt x="2143" y="426"/>
                </a:cubicBezTo>
                <a:cubicBezTo>
                  <a:pt x="2143" y="320"/>
                  <a:pt x="2102" y="223"/>
                  <a:pt x="2036" y="150"/>
                </a:cubicBezTo>
                <a:cubicBezTo>
                  <a:pt x="1967" y="73"/>
                  <a:pt x="1870" y="23"/>
                  <a:pt x="1761" y="14"/>
                </a:cubicBezTo>
                <a:cubicBezTo>
                  <a:pt x="1751" y="14"/>
                  <a:pt x="1740" y="13"/>
                  <a:pt x="1730" y="13"/>
                </a:cubicBezTo>
                <a:cubicBezTo>
                  <a:pt x="1606" y="13"/>
                  <a:pt x="1495" y="68"/>
                  <a:pt x="1419" y="154"/>
                </a:cubicBezTo>
                <a:cubicBezTo>
                  <a:pt x="1396" y="148"/>
                  <a:pt x="1371" y="145"/>
                  <a:pt x="1345" y="145"/>
                </a:cubicBezTo>
                <a:cubicBezTo>
                  <a:pt x="1275" y="145"/>
                  <a:pt x="1211" y="168"/>
                  <a:pt x="1158" y="207"/>
                </a:cubicBezTo>
                <a:cubicBezTo>
                  <a:pt x="1110" y="170"/>
                  <a:pt x="1050" y="148"/>
                  <a:pt x="985" y="148"/>
                </a:cubicBezTo>
                <a:cubicBezTo>
                  <a:pt x="951" y="148"/>
                  <a:pt x="919" y="154"/>
                  <a:pt x="889" y="164"/>
                </a:cubicBezTo>
                <a:cubicBezTo>
                  <a:pt x="845" y="67"/>
                  <a:pt x="747" y="0"/>
                  <a:pt x="633" y="0"/>
                </a:cubicBezTo>
                <a:cubicBezTo>
                  <a:pt x="505" y="0"/>
                  <a:pt x="397" y="85"/>
                  <a:pt x="363" y="202"/>
                </a:cubicBezTo>
                <a:cubicBezTo>
                  <a:pt x="324" y="212"/>
                  <a:pt x="294" y="243"/>
                  <a:pt x="285" y="282"/>
                </a:cubicBezTo>
                <a:cubicBezTo>
                  <a:pt x="155" y="331"/>
                  <a:pt x="51" y="433"/>
                  <a:pt x="0" y="562"/>
                </a:cubicBezTo>
                <a:cubicBezTo>
                  <a:pt x="2174" y="562"/>
                  <a:pt x="2174" y="562"/>
                  <a:pt x="2174" y="562"/>
                </a:cubicBezTo>
                <a:cubicBezTo>
                  <a:pt x="2160" y="552"/>
                  <a:pt x="2144" y="543"/>
                  <a:pt x="2128" y="536"/>
                </a:cubicBezTo>
                <a:close/>
              </a:path>
            </a:pathLst>
          </a:custGeom>
          <a:solidFill>
            <a:srgbClr val="E0DD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p:nvSpPr>
        <p:spPr bwMode="auto">
          <a:xfrm>
            <a:off x="4295425" y="5065713"/>
            <a:ext cx="8339137" cy="1792287"/>
          </a:xfrm>
          <a:custGeom>
            <a:avLst/>
            <a:gdLst>
              <a:gd name="T0" fmla="*/ 2094 w 2221"/>
              <a:gd name="T1" fmla="*/ 364 h 477"/>
              <a:gd name="T2" fmla="*/ 2098 w 2221"/>
              <a:gd name="T3" fmla="*/ 323 h 477"/>
              <a:gd name="T4" fmla="*/ 2060 w 2221"/>
              <a:gd name="T5" fmla="*/ 202 h 477"/>
              <a:gd name="T6" fmla="*/ 2002 w 2221"/>
              <a:gd name="T7" fmla="*/ 83 h 477"/>
              <a:gd name="T8" fmla="*/ 1834 w 2221"/>
              <a:gd name="T9" fmla="*/ 10 h 477"/>
              <a:gd name="T10" fmla="*/ 1808 w 2221"/>
              <a:gd name="T11" fmla="*/ 11 h 477"/>
              <a:gd name="T12" fmla="*/ 1694 w 2221"/>
              <a:gd name="T13" fmla="*/ 58 h 477"/>
              <a:gd name="T14" fmla="*/ 1646 w 2221"/>
              <a:gd name="T15" fmla="*/ 52 h 477"/>
              <a:gd name="T16" fmla="*/ 1446 w 2221"/>
              <a:gd name="T17" fmla="*/ 211 h 477"/>
              <a:gd name="T18" fmla="*/ 1289 w 2221"/>
              <a:gd name="T19" fmla="*/ 140 h 477"/>
              <a:gd name="T20" fmla="*/ 1141 w 2221"/>
              <a:gd name="T21" fmla="*/ 201 h 477"/>
              <a:gd name="T22" fmla="*/ 1027 w 2221"/>
              <a:gd name="T23" fmla="*/ 162 h 477"/>
              <a:gd name="T24" fmla="*/ 973 w 2221"/>
              <a:gd name="T25" fmla="*/ 170 h 477"/>
              <a:gd name="T26" fmla="*/ 904 w 2221"/>
              <a:gd name="T27" fmla="*/ 140 h 477"/>
              <a:gd name="T28" fmla="*/ 694 w 2221"/>
              <a:gd name="T29" fmla="*/ 0 h 477"/>
              <a:gd name="T30" fmla="*/ 487 w 2221"/>
              <a:gd name="T31" fmla="*/ 132 h 477"/>
              <a:gd name="T32" fmla="*/ 466 w 2221"/>
              <a:gd name="T33" fmla="*/ 129 h 477"/>
              <a:gd name="T34" fmla="*/ 386 w 2221"/>
              <a:gd name="T35" fmla="*/ 209 h 477"/>
              <a:gd name="T36" fmla="*/ 394 w 2221"/>
              <a:gd name="T37" fmla="*/ 244 h 477"/>
              <a:gd name="T38" fmla="*/ 136 w 2221"/>
              <a:gd name="T39" fmla="*/ 405 h 477"/>
              <a:gd name="T40" fmla="*/ 117 w 2221"/>
              <a:gd name="T41" fmla="*/ 403 h 477"/>
              <a:gd name="T42" fmla="*/ 0 w 2221"/>
              <a:gd name="T43" fmla="*/ 477 h 477"/>
              <a:gd name="T44" fmla="*/ 2221 w 2221"/>
              <a:gd name="T45" fmla="*/ 477 h 477"/>
              <a:gd name="T46" fmla="*/ 2094 w 2221"/>
              <a:gd name="T47" fmla="*/ 36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21" h="477">
                <a:moveTo>
                  <a:pt x="2094" y="364"/>
                </a:moveTo>
                <a:cubicBezTo>
                  <a:pt x="2096" y="351"/>
                  <a:pt x="2098" y="337"/>
                  <a:pt x="2098" y="323"/>
                </a:cubicBezTo>
                <a:cubicBezTo>
                  <a:pt x="2098" y="278"/>
                  <a:pt x="2084" y="237"/>
                  <a:pt x="2060" y="202"/>
                </a:cubicBezTo>
                <a:cubicBezTo>
                  <a:pt x="2053" y="156"/>
                  <a:pt x="2032" y="115"/>
                  <a:pt x="2002" y="83"/>
                </a:cubicBezTo>
                <a:cubicBezTo>
                  <a:pt x="1960" y="38"/>
                  <a:pt x="1901" y="10"/>
                  <a:pt x="1834" y="10"/>
                </a:cubicBezTo>
                <a:cubicBezTo>
                  <a:pt x="1826" y="10"/>
                  <a:pt x="1817" y="10"/>
                  <a:pt x="1808" y="11"/>
                </a:cubicBezTo>
                <a:cubicBezTo>
                  <a:pt x="1766" y="16"/>
                  <a:pt x="1727" y="33"/>
                  <a:pt x="1694" y="58"/>
                </a:cubicBezTo>
                <a:cubicBezTo>
                  <a:pt x="1679" y="54"/>
                  <a:pt x="1663" y="52"/>
                  <a:pt x="1646" y="52"/>
                </a:cubicBezTo>
                <a:cubicBezTo>
                  <a:pt x="1549" y="52"/>
                  <a:pt x="1467" y="120"/>
                  <a:pt x="1446" y="211"/>
                </a:cubicBezTo>
                <a:cubicBezTo>
                  <a:pt x="1407" y="167"/>
                  <a:pt x="1351" y="140"/>
                  <a:pt x="1289" y="140"/>
                </a:cubicBezTo>
                <a:cubicBezTo>
                  <a:pt x="1231" y="140"/>
                  <a:pt x="1179" y="163"/>
                  <a:pt x="1141" y="201"/>
                </a:cubicBezTo>
                <a:cubicBezTo>
                  <a:pt x="1110" y="176"/>
                  <a:pt x="1070" y="162"/>
                  <a:pt x="1027" y="162"/>
                </a:cubicBezTo>
                <a:cubicBezTo>
                  <a:pt x="1008" y="162"/>
                  <a:pt x="990" y="164"/>
                  <a:pt x="973" y="170"/>
                </a:cubicBezTo>
                <a:cubicBezTo>
                  <a:pt x="953" y="155"/>
                  <a:pt x="929" y="145"/>
                  <a:pt x="904" y="140"/>
                </a:cubicBezTo>
                <a:cubicBezTo>
                  <a:pt x="869" y="57"/>
                  <a:pt x="788" y="0"/>
                  <a:pt x="694" y="0"/>
                </a:cubicBezTo>
                <a:cubicBezTo>
                  <a:pt x="602" y="0"/>
                  <a:pt x="523" y="54"/>
                  <a:pt x="487" y="132"/>
                </a:cubicBezTo>
                <a:cubicBezTo>
                  <a:pt x="480" y="130"/>
                  <a:pt x="473" y="129"/>
                  <a:pt x="466" y="129"/>
                </a:cubicBezTo>
                <a:cubicBezTo>
                  <a:pt x="422" y="129"/>
                  <a:pt x="386" y="165"/>
                  <a:pt x="386" y="209"/>
                </a:cubicBezTo>
                <a:cubicBezTo>
                  <a:pt x="386" y="221"/>
                  <a:pt x="389" y="233"/>
                  <a:pt x="394" y="244"/>
                </a:cubicBezTo>
                <a:cubicBezTo>
                  <a:pt x="290" y="266"/>
                  <a:pt x="200" y="324"/>
                  <a:pt x="136" y="405"/>
                </a:cubicBezTo>
                <a:cubicBezTo>
                  <a:pt x="129" y="404"/>
                  <a:pt x="123" y="403"/>
                  <a:pt x="117" y="403"/>
                </a:cubicBezTo>
                <a:cubicBezTo>
                  <a:pt x="65" y="403"/>
                  <a:pt x="21" y="433"/>
                  <a:pt x="0" y="477"/>
                </a:cubicBezTo>
                <a:cubicBezTo>
                  <a:pt x="2221" y="477"/>
                  <a:pt x="2221" y="477"/>
                  <a:pt x="2221" y="477"/>
                </a:cubicBezTo>
                <a:cubicBezTo>
                  <a:pt x="2213" y="414"/>
                  <a:pt x="2159" y="365"/>
                  <a:pt x="2094" y="364"/>
                </a:cubicBezTo>
                <a:close/>
              </a:path>
            </a:pathLst>
          </a:custGeom>
          <a:solidFill>
            <a:srgbClr val="F6F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rot="20949203">
            <a:off x="8723454" y="2896781"/>
            <a:ext cx="2459305" cy="3456967"/>
          </a:xfrm>
          <a:custGeom>
            <a:avLst/>
            <a:gdLst>
              <a:gd name="T0" fmla="*/ 0 w 1235"/>
              <a:gd name="T1" fmla="*/ 1426 h 1736"/>
              <a:gd name="T2" fmla="*/ 1114 w 1235"/>
              <a:gd name="T3" fmla="*/ 0 h 1736"/>
              <a:gd name="T4" fmla="*/ 1235 w 1235"/>
              <a:gd name="T5" fmla="*/ 47 h 1736"/>
              <a:gd name="T6" fmla="*/ 551 w 1235"/>
              <a:gd name="T7" fmla="*/ 1736 h 1736"/>
              <a:gd name="T8" fmla="*/ 0 w 1235"/>
              <a:gd name="T9" fmla="*/ 1426 h 1736"/>
            </a:gdLst>
            <a:ahLst/>
            <a:cxnLst>
              <a:cxn ang="0">
                <a:pos x="T0" y="T1"/>
              </a:cxn>
              <a:cxn ang="0">
                <a:pos x="T2" y="T3"/>
              </a:cxn>
              <a:cxn ang="0">
                <a:pos x="T4" y="T5"/>
              </a:cxn>
              <a:cxn ang="0">
                <a:pos x="T6" y="T7"/>
              </a:cxn>
              <a:cxn ang="0">
                <a:pos x="T8" y="T9"/>
              </a:cxn>
            </a:cxnLst>
            <a:rect l="0" t="0" r="r" b="b"/>
            <a:pathLst>
              <a:path w="1235" h="1736">
                <a:moveTo>
                  <a:pt x="0" y="1426"/>
                </a:moveTo>
                <a:lnTo>
                  <a:pt x="1114" y="0"/>
                </a:lnTo>
                <a:lnTo>
                  <a:pt x="1235" y="47"/>
                </a:lnTo>
                <a:lnTo>
                  <a:pt x="551" y="1736"/>
                </a:lnTo>
                <a:lnTo>
                  <a:pt x="0" y="1426"/>
                </a:lnTo>
                <a:close/>
              </a:path>
            </a:pathLst>
          </a:custGeom>
          <a:solidFill>
            <a:srgbClr val="F6F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949203">
            <a:off x="8980843" y="1373338"/>
            <a:ext cx="2712394" cy="3869223"/>
          </a:xfrm>
          <a:prstGeom prst="rect">
            <a:avLst/>
          </a:prstGeom>
        </p:spPr>
      </p:pic>
      <p:sp>
        <p:nvSpPr>
          <p:cNvPr id="16" name="Rounded Rectangle 15"/>
          <p:cNvSpPr/>
          <p:nvPr/>
        </p:nvSpPr>
        <p:spPr bwMode="auto">
          <a:xfrm>
            <a:off x="6211478" y="5895993"/>
            <a:ext cx="4452564" cy="796225"/>
          </a:xfrm>
          <a:prstGeom prst="roundRect">
            <a:avLst/>
          </a:prstGeom>
          <a:noFill/>
          <a:ln w="38100" cap="flat" cmpd="sng" algn="ctr">
            <a:noFill/>
            <a:prstDash val="solid"/>
            <a:round/>
            <a:headEnd type="none" w="med" len="med"/>
            <a:tailEnd type="none" w="med" len="med"/>
          </a:ln>
          <a:effectLst/>
        </p:spPr>
        <p:txBody>
          <a:bodyPr vert="horz" wrap="square" lIns="91440" tIns="0" rIns="91440" bIns="91440" numCol="1" rtlCol="0" anchor="b" anchorCtr="0" compatLnSpc="1">
            <a:prstTxWarp prst="textNoShape">
              <a:avLst/>
            </a:prstTxWarp>
          </a:bodyPr>
          <a:lstStyle/>
          <a:p>
            <a:pPr marL="0" marR="0" indent="0" algn="l" defTabSz="914400" rtl="0" eaLnBrk="1" fontAlgn="base" latinLnBrk="0" hangingPunct="1">
              <a:lnSpc>
                <a:spcPct val="100000"/>
              </a:lnSpc>
              <a:spcBef>
                <a:spcPts val="1200"/>
              </a:spcBef>
              <a:spcAft>
                <a:spcPct val="0"/>
              </a:spcAft>
              <a:buClrTx/>
              <a:buSzTx/>
              <a:buFontTx/>
              <a:buNone/>
              <a:tabLst/>
            </a:pPr>
            <a:r>
              <a:rPr lang="en-US" sz="3600" b="1" dirty="0" smtClean="0">
                <a:solidFill>
                  <a:srgbClr val="FFC000"/>
                </a:solidFill>
                <a:latin typeface="Salesforce Sans" panose="020B0505020202020203" pitchFamily="34" charset="0"/>
                <a:cs typeface="Arial" pitchFamily="34" charset="0"/>
              </a:rPr>
              <a:t>SUCCESS BOOST!</a:t>
            </a:r>
          </a:p>
        </p:txBody>
      </p:sp>
    </p:spTree>
    <p:custDataLst>
      <p:tags r:id="rId1"/>
    </p:custData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5710" y="839972"/>
            <a:ext cx="11941175" cy="5953633"/>
          </a:xfrm>
          <a:prstGeom prst="rect">
            <a:avLst/>
          </a:prstGeom>
          <a:noFill/>
        </p:spPr>
        <p:txBody>
          <a:bodyPr numCol="2" spcCol="457200">
            <a:normAutofit/>
          </a:bodyPr>
          <a:lstStyle/>
          <a:p>
            <a:pPr marL="182880" lvl="0" indent="-182880" fontAlgn="auto">
              <a:spcBef>
                <a:spcPts val="900"/>
              </a:spcBef>
              <a:spcAft>
                <a:spcPts val="0"/>
              </a:spcAft>
              <a:defRPr/>
            </a:pPr>
            <a:r>
              <a:rPr lang="en-US" b="1" kern="1200" dirty="0">
                <a:latin typeface="+mj-lt"/>
              </a:rPr>
              <a:t>Considerations </a:t>
            </a:r>
            <a:r>
              <a:rPr lang="en-US" kern="1200" dirty="0">
                <a:latin typeface="+mj-lt"/>
              </a:rPr>
              <a:t>when loading large volumes of data:</a:t>
            </a:r>
          </a:p>
          <a:p>
            <a:pPr marL="182880" lvl="0" indent="-182880" fontAlgn="auto">
              <a:spcBef>
                <a:spcPts val="900"/>
              </a:spcBef>
              <a:spcAft>
                <a:spcPts val="0"/>
              </a:spcAft>
              <a:buFont typeface="Wingdings" pitchFamily="2" charset="2"/>
              <a:buChar char="§"/>
              <a:defRPr/>
            </a:pPr>
            <a:r>
              <a:rPr lang="en-US" kern="1200" dirty="0">
                <a:latin typeface="+mj-lt"/>
                <a:ea typeface="ＭＳ Ｐゴシック" pitchFamily="34" charset="-128"/>
              </a:rPr>
              <a:t>Defer sharing calculations until after the load is complete.</a:t>
            </a:r>
          </a:p>
          <a:p>
            <a:pPr marL="182880" lvl="0" indent="-182880">
              <a:spcBef>
                <a:spcPts val="900"/>
              </a:spcBef>
              <a:buFont typeface="Wingdings" pitchFamily="2" charset="2"/>
              <a:buChar char="§"/>
            </a:pPr>
            <a:r>
              <a:rPr lang="en-US" dirty="0">
                <a:latin typeface="+mj-lt"/>
                <a:ea typeface="ＭＳ Ｐゴシック" pitchFamily="34" charset="-128"/>
              </a:rPr>
              <a:t>Data skew (1:10K parent to child records)</a:t>
            </a:r>
          </a:p>
          <a:p>
            <a:pPr marL="182880" lvl="0" indent="-182880">
              <a:spcBef>
                <a:spcPts val="900"/>
              </a:spcBef>
              <a:buFont typeface="Wingdings" pitchFamily="2" charset="2"/>
              <a:buChar char="§"/>
            </a:pPr>
            <a:r>
              <a:rPr lang="en-US" dirty="0">
                <a:latin typeface="+mj-lt"/>
                <a:ea typeface="ＭＳ Ｐゴシック" pitchFamily="34" charset="-128"/>
              </a:rPr>
              <a:t>Ownership skew (1:10K owner to number of records)</a:t>
            </a:r>
          </a:p>
          <a:p>
            <a:pPr marL="52388" indent="0">
              <a:buNone/>
            </a:pPr>
            <a:endParaRPr lang="en-US" b="1" dirty="0" smtClean="0">
              <a:latin typeface="+mj-lt"/>
            </a:endParaRPr>
          </a:p>
          <a:p>
            <a:pPr marL="52388" indent="0">
              <a:buNone/>
            </a:pPr>
            <a:endParaRPr lang="en-US" b="1" dirty="0">
              <a:latin typeface="+mj-lt"/>
            </a:endParaRPr>
          </a:p>
          <a:p>
            <a:pPr marL="52388" indent="0">
              <a:buNone/>
            </a:pPr>
            <a:endParaRPr lang="en-US" b="1" dirty="0" smtClean="0">
              <a:latin typeface="+mj-lt"/>
            </a:endParaRPr>
          </a:p>
          <a:p>
            <a:pPr marL="52388" indent="0">
              <a:buNone/>
            </a:pPr>
            <a:endParaRPr lang="en-US" b="1" dirty="0">
              <a:latin typeface="+mj-lt"/>
            </a:endParaRPr>
          </a:p>
          <a:p>
            <a:pPr marL="52388" indent="0">
              <a:buNone/>
            </a:pPr>
            <a:endParaRPr lang="en-US" b="1" dirty="0" smtClean="0">
              <a:latin typeface="+mj-lt"/>
            </a:endParaRPr>
          </a:p>
          <a:p>
            <a:pPr marL="52388" indent="0">
              <a:buNone/>
            </a:pPr>
            <a:r>
              <a:rPr lang="en-US" b="1" dirty="0" smtClean="0">
                <a:latin typeface="+mj-lt"/>
              </a:rPr>
              <a:t>Performance considerations </a:t>
            </a:r>
            <a:r>
              <a:rPr lang="en-US" dirty="0" smtClean="0">
                <a:latin typeface="+mj-lt"/>
              </a:rPr>
              <a:t>for systems with large data volumes:</a:t>
            </a:r>
          </a:p>
          <a:p>
            <a:pPr marL="457161" lvl="1" indent="-179388"/>
            <a:r>
              <a:rPr lang="en-US" dirty="0" smtClean="0">
                <a:latin typeface="+mj-lt"/>
              </a:rPr>
              <a:t>Reporting </a:t>
            </a:r>
          </a:p>
          <a:p>
            <a:pPr marL="457161" lvl="1" indent="-179388"/>
            <a:r>
              <a:rPr lang="en-US" dirty="0" smtClean="0">
                <a:latin typeface="+mj-lt"/>
              </a:rPr>
              <a:t>Dashboard refreshes </a:t>
            </a:r>
          </a:p>
          <a:p>
            <a:pPr marL="457161" lvl="1" indent="-179388"/>
            <a:r>
              <a:rPr lang="en-US" dirty="0" smtClean="0">
                <a:latin typeface="+mj-lt"/>
              </a:rPr>
              <a:t>Searches</a:t>
            </a:r>
          </a:p>
          <a:p>
            <a:pPr marL="457161" lvl="1" indent="-179388"/>
            <a:r>
              <a:rPr lang="en-US" dirty="0" smtClean="0">
                <a:latin typeface="+mj-lt"/>
              </a:rPr>
              <a:t>List views</a:t>
            </a:r>
          </a:p>
          <a:p>
            <a:pPr marL="231775" indent="-179388">
              <a:spcBef>
                <a:spcPts val="600"/>
              </a:spcBef>
            </a:pPr>
            <a:endParaRPr lang="en-US" dirty="0">
              <a:latin typeface="+mj-lt"/>
            </a:endParaRPr>
          </a:p>
          <a:p>
            <a:pPr marL="231775" indent="-179388">
              <a:spcBef>
                <a:spcPts val="600"/>
              </a:spcBef>
            </a:pPr>
            <a:endParaRPr lang="en-US" dirty="0" smtClean="0">
              <a:latin typeface="+mj-lt"/>
            </a:endParaRPr>
          </a:p>
        </p:txBody>
      </p:sp>
      <p:sp>
        <p:nvSpPr>
          <p:cNvPr id="3" name="Slide Number Placeholder 2"/>
          <p:cNvSpPr>
            <a:spLocks noGrp="1"/>
          </p:cNvSpPr>
          <p:nvPr>
            <p:ph type="sldNum" sz="quarter" idx="10"/>
          </p:nvPr>
        </p:nvSpPr>
        <p:spPr/>
        <p:txBody>
          <a:bodyPr/>
          <a:lstStyle/>
          <a:p>
            <a:fld id="{812A5277-1DB9-460F-9A21-B857ABB32666}" type="slidenum">
              <a:rPr lang="en-US" smtClean="0"/>
              <a:pPr/>
              <a:t>84</a:t>
            </a:fld>
            <a:endParaRPr lang="en-US" dirty="0"/>
          </a:p>
        </p:txBody>
      </p:sp>
      <p:sp>
        <p:nvSpPr>
          <p:cNvPr id="8" name="Title 7"/>
          <p:cNvSpPr>
            <a:spLocks noGrp="1"/>
          </p:cNvSpPr>
          <p:nvPr>
            <p:ph type="title"/>
          </p:nvPr>
        </p:nvSpPr>
        <p:spPr/>
        <p:txBody>
          <a:bodyPr/>
          <a:lstStyle/>
          <a:p>
            <a:r>
              <a:rPr lang="en-US" dirty="0" smtClean="0"/>
              <a:t>Working with Large Data Volumes</a:t>
            </a:r>
            <a:endParaRPr lang="en-US" dirty="0"/>
          </a:p>
        </p:txBody>
      </p:sp>
      <p:sp>
        <p:nvSpPr>
          <p:cNvPr id="13" name="Rectangle 12"/>
          <p:cNvSpPr/>
          <p:nvPr/>
        </p:nvSpPr>
        <p:spPr bwMode="auto">
          <a:xfrm>
            <a:off x="0" y="5617029"/>
            <a:ext cx="12192000" cy="12409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4763" lvl="1" indent="-4763">
              <a:spcBef>
                <a:spcPts val="900"/>
              </a:spcBef>
            </a:pPr>
            <a:r>
              <a:rPr lang="en-US" sz="2400" b="1" dirty="0">
                <a:solidFill>
                  <a:schemeClr val="bg1"/>
                </a:solidFill>
              </a:rPr>
              <a:t>Best practice: </a:t>
            </a:r>
            <a:r>
              <a:rPr lang="en-US" sz="2400" dirty="0">
                <a:solidFill>
                  <a:schemeClr val="bg1"/>
                </a:solidFill>
              </a:rPr>
              <a:t/>
            </a:r>
            <a:br>
              <a:rPr lang="en-US" sz="2400" dirty="0">
                <a:solidFill>
                  <a:schemeClr val="bg1"/>
                </a:solidFill>
              </a:rPr>
            </a:br>
            <a:r>
              <a:rPr lang="en-US" sz="2400" dirty="0">
                <a:solidFill>
                  <a:schemeClr val="bg1"/>
                </a:solidFill>
              </a:rPr>
              <a:t>If a single user owns more than 10,000 records, the user record </a:t>
            </a:r>
            <a:r>
              <a:rPr lang="en-US" sz="2400" dirty="0" smtClean="0">
                <a:solidFill>
                  <a:schemeClr val="bg1"/>
                </a:solidFill>
              </a:rPr>
              <a:t/>
            </a:r>
            <a:br>
              <a:rPr lang="en-US" sz="2400" dirty="0" smtClean="0">
                <a:solidFill>
                  <a:schemeClr val="bg1"/>
                </a:solidFill>
              </a:rPr>
            </a:br>
            <a:r>
              <a:rPr lang="en-US" sz="2400" dirty="0" smtClean="0">
                <a:solidFill>
                  <a:schemeClr val="bg1"/>
                </a:solidFill>
              </a:rPr>
              <a:t>of </a:t>
            </a:r>
            <a:r>
              <a:rPr lang="en-US" sz="2400" dirty="0">
                <a:solidFill>
                  <a:schemeClr val="bg1"/>
                </a:solidFill>
              </a:rPr>
              <a:t>the owner should not hold a role in the role hierarchy.</a:t>
            </a:r>
          </a:p>
        </p:txBody>
      </p:sp>
      <p:pic>
        <p:nvPicPr>
          <p:cNvPr id="14" name="Picture 1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8520" y="5956351"/>
            <a:ext cx="353832" cy="309239"/>
          </a:xfrm>
          <a:prstGeom prst="rect">
            <a:avLst/>
          </a:prstGeom>
          <a:noFill/>
          <a:ln>
            <a:noFill/>
          </a:ln>
          <a:effectLst/>
        </p:spPr>
      </p:pic>
      <p:sp>
        <p:nvSpPr>
          <p:cNvPr id="15" name="TextBox 14"/>
          <p:cNvSpPr txBox="1"/>
          <p:nvPr/>
        </p:nvSpPr>
        <p:spPr bwMode="white">
          <a:xfrm>
            <a:off x="0" y="5688622"/>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ALERT:</a:t>
            </a: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949203">
            <a:off x="10532065" y="4568174"/>
            <a:ext cx="1383352" cy="1973348"/>
          </a:xfrm>
          <a:prstGeom prst="rect">
            <a:avLst/>
          </a:prstGeom>
        </p:spPr>
      </p:pic>
    </p:spTree>
    <p:custDataLst>
      <p:tags r:id="rId1"/>
    </p:custData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115710" y="843165"/>
            <a:ext cx="3712011"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2100" kern="0" dirty="0">
                <a:latin typeface="+mj-lt"/>
              </a:rPr>
              <a:t>A client noticed that reporting slowed down once they increased the volume of data in their system. They want to improve their system performance.</a:t>
            </a:r>
          </a:p>
        </p:txBody>
      </p:sp>
      <p:sp>
        <p:nvSpPr>
          <p:cNvPr id="11" name="Content Placeholder 4"/>
          <p:cNvSpPr txBox="1">
            <a:spLocks/>
          </p:cNvSpPr>
          <p:nvPr/>
        </p:nvSpPr>
        <p:spPr>
          <a:xfrm>
            <a:off x="4141843" y="843165"/>
            <a:ext cx="3928257"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sz="2100" kern="0" dirty="0">
                <a:latin typeface="+mj-lt"/>
              </a:rPr>
              <a:t>A client needs to migrate 1.5M records from a legacy system into Salesforce. </a:t>
            </a:r>
          </a:p>
        </p:txBody>
      </p:sp>
      <p:sp>
        <p:nvSpPr>
          <p:cNvPr id="12" name="Content Placeholder 5"/>
          <p:cNvSpPr txBox="1">
            <a:spLocks/>
          </p:cNvSpPr>
          <p:nvPr/>
        </p:nvSpPr>
        <p:spPr>
          <a:xfrm>
            <a:off x="8167970" y="843165"/>
            <a:ext cx="3928257" cy="5950440"/>
          </a:xfrm>
          <a:prstGeom prst="rect">
            <a:avLst/>
          </a:prstGeom>
        </p:spPr>
        <p:txBody>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Arial"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lvl="0">
              <a:spcBef>
                <a:spcPts val="900"/>
              </a:spcBef>
              <a:defRPr/>
            </a:pPr>
            <a:r>
              <a:rPr lang="en-US" sz="2100" dirty="0">
                <a:latin typeface="+mj-lt"/>
              </a:rPr>
              <a:t>A client wants to delete 10,000 Position records from Salesforce.</a:t>
            </a:r>
          </a:p>
          <a:p>
            <a:endParaRPr lang="en-US" sz="2100" kern="0" dirty="0">
              <a:latin typeface="+mj-lt"/>
            </a:endParaRPr>
          </a:p>
        </p:txBody>
      </p:sp>
      <p:sp>
        <p:nvSpPr>
          <p:cNvPr id="16" name="Rounded Rectangle 15"/>
          <p:cNvSpPr/>
          <p:nvPr/>
        </p:nvSpPr>
        <p:spPr bwMode="auto">
          <a:xfrm>
            <a:off x="209550" y="3264195"/>
            <a:ext cx="3371850" cy="3365205"/>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9" name="Rounded Rectangle 18"/>
          <p:cNvSpPr/>
          <p:nvPr/>
        </p:nvSpPr>
        <p:spPr bwMode="auto">
          <a:xfrm>
            <a:off x="4229100" y="2103120"/>
            <a:ext cx="3371850" cy="4526280"/>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20" name="Rounded Rectangle 19"/>
          <p:cNvSpPr/>
          <p:nvPr/>
        </p:nvSpPr>
        <p:spPr bwMode="auto">
          <a:xfrm>
            <a:off x="8267700" y="2066544"/>
            <a:ext cx="3371850" cy="4562856"/>
          </a:xfrm>
          <a:prstGeom prst="roundRect">
            <a:avLst>
              <a:gd name="adj" fmla="val 5187"/>
            </a:avLst>
          </a:prstGeom>
          <a:solidFill>
            <a:schemeClr val="bg1">
              <a:lumMod val="95000"/>
            </a:schemeClr>
          </a:solidFill>
          <a:ln w="127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mj-lt"/>
                <a:cs typeface="Arial" panose="020B0604020202020204" pitchFamily="34" charset="0"/>
              </a:rPr>
              <a:t>Solution:</a:t>
            </a:r>
          </a:p>
        </p:txBody>
      </p:sp>
      <p:sp>
        <p:nvSpPr>
          <p:cNvPr id="17" name="Title 16"/>
          <p:cNvSpPr>
            <a:spLocks noGrp="1"/>
          </p:cNvSpPr>
          <p:nvPr>
            <p:ph type="title"/>
          </p:nvPr>
        </p:nvSpPr>
        <p:spPr/>
        <p:txBody>
          <a:bodyPr/>
          <a:lstStyle/>
          <a:p>
            <a:pPr lvl="0"/>
            <a:r>
              <a:rPr lang="en-US" dirty="0" smtClean="0"/>
              <a:t>What Solution Would You Recommend?</a:t>
            </a:r>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85</a:t>
            </a:fld>
            <a:endParaRPr lang="en-US" dirty="0"/>
          </a:p>
        </p:txBody>
      </p:sp>
    </p:spTree>
    <p:custDataLst>
      <p:tags r:id="rId1"/>
    </p:custData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for Integrating with Force.com</a:t>
            </a:r>
            <a:endParaRPr lang="en-US" dirty="0"/>
          </a:p>
        </p:txBody>
      </p:sp>
      <p:sp>
        <p:nvSpPr>
          <p:cNvPr id="10" name="Slide Number Placeholder 9"/>
          <p:cNvSpPr>
            <a:spLocks noGrp="1"/>
          </p:cNvSpPr>
          <p:nvPr>
            <p:ph type="sldNum" sz="quarter" idx="10"/>
          </p:nvPr>
        </p:nvSpPr>
        <p:spPr/>
        <p:txBody>
          <a:bodyPr/>
          <a:lstStyle/>
          <a:p>
            <a:fld id="{812A5277-1DB9-460F-9A21-B857ABB32666}" type="slidenum">
              <a:rPr lang="en-US" smtClean="0"/>
              <a:pPr/>
              <a:t>86</a:t>
            </a:fld>
            <a:endParaRPr lang="en-US" dirty="0"/>
          </a:p>
        </p:txBody>
      </p:sp>
      <p:grpSp>
        <p:nvGrpSpPr>
          <p:cNvPr id="4" name="Group 3"/>
          <p:cNvGrpSpPr/>
          <p:nvPr/>
        </p:nvGrpSpPr>
        <p:grpSpPr>
          <a:xfrm>
            <a:off x="253881" y="984794"/>
            <a:ext cx="11651607" cy="5579782"/>
            <a:chOff x="338866" y="1085551"/>
            <a:chExt cx="7793916" cy="4910937"/>
          </a:xfrm>
        </p:grpSpPr>
        <p:sp>
          <p:nvSpPr>
            <p:cNvPr id="5" name="Rounded Rectangle 4"/>
            <p:cNvSpPr/>
            <p:nvPr/>
          </p:nvSpPr>
          <p:spPr bwMode="auto">
            <a:xfrm>
              <a:off x="338866" y="1085551"/>
              <a:ext cx="7793916" cy="4910937"/>
            </a:xfrm>
            <a:prstGeom prst="roundRect">
              <a:avLst>
                <a:gd name="adj" fmla="val 4809"/>
              </a:avLst>
            </a:prstGeom>
            <a:solidFill>
              <a:srgbClr val="0070C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mj-lt"/>
              </a:endParaRPr>
            </a:p>
          </p:txBody>
        </p:sp>
        <p:sp>
          <p:nvSpPr>
            <p:cNvPr id="6" name="bx: sync tools"/>
            <p:cNvSpPr/>
            <p:nvPr/>
          </p:nvSpPr>
          <p:spPr bwMode="auto">
            <a:xfrm>
              <a:off x="4288378" y="1195341"/>
              <a:ext cx="3716947" cy="2276702"/>
            </a:xfrm>
            <a:prstGeom prst="roundRect">
              <a:avLst>
                <a:gd name="adj" fmla="val 9879"/>
              </a:avLst>
            </a:prstGeom>
            <a:solidFill>
              <a:schemeClr val="bg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nSpc>
                  <a:spcPct val="90000"/>
                </a:lnSpc>
              </a:pPr>
              <a:r>
                <a:rPr lang="en-US" sz="2200" b="1" dirty="0" smtClean="0">
                  <a:solidFill>
                    <a:schemeClr val="tx2">
                      <a:lumMod val="75000"/>
                    </a:schemeClr>
                  </a:solidFill>
                  <a:latin typeface="+mj-lt"/>
                </a:rPr>
                <a:t>Apex</a:t>
              </a:r>
            </a:p>
            <a:p>
              <a:pPr marL="234950" lvl="1" indent="-234950">
                <a:lnSpc>
                  <a:spcPct val="90000"/>
                </a:lnSpc>
                <a:buFont typeface="Wingdings" pitchFamily="2" charset="2"/>
                <a:buChar char="§"/>
              </a:pPr>
              <a:r>
                <a:rPr lang="en-US" sz="2200" dirty="0" smtClean="0">
                  <a:solidFill>
                    <a:schemeClr val="tx2">
                      <a:lumMod val="75000"/>
                    </a:schemeClr>
                  </a:solidFill>
                  <a:latin typeface="+mj-lt"/>
                </a:rPr>
                <a:t>Force.com platform’s object-oriented on-demand programming language</a:t>
              </a:r>
            </a:p>
            <a:p>
              <a:pPr>
                <a:lnSpc>
                  <a:spcPct val="90000"/>
                </a:lnSpc>
                <a:spcBef>
                  <a:spcPts val="1200"/>
                </a:spcBef>
              </a:pPr>
              <a:r>
                <a:rPr lang="en-US" sz="2200" b="1" dirty="0" err="1" smtClean="0">
                  <a:solidFill>
                    <a:schemeClr val="tx2">
                      <a:lumMod val="75000"/>
                    </a:schemeClr>
                  </a:solidFill>
                  <a:latin typeface="+mj-lt"/>
                </a:rPr>
                <a:t>Visualforce</a:t>
              </a:r>
              <a:endParaRPr lang="en-US" sz="2200" b="1" dirty="0" smtClean="0">
                <a:solidFill>
                  <a:schemeClr val="tx2">
                    <a:lumMod val="75000"/>
                  </a:schemeClr>
                </a:solidFill>
                <a:latin typeface="+mj-lt"/>
              </a:endParaRPr>
            </a:p>
            <a:p>
              <a:pPr marL="234950" lvl="1" indent="-234950">
                <a:lnSpc>
                  <a:spcPct val="90000"/>
                </a:lnSpc>
                <a:buFont typeface="Wingdings" pitchFamily="2" charset="2"/>
                <a:buChar char="§"/>
              </a:pPr>
              <a:r>
                <a:rPr lang="en-US" sz="2200" dirty="0" smtClean="0">
                  <a:solidFill>
                    <a:schemeClr val="tx2">
                      <a:lumMod val="75000"/>
                    </a:schemeClr>
                  </a:solidFill>
                  <a:latin typeface="+mj-lt"/>
                </a:rPr>
                <a:t>Force.com platform’s page markup language</a:t>
              </a:r>
            </a:p>
            <a:p>
              <a:pPr marL="234950" lvl="1" indent="-234950">
                <a:lnSpc>
                  <a:spcPct val="90000"/>
                </a:lnSpc>
                <a:buFont typeface="Wingdings" pitchFamily="2" charset="2"/>
                <a:buChar char="§"/>
              </a:pPr>
              <a:endParaRPr lang="en-US" sz="2200" dirty="0" smtClean="0">
                <a:solidFill>
                  <a:schemeClr val="tx2">
                    <a:lumMod val="75000"/>
                  </a:schemeClr>
                </a:solidFill>
                <a:latin typeface="+mj-lt"/>
              </a:endParaRPr>
            </a:p>
          </p:txBody>
        </p:sp>
        <p:sp>
          <p:nvSpPr>
            <p:cNvPr id="7" name="bx: async tools"/>
            <p:cNvSpPr/>
            <p:nvPr/>
          </p:nvSpPr>
          <p:spPr bwMode="auto">
            <a:xfrm>
              <a:off x="4288379" y="3607546"/>
              <a:ext cx="3713062" cy="2276702"/>
            </a:xfrm>
            <a:prstGeom prst="roundRect">
              <a:avLst>
                <a:gd name="adj" fmla="val 9879"/>
              </a:avLst>
            </a:prstGeom>
            <a:solidFill>
              <a:schemeClr val="bg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lvl="0">
                <a:lnSpc>
                  <a:spcPct val="90000"/>
                </a:lnSpc>
                <a:spcBef>
                  <a:spcPts val="0"/>
                </a:spcBef>
                <a:defRPr/>
              </a:pPr>
              <a:r>
                <a:rPr lang="en-US" sz="2200" b="1" dirty="0" smtClean="0">
                  <a:solidFill>
                    <a:schemeClr val="tx2">
                      <a:lumMod val="75000"/>
                    </a:schemeClr>
                  </a:solidFill>
                  <a:latin typeface="+mj-lt"/>
                </a:rPr>
                <a:t>Specialized Integrations </a:t>
              </a:r>
              <a:r>
                <a:rPr lang="en-US" sz="2200" dirty="0" smtClean="0">
                  <a:solidFill>
                    <a:schemeClr val="tx2">
                      <a:lumMod val="75000"/>
                    </a:schemeClr>
                  </a:solidFill>
                  <a:latin typeface="+mj-lt"/>
                </a:rPr>
                <a:t>(e.g., Open CTI, Salesforce for Outlook, Force.com Toolkit for Facebook)</a:t>
              </a:r>
            </a:p>
            <a:p>
              <a:pPr lvl="0">
                <a:lnSpc>
                  <a:spcPct val="90000"/>
                </a:lnSpc>
                <a:spcBef>
                  <a:spcPts val="0"/>
                </a:spcBef>
                <a:defRPr/>
              </a:pPr>
              <a:endParaRPr lang="en-US" sz="2200" dirty="0" smtClean="0">
                <a:solidFill>
                  <a:schemeClr val="tx2">
                    <a:lumMod val="75000"/>
                  </a:schemeClr>
                </a:solidFill>
                <a:latin typeface="+mj-lt"/>
              </a:endParaRPr>
            </a:p>
            <a:p>
              <a:pPr marL="234950" lvl="1" indent="-234950">
                <a:lnSpc>
                  <a:spcPct val="90000"/>
                </a:lnSpc>
                <a:buFont typeface="Wingdings" pitchFamily="2" charset="2"/>
                <a:buChar char="§"/>
                <a:defRPr/>
              </a:pPr>
              <a:r>
                <a:rPr lang="en-US" sz="2200" dirty="0" smtClean="0">
                  <a:solidFill>
                    <a:schemeClr val="tx2">
                      <a:lumMod val="75000"/>
                    </a:schemeClr>
                  </a:solidFill>
                  <a:latin typeface="+mj-lt"/>
                  <a:sym typeface="Wingdings" pitchFamily="2" charset="2"/>
                </a:rPr>
                <a:t>Pre-built connectors to common systems</a:t>
              </a:r>
              <a:endParaRPr lang="en-US" sz="2200" dirty="0" smtClean="0">
                <a:solidFill>
                  <a:schemeClr val="tx2">
                    <a:lumMod val="75000"/>
                  </a:schemeClr>
                </a:solidFill>
                <a:latin typeface="+mj-lt"/>
              </a:endParaRPr>
            </a:p>
          </p:txBody>
        </p:sp>
        <p:sp>
          <p:nvSpPr>
            <p:cNvPr id="8" name="bx: sync tools"/>
            <p:cNvSpPr/>
            <p:nvPr/>
          </p:nvSpPr>
          <p:spPr bwMode="auto">
            <a:xfrm>
              <a:off x="435789" y="1195341"/>
              <a:ext cx="3716947" cy="2276702"/>
            </a:xfrm>
            <a:prstGeom prst="roundRect">
              <a:avLst>
                <a:gd name="adj" fmla="val 9879"/>
              </a:avLst>
            </a:prstGeom>
            <a:solidFill>
              <a:schemeClr val="bg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nSpc>
                  <a:spcPct val="90000"/>
                </a:lnSpc>
              </a:pPr>
              <a:r>
                <a:rPr lang="en-US" sz="2200" b="1" dirty="0" smtClean="0">
                  <a:solidFill>
                    <a:schemeClr val="tx2">
                      <a:lumMod val="75000"/>
                    </a:schemeClr>
                  </a:solidFill>
                  <a:latin typeface="+mj-lt"/>
                </a:rPr>
                <a:t>The APIs</a:t>
              </a:r>
            </a:p>
            <a:p>
              <a:pPr marL="234950" lvl="1" indent="-234950">
                <a:lnSpc>
                  <a:spcPct val="90000"/>
                </a:lnSpc>
                <a:buFont typeface="Wingdings" pitchFamily="2" charset="2"/>
                <a:buChar char="§"/>
              </a:pPr>
              <a:r>
                <a:rPr lang="en-US" sz="2200" dirty="0" smtClean="0">
                  <a:solidFill>
                    <a:schemeClr val="tx2">
                      <a:lumMod val="75000"/>
                    </a:schemeClr>
                  </a:solidFill>
                  <a:latin typeface="+mj-lt"/>
                </a:rPr>
                <a:t>Interfaces for integrations to and from Salesforce.</a:t>
              </a:r>
            </a:p>
            <a:p>
              <a:pPr marL="0" lvl="1">
                <a:lnSpc>
                  <a:spcPct val="90000"/>
                </a:lnSpc>
              </a:pPr>
              <a:endParaRPr lang="en-US" sz="2200" dirty="0" smtClean="0">
                <a:solidFill>
                  <a:schemeClr val="tx2">
                    <a:lumMod val="75000"/>
                  </a:schemeClr>
                </a:solidFill>
                <a:latin typeface="+mj-lt"/>
              </a:endParaRPr>
            </a:p>
            <a:p>
              <a:pPr marL="234950" lvl="1" indent="-234950">
                <a:lnSpc>
                  <a:spcPct val="90000"/>
                </a:lnSpc>
                <a:buFont typeface="Wingdings" pitchFamily="2" charset="2"/>
                <a:buChar char="§"/>
              </a:pPr>
              <a:r>
                <a:rPr lang="en-US" sz="2200" dirty="0" smtClean="0">
                  <a:solidFill>
                    <a:schemeClr val="tx2">
                      <a:lumMod val="75000"/>
                    </a:schemeClr>
                  </a:solidFill>
                  <a:latin typeface="+mj-lt"/>
                </a:rPr>
                <a:t>Used with standard technologies such as .NET, Java, PHP, Flex, etc., to query and manipulate Salesforce data and metadata.</a:t>
              </a:r>
            </a:p>
          </p:txBody>
        </p:sp>
        <p:sp>
          <p:nvSpPr>
            <p:cNvPr id="9" name="bx: async tools"/>
            <p:cNvSpPr/>
            <p:nvPr/>
          </p:nvSpPr>
          <p:spPr bwMode="auto">
            <a:xfrm>
              <a:off x="435790" y="3607546"/>
              <a:ext cx="3713062" cy="2276702"/>
            </a:xfrm>
            <a:prstGeom prst="roundRect">
              <a:avLst>
                <a:gd name="adj" fmla="val 9879"/>
              </a:avLst>
            </a:prstGeom>
            <a:solidFill>
              <a:schemeClr val="bg2">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nSpc>
                  <a:spcPct val="90000"/>
                </a:lnSpc>
                <a:defRPr/>
              </a:pPr>
              <a:r>
                <a:rPr lang="en-US" sz="2200" b="1" dirty="0" smtClean="0">
                  <a:solidFill>
                    <a:schemeClr val="tx2">
                      <a:lumMod val="75000"/>
                    </a:schemeClr>
                  </a:solidFill>
                  <a:latin typeface="+mj-lt"/>
                </a:rPr>
                <a:t>Additional Mechanisms</a:t>
              </a:r>
              <a:br>
                <a:rPr lang="en-US" sz="2200" b="1" dirty="0" smtClean="0">
                  <a:solidFill>
                    <a:schemeClr val="tx2">
                      <a:lumMod val="75000"/>
                    </a:schemeClr>
                  </a:solidFill>
                  <a:latin typeface="+mj-lt"/>
                </a:rPr>
              </a:br>
              <a:r>
                <a:rPr lang="en-US" sz="2200" dirty="0" smtClean="0">
                  <a:solidFill>
                    <a:schemeClr val="tx2">
                      <a:lumMod val="75000"/>
                    </a:schemeClr>
                  </a:solidFill>
                  <a:latin typeface="+mj-lt"/>
                </a:rPr>
                <a:t>(e.g., </a:t>
              </a:r>
              <a:r>
                <a:rPr lang="en-US" sz="2200" dirty="0" smtClean="0">
                  <a:solidFill>
                    <a:schemeClr val="tx2">
                      <a:lumMod val="75000"/>
                    </a:schemeClr>
                  </a:solidFill>
                  <a:latin typeface="+mj-lt"/>
                  <a:sym typeface="Wingdings" pitchFamily="2" charset="2"/>
                </a:rPr>
                <a:t>Email services, Outbound Messaging, Salesforce to Salesforce, </a:t>
              </a:r>
              <a:r>
                <a:rPr lang="en-US" sz="2200" dirty="0" smtClean="0">
                  <a:solidFill>
                    <a:schemeClr val="tx2">
                      <a:lumMod val="75000"/>
                    </a:schemeClr>
                  </a:solidFill>
                  <a:latin typeface="+mj-lt"/>
                </a:rPr>
                <a:t>Force.com Canvas, Mobile frameworks, SAML, </a:t>
              </a:r>
              <a:r>
                <a:rPr lang="en-US" sz="2200" dirty="0" err="1" smtClean="0">
                  <a:solidFill>
                    <a:schemeClr val="tx2">
                      <a:lumMod val="75000"/>
                    </a:schemeClr>
                  </a:solidFill>
                  <a:latin typeface="+mj-lt"/>
                </a:rPr>
                <a:t>OAuth</a:t>
              </a:r>
              <a:r>
                <a:rPr lang="en-US" sz="2200" dirty="0" smtClean="0">
                  <a:solidFill>
                    <a:schemeClr val="tx2">
                      <a:lumMod val="75000"/>
                    </a:schemeClr>
                  </a:solidFill>
                  <a:latin typeface="+mj-lt"/>
                </a:rPr>
                <a:t>)</a:t>
              </a:r>
            </a:p>
            <a:p>
              <a:pPr>
                <a:lnSpc>
                  <a:spcPct val="90000"/>
                </a:lnSpc>
                <a:defRPr/>
              </a:pPr>
              <a:endParaRPr lang="en-US" sz="2200" dirty="0" smtClean="0">
                <a:solidFill>
                  <a:schemeClr val="tx2">
                    <a:lumMod val="75000"/>
                  </a:schemeClr>
                </a:solidFill>
                <a:latin typeface="+mj-lt"/>
              </a:endParaRPr>
            </a:p>
            <a:p>
              <a:pPr marL="234950" lvl="1" indent="-234950">
                <a:lnSpc>
                  <a:spcPct val="90000"/>
                </a:lnSpc>
                <a:buFont typeface="Wingdings" pitchFamily="2" charset="2"/>
                <a:buChar char="§"/>
                <a:defRPr/>
              </a:pPr>
              <a:r>
                <a:rPr lang="en-US" sz="2200" dirty="0" smtClean="0">
                  <a:solidFill>
                    <a:schemeClr val="tx2">
                      <a:lumMod val="75000"/>
                    </a:schemeClr>
                  </a:solidFill>
                  <a:latin typeface="+mj-lt"/>
                </a:rPr>
                <a:t>A variety of options that have some pre-built declarative configuration.</a:t>
              </a:r>
            </a:p>
            <a:p>
              <a:pPr>
                <a:lnSpc>
                  <a:spcPct val="90000"/>
                </a:lnSpc>
                <a:defRPr/>
              </a:pPr>
              <a:endParaRPr lang="en-US" sz="2200" b="1" dirty="0" smtClean="0">
                <a:solidFill>
                  <a:schemeClr val="tx2">
                    <a:lumMod val="75000"/>
                  </a:schemeClr>
                </a:solidFill>
                <a:latin typeface="+mj-lt"/>
              </a:endParaRPr>
            </a:p>
            <a:p>
              <a:pPr>
                <a:lnSpc>
                  <a:spcPct val="90000"/>
                </a:lnSpc>
                <a:defRPr/>
              </a:pPr>
              <a:endParaRPr lang="en-US" sz="2200" b="1" dirty="0" smtClean="0">
                <a:solidFill>
                  <a:schemeClr val="tx2">
                    <a:lumMod val="75000"/>
                  </a:schemeClr>
                </a:solidFill>
                <a:latin typeface="+mj-lt"/>
              </a:endParaRPr>
            </a:p>
          </p:txBody>
        </p:sp>
      </p:grpSp>
    </p:spTree>
    <p:custDataLst>
      <p:tags r:id="rId1"/>
    </p:custData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jgoldie\Desktop\Office 04.jpg"/>
          <p:cNvPicPr>
            <a:picLocks noChangeAspect="1" noChangeArrowheads="1"/>
          </p:cNvPicPr>
          <p:nvPr/>
        </p:nvPicPr>
        <p:blipFill rotWithShape="1">
          <a:blip r:embed="rId4">
            <a:extLst>
              <a:ext uri="{28A0092B-C50C-407E-A947-70E740481C1C}">
                <a14:useLocalDpi xmlns:a14="http://schemas.microsoft.com/office/drawing/2010/main" val="0"/>
              </a:ext>
            </a:extLst>
          </a:blip>
          <a:srcRect t="7551"/>
          <a:stretch/>
        </p:blipFill>
        <p:spPr bwMode="auto">
          <a:xfrm>
            <a:off x="0" y="748144"/>
            <a:ext cx="12192000" cy="61098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Salesforce Communities</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87</a:t>
            </a:fld>
            <a:endParaRPr lang="en-US" dirty="0"/>
          </a:p>
        </p:txBody>
      </p:sp>
      <p:pic>
        <p:nvPicPr>
          <p:cNvPr id="5" name="Picture 4" descr="Allison Wheeler - VP Global Sales 01.png"/>
          <p:cNvPicPr>
            <a:picLocks noChangeAspect="1"/>
          </p:cNvPicPr>
          <p:nvPr/>
        </p:nvPicPr>
        <p:blipFill>
          <a:blip r:embed="rId5" cstate="print"/>
          <a:srcRect b="7901"/>
          <a:stretch>
            <a:fillRect/>
          </a:stretch>
        </p:blipFill>
        <p:spPr>
          <a:xfrm flipH="1">
            <a:off x="1299227" y="1828800"/>
            <a:ext cx="2480371" cy="5029200"/>
          </a:xfrm>
          <a:prstGeom prst="rect">
            <a:avLst/>
          </a:prstGeom>
          <a:effectLst/>
        </p:spPr>
      </p:pic>
      <p:sp>
        <p:nvSpPr>
          <p:cNvPr id="6" name="Rectangle 5"/>
          <p:cNvSpPr/>
          <p:nvPr/>
        </p:nvSpPr>
        <p:spPr>
          <a:xfrm>
            <a:off x="3432714" y="6177716"/>
            <a:ext cx="1845374" cy="584775"/>
          </a:xfrm>
          <a:prstGeom prst="rect">
            <a:avLst/>
          </a:prstGeom>
        </p:spPr>
        <p:txBody>
          <a:bodyPr wrap="square">
            <a:spAutoFit/>
          </a:bodyPr>
          <a:lstStyle/>
          <a:p>
            <a:r>
              <a:rPr lang="en-US" sz="1600" b="1" dirty="0" smtClean="0">
                <a:solidFill>
                  <a:srgbClr val="000000">
                    <a:lumMod val="95000"/>
                    <a:lumOff val="5000"/>
                  </a:srgbClr>
                </a:solidFill>
              </a:rPr>
              <a:t>Allison Wheeler</a:t>
            </a:r>
          </a:p>
          <a:p>
            <a:r>
              <a:rPr lang="en-US" sz="1600" dirty="0" smtClean="0">
                <a:solidFill>
                  <a:srgbClr val="000000">
                    <a:lumMod val="95000"/>
                    <a:lumOff val="5000"/>
                  </a:srgbClr>
                </a:solidFill>
              </a:rPr>
              <a:t>VP of Sales</a:t>
            </a:r>
          </a:p>
        </p:txBody>
      </p:sp>
      <p:grpSp>
        <p:nvGrpSpPr>
          <p:cNvPr id="8" name="Group 7"/>
          <p:cNvGrpSpPr/>
          <p:nvPr/>
        </p:nvGrpSpPr>
        <p:grpSpPr>
          <a:xfrm>
            <a:off x="2953454" y="1912134"/>
            <a:ext cx="4371314" cy="2101931"/>
            <a:chOff x="-465521" y="581484"/>
            <a:chExt cx="4371314" cy="2101931"/>
          </a:xfrm>
          <a:solidFill>
            <a:srgbClr val="00B0F0"/>
          </a:solidFill>
          <a:effectLst>
            <a:outerShdw blurRad="50800" dist="38100" dir="2700000" algn="tl" rotWithShape="0">
              <a:prstClr val="black">
                <a:alpha val="40000"/>
              </a:prstClr>
            </a:outerShdw>
          </a:effectLst>
        </p:grpSpPr>
        <p:sp>
          <p:nvSpPr>
            <p:cNvPr id="9" name="Isosceles Triangle 8"/>
            <p:cNvSpPr/>
            <p:nvPr/>
          </p:nvSpPr>
          <p:spPr bwMode="auto">
            <a:xfrm rot="16200000">
              <a:off x="-235185" y="1276933"/>
              <a:ext cx="261635" cy="722307"/>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effectLst>
                  <a:outerShdw blurRad="38100" dist="38100" dir="2700000" algn="tl">
                    <a:srgbClr val="000000">
                      <a:alpha val="43137"/>
                    </a:srgbClr>
                  </a:outerShdw>
                </a:effectLst>
              </a:endParaRPr>
            </a:p>
          </p:txBody>
        </p:sp>
        <p:sp>
          <p:nvSpPr>
            <p:cNvPr id="10" name="Rounded Rectangle 9"/>
            <p:cNvSpPr/>
            <p:nvPr/>
          </p:nvSpPr>
          <p:spPr bwMode="auto">
            <a:xfrm>
              <a:off x="148269" y="581484"/>
              <a:ext cx="3757524" cy="2101931"/>
            </a:xfrm>
            <a:prstGeom prst="roundRect">
              <a:avLst>
                <a:gd name="adj" fmla="val 501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r>
                <a:rPr lang="en-US" sz="2400" dirty="0">
                  <a:solidFill>
                    <a:schemeClr val="bg1"/>
                  </a:solidFill>
                  <a:effectLst>
                    <a:outerShdw blurRad="38100" dist="38100" dir="2700000" algn="tl">
                      <a:srgbClr val="000000">
                        <a:alpha val="43137"/>
                      </a:srgbClr>
                    </a:outerShdw>
                  </a:effectLst>
                </a:rPr>
                <a:t>We’re updating our legacy customer-facing website. We also need to work closely with partners in the sales process. </a:t>
              </a:r>
            </a:p>
          </p:txBody>
        </p:sp>
      </p:grpSp>
    </p:spTree>
    <p:custDataLst>
      <p:tags r:id="rId1"/>
    </p:custData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Communities for Customers and Partners</a:t>
            </a:r>
            <a:endParaRPr lang="en-US" dirty="0"/>
          </a:p>
        </p:txBody>
      </p:sp>
      <p:sp>
        <p:nvSpPr>
          <p:cNvPr id="21" name="Slide Number Placeholder 20"/>
          <p:cNvSpPr>
            <a:spLocks noGrp="1"/>
          </p:cNvSpPr>
          <p:nvPr>
            <p:ph type="sldNum" sz="quarter" idx="10"/>
          </p:nvPr>
        </p:nvSpPr>
        <p:spPr/>
        <p:txBody>
          <a:bodyPr/>
          <a:lstStyle/>
          <a:p>
            <a:fld id="{812A5277-1DB9-460F-9A21-B857ABB32666}" type="slidenum">
              <a:rPr lang="en-US" smtClean="0"/>
              <a:pPr/>
              <a:t>88</a:t>
            </a:fld>
            <a:endParaRPr lang="en-US" dirty="0"/>
          </a:p>
        </p:txBody>
      </p:sp>
      <p:grpSp>
        <p:nvGrpSpPr>
          <p:cNvPr id="5" name="Group 44"/>
          <p:cNvGrpSpPr/>
          <p:nvPr/>
        </p:nvGrpSpPr>
        <p:grpSpPr>
          <a:xfrm>
            <a:off x="6288876" y="909593"/>
            <a:ext cx="5134684" cy="3242511"/>
            <a:chOff x="4451415" y="1977900"/>
            <a:chExt cx="4419581" cy="2790929"/>
          </a:xfrm>
        </p:grpSpPr>
        <p:grpSp>
          <p:nvGrpSpPr>
            <p:cNvPr id="7" name="Group 29"/>
            <p:cNvGrpSpPr/>
            <p:nvPr/>
          </p:nvGrpSpPr>
          <p:grpSpPr>
            <a:xfrm>
              <a:off x="4451415" y="1977900"/>
              <a:ext cx="4419581" cy="2790929"/>
              <a:chOff x="4656642" y="2268486"/>
              <a:chExt cx="6696302" cy="4228659"/>
            </a:xfrm>
            <a:effectLst>
              <a:outerShdw blurRad="50800" dist="38100" dir="2700000" algn="tl" rotWithShape="0">
                <a:prstClr val="black">
                  <a:alpha val="40000"/>
                </a:prstClr>
              </a:outerShdw>
            </a:effectLst>
          </p:grpSpPr>
          <p:pic>
            <p:nvPicPr>
              <p:cNvPr id="9" name="Picture 8" descr="container store community.png"/>
              <p:cNvPicPr>
                <a:picLocks noChangeAspect="1"/>
              </p:cNvPicPr>
              <p:nvPr/>
            </p:nvPicPr>
            <p:blipFill>
              <a:blip r:embed="rId4" cstate="print">
                <a:extLst>
                  <a:ext uri="{28A0092B-C50C-407E-A947-70E740481C1C}">
                    <a14:useLocalDpi xmlns:a14="http://schemas.microsoft.com/office/drawing/2010/main" val="0"/>
                  </a:ext>
                </a:extLst>
              </a:blip>
              <a:srcRect l="9782" r="34150" b="38662"/>
              <a:stretch>
                <a:fillRect/>
              </a:stretch>
            </p:blipFill>
            <p:spPr>
              <a:xfrm>
                <a:off x="4656642" y="2268486"/>
                <a:ext cx="6696302" cy="4228659"/>
              </a:xfrm>
              <a:prstGeom prst="rect">
                <a:avLst/>
              </a:prstGeom>
              <a:ln>
                <a:solidFill>
                  <a:schemeClr val="bg1">
                    <a:lumMod val="75000"/>
                  </a:schemeClr>
                </a:solidFill>
              </a:ln>
            </p:spPr>
          </p:pic>
          <p:grpSp>
            <p:nvGrpSpPr>
              <p:cNvPr id="10" name="Group 15"/>
              <p:cNvGrpSpPr/>
              <p:nvPr/>
            </p:nvGrpSpPr>
            <p:grpSpPr>
              <a:xfrm>
                <a:off x="4728676" y="2661589"/>
                <a:ext cx="3657600" cy="632389"/>
                <a:chOff x="158098" y="2427004"/>
                <a:chExt cx="3657600" cy="632389"/>
              </a:xfrm>
            </p:grpSpPr>
            <p:sp>
              <p:nvSpPr>
                <p:cNvPr id="11" name="Rectangle 10"/>
                <p:cNvSpPr/>
                <p:nvPr/>
              </p:nvSpPr>
              <p:spPr bwMode="auto">
                <a:xfrm>
                  <a:off x="158098" y="2427004"/>
                  <a:ext cx="3657600" cy="632389"/>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srgbClr val="000000"/>
                    </a:solidFill>
                    <a:latin typeface="Times New Roman" pitchFamily="18" charset="0"/>
                  </a:endParaRPr>
                </a:p>
              </p:txBody>
            </p:sp>
            <p:pic>
              <p:nvPicPr>
                <p:cNvPr id="12" name="Picture 4"/>
                <p:cNvPicPr>
                  <a:picLocks noChangeAspect="1" noChangeArrowheads="1"/>
                </p:cNvPicPr>
                <p:nvPr/>
              </p:nvPicPr>
              <p:blipFill>
                <a:blip r:embed="rId5" cstate="print"/>
                <a:srcRect l="736" t="30151" r="60471" b="39322"/>
                <a:stretch>
                  <a:fillRect/>
                </a:stretch>
              </p:blipFill>
              <p:spPr bwMode="auto">
                <a:xfrm>
                  <a:off x="188008" y="2546647"/>
                  <a:ext cx="3597780" cy="457200"/>
                </a:xfrm>
                <a:prstGeom prst="rect">
                  <a:avLst/>
                </a:prstGeom>
                <a:noFill/>
                <a:ln w="9525">
                  <a:noFill/>
                  <a:miter lim="800000"/>
                  <a:headEnd/>
                  <a:tailEnd/>
                </a:ln>
                <a:effectLst/>
              </p:spPr>
            </p:pic>
          </p:grpSp>
        </p:grpSp>
        <p:pic>
          <p:nvPicPr>
            <p:cNvPr id="8" name="Picture 7" descr="woman wheadset at her computer.jpg"/>
            <p:cNvPicPr>
              <a:picLocks noChangeAspect="1"/>
            </p:cNvPicPr>
            <p:nvPr/>
          </p:nvPicPr>
          <p:blipFill>
            <a:blip r:embed="rId6" cstate="print"/>
            <a:srcRect l="14512" t="1602" r="38997" b="45528"/>
            <a:stretch>
              <a:fillRect/>
            </a:stretch>
          </p:blipFill>
          <p:spPr>
            <a:xfrm>
              <a:off x="4676320" y="3094895"/>
              <a:ext cx="373150" cy="365760"/>
            </a:xfrm>
            <a:prstGeom prst="ellipse">
              <a:avLst/>
            </a:prstGeom>
            <a:ln w="12700">
              <a:solidFill>
                <a:schemeClr val="accent2"/>
              </a:solidFill>
            </a:ln>
          </p:spPr>
        </p:pic>
      </p:grpSp>
      <p:graphicFrame>
        <p:nvGraphicFramePr>
          <p:cNvPr id="13" name="Table 12"/>
          <p:cNvGraphicFramePr>
            <a:graphicFrameLocks noGrp="1"/>
          </p:cNvGraphicFramePr>
          <p:nvPr>
            <p:extLst>
              <p:ext uri="{D42A27DB-BD31-4B8C-83A1-F6EECF244321}">
                <p14:modId xmlns:p14="http://schemas.microsoft.com/office/powerpoint/2010/main" val="1773715301"/>
              </p:ext>
            </p:extLst>
          </p:nvPr>
        </p:nvGraphicFramePr>
        <p:xfrm>
          <a:off x="8203446" y="2418510"/>
          <a:ext cx="2802808" cy="1720078"/>
        </p:xfrm>
        <a:graphic>
          <a:graphicData uri="http://schemas.openxmlformats.org/drawingml/2006/table">
            <a:tbl>
              <a:tblPr firstRow="1" bandRow="1">
                <a:tableStyleId>{6E25E649-3F16-4E02-A733-19D2CDBF48F0}</a:tableStyleId>
              </a:tblPr>
              <a:tblGrid>
                <a:gridCol w="618478"/>
                <a:gridCol w="846184"/>
                <a:gridCol w="778343"/>
                <a:gridCol w="559803"/>
              </a:tblGrid>
              <a:tr h="3149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solidFill>
                            <a:schemeClr val="tx1">
                              <a:lumMod val="65000"/>
                              <a:lumOff val="35000"/>
                            </a:schemeClr>
                          </a:solidFill>
                        </a:rPr>
                        <a:t>Miriam </a:t>
                      </a:r>
                      <a:br>
                        <a:rPr lang="en-US" sz="600" dirty="0" smtClean="0">
                          <a:solidFill>
                            <a:schemeClr val="tx1">
                              <a:lumMod val="65000"/>
                              <a:lumOff val="35000"/>
                            </a:schemeClr>
                          </a:solidFill>
                        </a:rPr>
                      </a:br>
                      <a:r>
                        <a:rPr lang="en-US" sz="600" dirty="0" smtClean="0">
                          <a:solidFill>
                            <a:schemeClr val="tx1">
                              <a:lumMod val="65000"/>
                              <a:lumOff val="35000"/>
                            </a:schemeClr>
                          </a:solidFill>
                        </a:rPr>
                        <a:t>Martinez</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600" dirty="0" smtClean="0">
                          <a:solidFill>
                            <a:schemeClr val="tx1">
                              <a:lumMod val="65000"/>
                              <a:lumOff val="35000"/>
                            </a:schemeClr>
                          </a:solidFill>
                        </a:rPr>
                        <a:t>IT Director</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600" dirty="0" smtClean="0">
                          <a:solidFill>
                            <a:schemeClr val="tx1">
                              <a:lumMod val="65000"/>
                              <a:lumOff val="35000"/>
                            </a:schemeClr>
                          </a:solidFill>
                        </a:rPr>
                        <a:t>Universal Containers</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600" dirty="0" smtClean="0">
                          <a:solidFill>
                            <a:schemeClr val="tx1">
                              <a:lumMod val="65000"/>
                              <a:lumOff val="35000"/>
                            </a:schemeClr>
                          </a:solidFill>
                        </a:rPr>
                        <a:t>Data.com</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9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solidFill>
                            <a:schemeClr val="tx1">
                              <a:lumMod val="65000"/>
                              <a:lumOff val="35000"/>
                            </a:schemeClr>
                          </a:solidFill>
                        </a:rPr>
                        <a:t>Hugh MacPherson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600" dirty="0" smtClean="0">
                          <a:solidFill>
                            <a:schemeClr val="tx1">
                              <a:lumMod val="65000"/>
                              <a:lumOff val="35000"/>
                            </a:schemeClr>
                          </a:solidFill>
                        </a:rPr>
                        <a:t>Purchasing Mgr</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600" dirty="0" smtClean="0">
                          <a:solidFill>
                            <a:schemeClr val="tx1">
                              <a:lumMod val="65000"/>
                              <a:lumOff val="35000"/>
                            </a:schemeClr>
                          </a:solidFill>
                        </a:rPr>
                        <a:t>Saginaw School</a:t>
                      </a:r>
                      <a:r>
                        <a:rPr lang="en-US" sz="600" baseline="0" dirty="0" smtClean="0">
                          <a:solidFill>
                            <a:schemeClr val="tx1">
                              <a:lumMod val="65000"/>
                              <a:lumOff val="35000"/>
                            </a:schemeClr>
                          </a:solidFill>
                        </a:rPr>
                        <a:t> District</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600" dirty="0" smtClean="0">
                          <a:solidFill>
                            <a:schemeClr val="tx1">
                              <a:lumMod val="65000"/>
                              <a:lumOff val="35000"/>
                            </a:schemeClr>
                          </a:solidFill>
                        </a:rPr>
                        <a:t>Data.com</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99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solidFill>
                            <a:schemeClr val="tx1">
                              <a:lumMod val="65000"/>
                              <a:lumOff val="35000"/>
                            </a:schemeClr>
                          </a:solidFill>
                        </a:rPr>
                        <a:t>Raj </a:t>
                      </a:r>
                      <a:br>
                        <a:rPr lang="en-US" sz="600" dirty="0" smtClean="0">
                          <a:solidFill>
                            <a:schemeClr val="tx1">
                              <a:lumMod val="65000"/>
                              <a:lumOff val="35000"/>
                            </a:schemeClr>
                          </a:solidFill>
                        </a:rPr>
                      </a:br>
                      <a:r>
                        <a:rPr lang="en-US" sz="600" dirty="0" smtClean="0">
                          <a:solidFill>
                            <a:schemeClr val="tx1">
                              <a:lumMod val="65000"/>
                              <a:lumOff val="35000"/>
                            </a:schemeClr>
                          </a:solidFill>
                        </a:rPr>
                        <a:t>Patel</a:t>
                      </a:r>
                    </a:p>
                    <a:p>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600" dirty="0" smtClean="0">
                          <a:solidFill>
                            <a:schemeClr val="tx1">
                              <a:lumMod val="65000"/>
                              <a:lumOff val="35000"/>
                            </a:schemeClr>
                          </a:solidFill>
                        </a:rPr>
                        <a:t>CTO</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600" dirty="0" smtClean="0">
                          <a:solidFill>
                            <a:schemeClr val="tx1">
                              <a:lumMod val="65000"/>
                              <a:lumOff val="35000"/>
                            </a:schemeClr>
                          </a:solidFill>
                        </a:rPr>
                        <a:t>Heritage Information Systems</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600" dirty="0" smtClean="0">
                          <a:solidFill>
                            <a:schemeClr val="tx1">
                              <a:lumMod val="65000"/>
                              <a:lumOff val="35000"/>
                            </a:schemeClr>
                          </a:solidFill>
                        </a:rPr>
                        <a:t>Data.com</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9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solidFill>
                            <a:schemeClr val="tx1">
                              <a:lumMod val="65000"/>
                              <a:lumOff val="35000"/>
                            </a:schemeClr>
                          </a:solidFill>
                        </a:rPr>
                        <a:t>Kate </a:t>
                      </a:r>
                      <a:br>
                        <a:rPr lang="en-US" sz="600" dirty="0" smtClean="0">
                          <a:solidFill>
                            <a:schemeClr val="tx1">
                              <a:lumMod val="65000"/>
                              <a:lumOff val="35000"/>
                            </a:schemeClr>
                          </a:solidFill>
                        </a:rPr>
                      </a:br>
                      <a:r>
                        <a:rPr lang="en-US" sz="600" dirty="0" smtClean="0">
                          <a:solidFill>
                            <a:schemeClr val="tx1">
                              <a:lumMod val="65000"/>
                              <a:lumOff val="35000"/>
                            </a:schemeClr>
                          </a:solidFill>
                        </a:rPr>
                        <a:t>Manchester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600" dirty="0" smtClean="0">
                          <a:solidFill>
                            <a:schemeClr val="tx1">
                              <a:lumMod val="65000"/>
                              <a:lumOff val="35000"/>
                            </a:schemeClr>
                          </a:solidFill>
                        </a:rPr>
                        <a:t>Comptroller</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600" dirty="0" smtClean="0">
                          <a:solidFill>
                            <a:schemeClr val="tx1">
                              <a:lumMod val="65000"/>
                              <a:lumOff val="35000"/>
                            </a:schemeClr>
                          </a:solidFill>
                        </a:rPr>
                        <a:t>PDI, Inc</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600" dirty="0" smtClean="0">
                          <a:solidFill>
                            <a:schemeClr val="tx1">
                              <a:lumMod val="65000"/>
                              <a:lumOff val="35000"/>
                            </a:schemeClr>
                          </a:solidFill>
                        </a:rPr>
                        <a:t>Data.com</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44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solidFill>
                            <a:schemeClr val="tx1">
                              <a:lumMod val="65000"/>
                              <a:lumOff val="35000"/>
                            </a:schemeClr>
                          </a:solidFill>
                        </a:rPr>
                        <a:t>Frank Columbo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600" dirty="0" smtClean="0">
                          <a:solidFill>
                            <a:schemeClr val="tx1">
                              <a:lumMod val="65000"/>
                              <a:lumOff val="35000"/>
                            </a:schemeClr>
                          </a:solidFill>
                        </a:rPr>
                        <a:t>Big</a:t>
                      </a:r>
                      <a:r>
                        <a:rPr lang="en-US" sz="600" baseline="0" dirty="0" smtClean="0">
                          <a:solidFill>
                            <a:schemeClr val="tx1">
                              <a:lumMod val="65000"/>
                              <a:lumOff val="35000"/>
                            </a:schemeClr>
                          </a:solidFill>
                        </a:rPr>
                        <a:t> Cheese</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600" dirty="0" smtClean="0">
                          <a:solidFill>
                            <a:schemeClr val="tx1">
                              <a:lumMod val="65000"/>
                              <a:lumOff val="35000"/>
                            </a:schemeClr>
                          </a:solidFill>
                        </a:rPr>
                        <a:t>Salesforce</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600" dirty="0" smtClean="0">
                          <a:solidFill>
                            <a:schemeClr val="tx1">
                              <a:lumMod val="65000"/>
                              <a:lumOff val="35000"/>
                            </a:schemeClr>
                          </a:solidFill>
                        </a:rPr>
                        <a:t>Data.com</a:t>
                      </a:r>
                      <a:endParaRPr lang="en-US" sz="6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4" name="Rectangle 13"/>
          <p:cNvSpPr/>
          <p:nvPr/>
        </p:nvSpPr>
        <p:spPr>
          <a:xfrm>
            <a:off x="256083" y="4269942"/>
            <a:ext cx="5241148" cy="2092881"/>
          </a:xfrm>
          <a:prstGeom prst="rect">
            <a:avLst/>
          </a:prstGeom>
        </p:spPr>
        <p:txBody>
          <a:bodyPr wrap="square">
            <a:spAutoFit/>
          </a:bodyPr>
          <a:lstStyle/>
          <a:p>
            <a:r>
              <a:rPr lang="en-US" sz="2400" b="1" dirty="0" smtClean="0">
                <a:solidFill>
                  <a:srgbClr val="000000"/>
                </a:solidFill>
              </a:rPr>
              <a:t>Customer Community</a:t>
            </a:r>
            <a:r>
              <a:rPr lang="en-US" sz="2400" dirty="0" smtClean="0">
                <a:solidFill>
                  <a:srgbClr val="000000"/>
                </a:solidFill>
              </a:rPr>
              <a:t>:</a:t>
            </a:r>
          </a:p>
          <a:p>
            <a:pPr marL="171450" indent="-171450">
              <a:spcBef>
                <a:spcPts val="600"/>
              </a:spcBef>
              <a:buFont typeface="Wingdings" pitchFamily="2" charset="2"/>
              <a:buChar char="§"/>
            </a:pPr>
            <a:r>
              <a:rPr lang="en-US" sz="2400" dirty="0" smtClean="0">
                <a:solidFill>
                  <a:srgbClr val="000000"/>
                </a:solidFill>
              </a:rPr>
              <a:t>Customers can ask questions, give feedback, and contribute ideas.</a:t>
            </a:r>
          </a:p>
          <a:p>
            <a:pPr marL="171450" indent="-171450">
              <a:spcBef>
                <a:spcPts val="600"/>
              </a:spcBef>
              <a:buFont typeface="Wingdings" pitchFamily="2" charset="2"/>
              <a:buChar char="§"/>
            </a:pPr>
            <a:r>
              <a:rPr lang="en-US" sz="2400" dirty="0" smtClean="0">
                <a:solidFill>
                  <a:srgbClr val="000000"/>
                </a:solidFill>
              </a:rPr>
              <a:t>Self-service support for customers saves time and money.</a:t>
            </a:r>
          </a:p>
        </p:txBody>
      </p:sp>
      <p:sp>
        <p:nvSpPr>
          <p:cNvPr id="15" name="Rectangle 14"/>
          <p:cNvSpPr/>
          <p:nvPr/>
        </p:nvSpPr>
        <p:spPr>
          <a:xfrm>
            <a:off x="6268145" y="4269942"/>
            <a:ext cx="5297083" cy="2092881"/>
          </a:xfrm>
          <a:prstGeom prst="rect">
            <a:avLst/>
          </a:prstGeom>
        </p:spPr>
        <p:txBody>
          <a:bodyPr wrap="square">
            <a:spAutoFit/>
          </a:bodyPr>
          <a:lstStyle/>
          <a:p>
            <a:r>
              <a:rPr lang="en-US" sz="2400" b="1" dirty="0" smtClean="0">
                <a:solidFill>
                  <a:srgbClr val="000000"/>
                </a:solidFill>
              </a:rPr>
              <a:t>Partner Community</a:t>
            </a:r>
            <a:r>
              <a:rPr lang="en-US" sz="2400" dirty="0" smtClean="0">
                <a:solidFill>
                  <a:srgbClr val="000000"/>
                </a:solidFill>
              </a:rPr>
              <a:t>: </a:t>
            </a:r>
          </a:p>
          <a:p>
            <a:pPr marL="171450" indent="-171450">
              <a:spcBef>
                <a:spcPts val="600"/>
              </a:spcBef>
              <a:buFont typeface="Wingdings" pitchFamily="2" charset="2"/>
              <a:buChar char="§"/>
            </a:pPr>
            <a:r>
              <a:rPr lang="en-US" sz="2400" dirty="0" smtClean="0">
                <a:solidFill>
                  <a:srgbClr val="000000"/>
                </a:solidFill>
              </a:rPr>
              <a:t>Fosters collaboration between internal sales and partner resellers.</a:t>
            </a:r>
          </a:p>
          <a:p>
            <a:pPr marL="171450" indent="-171450">
              <a:spcBef>
                <a:spcPts val="600"/>
              </a:spcBef>
              <a:buFont typeface="Wingdings" pitchFamily="2" charset="2"/>
              <a:buChar char="§"/>
            </a:pPr>
            <a:r>
              <a:rPr lang="en-US" sz="2400" dirty="0" smtClean="0">
                <a:solidFill>
                  <a:srgbClr val="000000"/>
                </a:solidFill>
              </a:rPr>
              <a:t>Efficient source of answers for partners.</a:t>
            </a:r>
            <a:endParaRPr lang="en-US" sz="2400" dirty="0">
              <a:solidFill>
                <a:srgbClr val="000000"/>
              </a:solidFill>
            </a:endParaRPr>
          </a:p>
        </p:txBody>
      </p:sp>
      <p:grpSp>
        <p:nvGrpSpPr>
          <p:cNvPr id="16" name="Group 8"/>
          <p:cNvGrpSpPr/>
          <p:nvPr/>
        </p:nvGrpSpPr>
        <p:grpSpPr>
          <a:xfrm>
            <a:off x="256083" y="919932"/>
            <a:ext cx="4773541" cy="3201308"/>
            <a:chOff x="208786" y="1837768"/>
            <a:chExt cx="4108734" cy="2788920"/>
          </a:xfrm>
        </p:grpSpPr>
        <p:grpSp>
          <p:nvGrpSpPr>
            <p:cNvPr id="17" name="Group 1"/>
            <p:cNvGrpSpPr/>
            <p:nvPr/>
          </p:nvGrpSpPr>
          <p:grpSpPr>
            <a:xfrm>
              <a:off x="208786" y="1837768"/>
              <a:ext cx="4108734" cy="2788920"/>
              <a:chOff x="208786" y="1837768"/>
              <a:chExt cx="4108734" cy="2788920"/>
            </a:xfrm>
          </p:grpSpPr>
          <p:pic>
            <p:nvPicPr>
              <p:cNvPr id="19" name="Screen: Customer Cmty"/>
              <p:cNvPicPr>
                <a:picLocks noChangeAspect="1" noChangeArrowheads="1"/>
              </p:cNvPicPr>
              <p:nvPr/>
            </p:nvPicPr>
            <p:blipFill>
              <a:blip r:embed="rId7" cstate="print"/>
              <a:srcRect l="461" r="7693" b="36035"/>
              <a:stretch>
                <a:fillRect/>
              </a:stretch>
            </p:blipFill>
            <p:spPr bwMode="auto">
              <a:xfrm>
                <a:off x="208786" y="1837768"/>
                <a:ext cx="4108734" cy="2788920"/>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pic>
            <p:nvPicPr>
              <p:cNvPr id="20" name="Screen: Customer Cmty"/>
              <p:cNvPicPr>
                <a:picLocks noChangeAspect="1" noChangeArrowheads="1"/>
              </p:cNvPicPr>
              <p:nvPr/>
            </p:nvPicPr>
            <p:blipFill rotWithShape="1">
              <a:blip r:embed="rId7" cstate="print"/>
              <a:srcRect l="17646" t="3555" r="68753" b="85281"/>
              <a:stretch/>
            </p:blipFill>
            <p:spPr bwMode="auto">
              <a:xfrm>
                <a:off x="396356" y="1995685"/>
                <a:ext cx="608441" cy="486753"/>
              </a:xfrm>
              <a:prstGeom prst="rect">
                <a:avLst/>
              </a:prstGeom>
              <a:noFill/>
              <a:ln w="9525">
                <a:noFill/>
                <a:miter lim="800000"/>
                <a:headEnd/>
                <a:tailEnd/>
              </a:ln>
              <a:effectLst/>
            </p:spPr>
          </p:pic>
        </p:gr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0918" y="2052730"/>
              <a:ext cx="649225" cy="377953"/>
            </a:xfrm>
            <a:prstGeom prst="rect">
              <a:avLst/>
            </a:prstGeom>
          </p:spPr>
        </p:pic>
      </p:grpSp>
    </p:spTree>
    <p:custDataLst>
      <p:tags r:id="rId1"/>
    </p:custData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38346" y="2071434"/>
            <a:ext cx="8974716" cy="4228659"/>
            <a:chOff x="86064" y="2084312"/>
            <a:chExt cx="8974716" cy="4228659"/>
          </a:xfrm>
        </p:grpSpPr>
        <p:pic>
          <p:nvPicPr>
            <p:cNvPr id="7" name="Picture 6" descr="container store community.png"/>
            <p:cNvPicPr>
              <a:picLocks noChangeAspect="1"/>
            </p:cNvPicPr>
            <p:nvPr/>
          </p:nvPicPr>
          <p:blipFill>
            <a:blip r:embed="rId4" cstate="print">
              <a:extLst>
                <a:ext uri="{28A0092B-C50C-407E-A947-70E740481C1C}">
                  <a14:useLocalDpi xmlns:a14="http://schemas.microsoft.com/office/drawing/2010/main" val="0"/>
                </a:ext>
              </a:extLst>
            </a:blip>
            <a:srcRect l="9782" r="15073" b="38662"/>
            <a:stretch>
              <a:fillRect/>
            </a:stretch>
          </p:blipFill>
          <p:spPr>
            <a:xfrm>
              <a:off x="86064" y="2084312"/>
              <a:ext cx="8974716" cy="4228659"/>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11" name="Group 9"/>
            <p:cNvGrpSpPr/>
            <p:nvPr/>
          </p:nvGrpSpPr>
          <p:grpSpPr>
            <a:xfrm>
              <a:off x="158098" y="2465840"/>
              <a:ext cx="3657600" cy="632389"/>
              <a:chOff x="158098" y="2427004"/>
              <a:chExt cx="3657600" cy="632389"/>
            </a:xfrm>
          </p:grpSpPr>
          <p:sp>
            <p:nvSpPr>
              <p:cNvPr id="12" name="Rectangle 11"/>
              <p:cNvSpPr/>
              <p:nvPr/>
            </p:nvSpPr>
            <p:spPr bwMode="auto">
              <a:xfrm>
                <a:off x="158098" y="2427004"/>
                <a:ext cx="3657600" cy="632389"/>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srgbClr val="000000"/>
                  </a:solidFill>
                  <a:latin typeface="+mj-lt"/>
                </a:endParaRPr>
              </a:p>
            </p:txBody>
          </p:sp>
          <p:pic>
            <p:nvPicPr>
              <p:cNvPr id="13" name="Picture 4"/>
              <p:cNvPicPr>
                <a:picLocks noChangeAspect="1" noChangeArrowheads="1"/>
              </p:cNvPicPr>
              <p:nvPr/>
            </p:nvPicPr>
            <p:blipFill>
              <a:blip r:embed="rId5" cstate="print"/>
              <a:srcRect l="736" t="30151" r="60471" b="39322"/>
              <a:stretch>
                <a:fillRect/>
              </a:stretch>
            </p:blipFill>
            <p:spPr bwMode="auto">
              <a:xfrm>
                <a:off x="188008" y="2546647"/>
                <a:ext cx="3597780" cy="457200"/>
              </a:xfrm>
              <a:prstGeom prst="rect">
                <a:avLst/>
              </a:prstGeom>
              <a:noFill/>
              <a:ln w="9525">
                <a:noFill/>
                <a:miter lim="800000"/>
                <a:headEnd/>
                <a:tailEnd/>
              </a:ln>
              <a:effectLst/>
            </p:spPr>
          </p:pic>
        </p:grpSp>
        <p:pic>
          <p:nvPicPr>
            <p:cNvPr id="14" name="Picture 13" descr="woman wheadset at her computer.jpg"/>
            <p:cNvPicPr>
              <a:picLocks noChangeAspect="1"/>
            </p:cNvPicPr>
            <p:nvPr/>
          </p:nvPicPr>
          <p:blipFill>
            <a:blip r:embed="rId6" cstate="print"/>
            <a:srcRect l="14512" t="1602" r="38997" b="45528"/>
            <a:stretch>
              <a:fillRect/>
            </a:stretch>
          </p:blipFill>
          <p:spPr>
            <a:xfrm>
              <a:off x="427290" y="3773351"/>
              <a:ext cx="559725" cy="548640"/>
            </a:xfrm>
            <a:prstGeom prst="ellipse">
              <a:avLst/>
            </a:prstGeom>
            <a:ln w="12700">
              <a:solidFill>
                <a:schemeClr val="accent2"/>
              </a:solidFill>
            </a:ln>
          </p:spPr>
        </p:pic>
      </p:grpSp>
      <p:sp>
        <p:nvSpPr>
          <p:cNvPr id="2" name="Title 1"/>
          <p:cNvSpPr>
            <a:spLocks noGrp="1"/>
          </p:cNvSpPr>
          <p:nvPr>
            <p:ph type="title"/>
          </p:nvPr>
        </p:nvSpPr>
        <p:spPr/>
        <p:txBody>
          <a:bodyPr/>
          <a:lstStyle/>
          <a:p>
            <a:pPr lvl="0"/>
            <a:r>
              <a:rPr lang="en-US" dirty="0" smtClean="0"/>
              <a:t>Inform and Engage Partners with a Partner Community</a:t>
            </a:r>
            <a:endParaRPr lang="en-US"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89</a:t>
            </a:fld>
            <a:endParaRPr lang="en-US" dirty="0"/>
          </a:p>
        </p:txBody>
      </p:sp>
      <p:sp>
        <p:nvSpPr>
          <p:cNvPr id="10" name="Rectangle 9"/>
          <p:cNvSpPr/>
          <p:nvPr/>
        </p:nvSpPr>
        <p:spPr bwMode="auto">
          <a:xfrm>
            <a:off x="8820612" y="2367061"/>
            <a:ext cx="1602498" cy="25603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srgbClr val="000000"/>
              </a:solidFill>
              <a:latin typeface="+mj-lt"/>
            </a:endParaRPr>
          </a:p>
        </p:txBody>
      </p:sp>
      <p:graphicFrame>
        <p:nvGraphicFramePr>
          <p:cNvPr id="15" name="Table 14"/>
          <p:cNvGraphicFramePr>
            <a:graphicFrameLocks noGrp="1"/>
          </p:cNvGraphicFramePr>
          <p:nvPr>
            <p:extLst>
              <p:ext uri="{D42A27DB-BD31-4B8C-83A1-F6EECF244321}">
                <p14:modId xmlns:p14="http://schemas.microsoft.com/office/powerpoint/2010/main" val="3877704240"/>
              </p:ext>
            </p:extLst>
          </p:nvPr>
        </p:nvGraphicFramePr>
        <p:xfrm>
          <a:off x="3944504" y="3807851"/>
          <a:ext cx="4167529" cy="2413426"/>
        </p:xfrm>
        <a:graphic>
          <a:graphicData uri="http://schemas.openxmlformats.org/drawingml/2006/table">
            <a:tbl>
              <a:tblPr firstRow="1" bandRow="1">
                <a:tableStyleId>{6E25E649-3F16-4E02-A733-19D2CDBF48F0}</a:tableStyleId>
              </a:tblPr>
              <a:tblGrid>
                <a:gridCol w="894508"/>
                <a:gridCol w="888643"/>
                <a:gridCol w="959029"/>
                <a:gridCol w="703876"/>
                <a:gridCol w="721473"/>
              </a:tblGrid>
              <a:tr h="2950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1">
                              <a:lumMod val="65000"/>
                              <a:lumOff val="35000"/>
                            </a:schemeClr>
                          </a:solidFill>
                        </a:rPr>
                        <a:t>Name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Title</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Company</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Source</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Action</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1">
                              <a:lumMod val="65000"/>
                              <a:lumOff val="35000"/>
                            </a:schemeClr>
                          </a:solidFill>
                        </a:rPr>
                        <a:t>Miriam </a:t>
                      </a:r>
                      <a:br>
                        <a:rPr lang="en-US" sz="900" dirty="0" smtClean="0">
                          <a:solidFill>
                            <a:schemeClr val="tx1">
                              <a:lumMod val="65000"/>
                              <a:lumOff val="35000"/>
                            </a:schemeClr>
                          </a:solidFill>
                        </a:rPr>
                      </a:br>
                      <a:r>
                        <a:rPr lang="en-US" sz="900" dirty="0" smtClean="0">
                          <a:solidFill>
                            <a:schemeClr val="tx1">
                              <a:lumMod val="65000"/>
                              <a:lumOff val="35000"/>
                            </a:schemeClr>
                          </a:solidFill>
                        </a:rPr>
                        <a:t>Martinez</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IT Director</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Universal Containers</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Data.com</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1">
                              <a:lumMod val="65000"/>
                              <a:lumOff val="35000"/>
                            </a:schemeClr>
                          </a:solidFill>
                        </a:rPr>
                        <a:t>Hugh MacPherson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Purchasing Mgr</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Saginaw School</a:t>
                      </a:r>
                      <a:r>
                        <a:rPr lang="en-US" sz="900" baseline="0" dirty="0" smtClean="0">
                          <a:solidFill>
                            <a:schemeClr val="tx1">
                              <a:lumMod val="65000"/>
                              <a:lumOff val="35000"/>
                            </a:schemeClr>
                          </a:solidFill>
                        </a:rPr>
                        <a:t> District</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Data.com</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1">
                              <a:lumMod val="65000"/>
                              <a:lumOff val="35000"/>
                            </a:schemeClr>
                          </a:solidFill>
                        </a:rPr>
                        <a:t>Raj </a:t>
                      </a:r>
                      <a:br>
                        <a:rPr lang="en-US" sz="900" dirty="0" smtClean="0">
                          <a:solidFill>
                            <a:schemeClr val="tx1">
                              <a:lumMod val="65000"/>
                              <a:lumOff val="35000"/>
                            </a:schemeClr>
                          </a:solidFill>
                        </a:rPr>
                      </a:br>
                      <a:r>
                        <a:rPr lang="en-US" sz="900" dirty="0" smtClean="0">
                          <a:solidFill>
                            <a:schemeClr val="tx1">
                              <a:lumMod val="65000"/>
                              <a:lumOff val="35000"/>
                            </a:schemeClr>
                          </a:solidFill>
                        </a:rPr>
                        <a:t>Patel</a:t>
                      </a:r>
                    </a:p>
                    <a:p>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CTO</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Heritage Information Systems</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Data.com</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1">
                              <a:lumMod val="65000"/>
                              <a:lumOff val="35000"/>
                            </a:schemeClr>
                          </a:solidFill>
                        </a:rPr>
                        <a:t>Kate </a:t>
                      </a:r>
                      <a:br>
                        <a:rPr lang="en-US" sz="900" dirty="0" smtClean="0">
                          <a:solidFill>
                            <a:schemeClr val="tx1">
                              <a:lumMod val="65000"/>
                              <a:lumOff val="35000"/>
                            </a:schemeClr>
                          </a:solidFill>
                        </a:rPr>
                      </a:br>
                      <a:r>
                        <a:rPr lang="en-US" sz="900" dirty="0" smtClean="0">
                          <a:solidFill>
                            <a:schemeClr val="tx1">
                              <a:lumMod val="65000"/>
                              <a:lumOff val="35000"/>
                            </a:schemeClr>
                          </a:solidFill>
                        </a:rPr>
                        <a:t>Manchester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Comptroller</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PDI, Inc</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Data.com</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1">
                              <a:lumMod val="65000"/>
                              <a:lumOff val="35000"/>
                            </a:schemeClr>
                          </a:solidFill>
                        </a:rPr>
                        <a:t>Frank Columbo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dirty="0" smtClean="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Security</a:t>
                      </a:r>
                      <a:r>
                        <a:rPr lang="en-US" sz="900" baseline="0" dirty="0" smtClean="0">
                          <a:solidFill>
                            <a:schemeClr val="tx1">
                              <a:lumMod val="65000"/>
                              <a:lumOff val="35000"/>
                            </a:schemeClr>
                          </a:solidFill>
                        </a:rPr>
                        <a:t> Dir</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SoundBites</a:t>
                      </a:r>
                      <a:r>
                        <a:rPr lang="en-US" sz="900" baseline="0" dirty="0" smtClean="0">
                          <a:solidFill>
                            <a:schemeClr val="tx1">
                              <a:lumMod val="65000"/>
                              <a:lumOff val="35000"/>
                            </a:schemeClr>
                          </a:solidFill>
                        </a:rPr>
                        <a:t> Inc</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smtClean="0">
                          <a:solidFill>
                            <a:schemeClr val="tx1">
                              <a:lumMod val="65000"/>
                              <a:lumOff val="35000"/>
                            </a:schemeClr>
                          </a:solidFill>
                        </a:rPr>
                        <a:t>Data.com</a:t>
                      </a:r>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6" name="TextBox 15"/>
          <p:cNvSpPr txBox="1"/>
          <p:nvPr/>
        </p:nvSpPr>
        <p:spPr>
          <a:xfrm>
            <a:off x="7359340" y="4520970"/>
            <a:ext cx="557537" cy="275511"/>
          </a:xfrm>
          <a:prstGeom prst="roundRect">
            <a:avLst>
              <a:gd name="adj" fmla="val 47555"/>
            </a:avLst>
          </a:prstGeom>
          <a:solidFill>
            <a:schemeClr val="accent3">
              <a:lumMod val="60000"/>
              <a:lumOff val="40000"/>
            </a:schemeClr>
          </a:solidFill>
          <a:ln>
            <a:solidFill>
              <a:schemeClr val="accent3"/>
            </a:solidFill>
          </a:ln>
          <a:effectLst/>
        </p:spPr>
        <p:txBody>
          <a:bodyPr wrap="none" rtlCol="0" anchor="ctr">
            <a:spAutoFit/>
          </a:bodyPr>
          <a:lstStyle/>
          <a:p>
            <a:pPr algn="ctr"/>
            <a:r>
              <a:rPr lang="en-US" sz="700" b="1" dirty="0" smtClean="0">
                <a:solidFill>
                  <a:srgbClr val="000000"/>
                </a:solidFill>
                <a:latin typeface="+mj-lt"/>
              </a:rPr>
              <a:t>Accept</a:t>
            </a:r>
            <a:endParaRPr lang="en-US" sz="700" b="1" dirty="0">
              <a:solidFill>
                <a:srgbClr val="000000"/>
              </a:solidFill>
              <a:latin typeface="+mj-lt"/>
            </a:endParaRPr>
          </a:p>
        </p:txBody>
      </p:sp>
      <p:sp>
        <p:nvSpPr>
          <p:cNvPr id="17" name="TextBox 16"/>
          <p:cNvSpPr txBox="1"/>
          <p:nvPr/>
        </p:nvSpPr>
        <p:spPr>
          <a:xfrm>
            <a:off x="7359340" y="4152078"/>
            <a:ext cx="557537" cy="275511"/>
          </a:xfrm>
          <a:prstGeom prst="roundRect">
            <a:avLst>
              <a:gd name="adj" fmla="val 47555"/>
            </a:avLst>
          </a:prstGeom>
          <a:solidFill>
            <a:schemeClr val="accent3">
              <a:lumMod val="60000"/>
              <a:lumOff val="40000"/>
            </a:schemeClr>
          </a:solidFill>
          <a:ln>
            <a:solidFill>
              <a:schemeClr val="accent3"/>
            </a:solidFill>
          </a:ln>
          <a:effectLst/>
        </p:spPr>
        <p:txBody>
          <a:bodyPr wrap="none" rtlCol="0" anchor="ctr">
            <a:spAutoFit/>
          </a:bodyPr>
          <a:lstStyle/>
          <a:p>
            <a:pPr algn="ctr"/>
            <a:r>
              <a:rPr lang="en-US" sz="700" b="1" dirty="0" smtClean="0">
                <a:solidFill>
                  <a:srgbClr val="000000"/>
                </a:solidFill>
                <a:latin typeface="+mj-lt"/>
              </a:rPr>
              <a:t>Accept</a:t>
            </a:r>
            <a:endParaRPr lang="en-US" sz="700" b="1" dirty="0">
              <a:solidFill>
                <a:srgbClr val="000000"/>
              </a:solidFill>
              <a:latin typeface="+mj-lt"/>
            </a:endParaRPr>
          </a:p>
        </p:txBody>
      </p:sp>
      <p:sp>
        <p:nvSpPr>
          <p:cNvPr id="18" name="TextBox 17"/>
          <p:cNvSpPr txBox="1"/>
          <p:nvPr/>
        </p:nvSpPr>
        <p:spPr>
          <a:xfrm>
            <a:off x="7359340" y="4946837"/>
            <a:ext cx="557537" cy="275511"/>
          </a:xfrm>
          <a:prstGeom prst="roundRect">
            <a:avLst>
              <a:gd name="adj" fmla="val 47555"/>
            </a:avLst>
          </a:prstGeom>
          <a:solidFill>
            <a:schemeClr val="accent3">
              <a:lumMod val="60000"/>
              <a:lumOff val="40000"/>
            </a:schemeClr>
          </a:solidFill>
          <a:ln>
            <a:solidFill>
              <a:schemeClr val="accent3"/>
            </a:solidFill>
          </a:ln>
          <a:effectLst/>
        </p:spPr>
        <p:txBody>
          <a:bodyPr wrap="none" rtlCol="0" anchor="ctr">
            <a:spAutoFit/>
          </a:bodyPr>
          <a:lstStyle/>
          <a:p>
            <a:pPr algn="ctr"/>
            <a:r>
              <a:rPr lang="en-US" sz="700" b="1" dirty="0" smtClean="0">
                <a:solidFill>
                  <a:srgbClr val="000000"/>
                </a:solidFill>
                <a:latin typeface="+mj-lt"/>
              </a:rPr>
              <a:t>Accept</a:t>
            </a:r>
            <a:endParaRPr lang="en-US" sz="700" b="1" dirty="0">
              <a:solidFill>
                <a:srgbClr val="000000"/>
              </a:solidFill>
              <a:latin typeface="+mj-lt"/>
            </a:endParaRPr>
          </a:p>
        </p:txBody>
      </p:sp>
      <p:sp>
        <p:nvSpPr>
          <p:cNvPr id="19" name="TextBox 18"/>
          <p:cNvSpPr txBox="1"/>
          <p:nvPr/>
        </p:nvSpPr>
        <p:spPr>
          <a:xfrm>
            <a:off x="7359340" y="5389794"/>
            <a:ext cx="557537" cy="275511"/>
          </a:xfrm>
          <a:prstGeom prst="roundRect">
            <a:avLst>
              <a:gd name="adj" fmla="val 47555"/>
            </a:avLst>
          </a:prstGeom>
          <a:solidFill>
            <a:schemeClr val="accent3">
              <a:lumMod val="60000"/>
              <a:lumOff val="40000"/>
            </a:schemeClr>
          </a:solidFill>
          <a:ln>
            <a:solidFill>
              <a:schemeClr val="accent3"/>
            </a:solidFill>
          </a:ln>
          <a:effectLst/>
        </p:spPr>
        <p:txBody>
          <a:bodyPr wrap="none" rtlCol="0" anchor="ctr">
            <a:spAutoFit/>
          </a:bodyPr>
          <a:lstStyle/>
          <a:p>
            <a:pPr algn="ctr"/>
            <a:r>
              <a:rPr lang="en-US" sz="700" b="1" dirty="0" smtClean="0">
                <a:solidFill>
                  <a:srgbClr val="000000"/>
                </a:solidFill>
                <a:latin typeface="+mj-lt"/>
              </a:rPr>
              <a:t>Accept</a:t>
            </a:r>
            <a:endParaRPr lang="en-US" sz="700" b="1" dirty="0">
              <a:solidFill>
                <a:srgbClr val="000000"/>
              </a:solidFill>
              <a:latin typeface="+mj-lt"/>
            </a:endParaRPr>
          </a:p>
        </p:txBody>
      </p:sp>
      <p:sp>
        <p:nvSpPr>
          <p:cNvPr id="20" name="TextBox 19"/>
          <p:cNvSpPr txBox="1"/>
          <p:nvPr/>
        </p:nvSpPr>
        <p:spPr>
          <a:xfrm>
            <a:off x="7359340" y="5824205"/>
            <a:ext cx="557537" cy="275511"/>
          </a:xfrm>
          <a:prstGeom prst="roundRect">
            <a:avLst>
              <a:gd name="adj" fmla="val 47555"/>
            </a:avLst>
          </a:prstGeom>
          <a:solidFill>
            <a:schemeClr val="accent3">
              <a:lumMod val="60000"/>
              <a:lumOff val="40000"/>
            </a:schemeClr>
          </a:solidFill>
          <a:ln>
            <a:solidFill>
              <a:schemeClr val="accent3"/>
            </a:solidFill>
          </a:ln>
          <a:effectLst/>
        </p:spPr>
        <p:txBody>
          <a:bodyPr wrap="none" rtlCol="0" anchor="ctr">
            <a:spAutoFit/>
          </a:bodyPr>
          <a:lstStyle/>
          <a:p>
            <a:pPr algn="ctr"/>
            <a:r>
              <a:rPr lang="en-US" sz="700" b="1" dirty="0" smtClean="0">
                <a:solidFill>
                  <a:srgbClr val="000000"/>
                </a:solidFill>
                <a:latin typeface="+mj-lt"/>
              </a:rPr>
              <a:t>Accept</a:t>
            </a:r>
            <a:endParaRPr lang="en-US" sz="700" b="1" dirty="0">
              <a:solidFill>
                <a:srgbClr val="000000"/>
              </a:solidFill>
              <a:latin typeface="+mj-lt"/>
            </a:endParaRPr>
          </a:p>
        </p:txBody>
      </p:sp>
      <p:sp>
        <p:nvSpPr>
          <p:cNvPr id="21" name="TextBox 20"/>
          <p:cNvSpPr txBox="1"/>
          <p:nvPr/>
        </p:nvSpPr>
        <p:spPr>
          <a:xfrm>
            <a:off x="8698902" y="4026613"/>
            <a:ext cx="1334020" cy="215444"/>
          </a:xfrm>
          <a:prstGeom prst="rect">
            <a:avLst/>
          </a:prstGeom>
          <a:solidFill>
            <a:schemeClr val="bg1"/>
          </a:solidFill>
        </p:spPr>
        <p:txBody>
          <a:bodyPr wrap="none" rtlCol="0">
            <a:spAutoFit/>
          </a:bodyPr>
          <a:lstStyle/>
          <a:p>
            <a:r>
              <a:rPr lang="en-US" sz="800" b="1" dirty="0" smtClean="0">
                <a:solidFill>
                  <a:srgbClr val="000000">
                    <a:lumMod val="65000"/>
                    <a:lumOff val="35000"/>
                  </a:srgbClr>
                </a:solidFill>
                <a:latin typeface="+mj-lt"/>
              </a:rPr>
              <a:t>Selling: Spider Laptops</a:t>
            </a:r>
            <a:endParaRPr lang="en-US" sz="800" b="1" dirty="0">
              <a:solidFill>
                <a:srgbClr val="000000">
                  <a:lumMod val="65000"/>
                  <a:lumOff val="35000"/>
                </a:srgbClr>
              </a:solidFill>
              <a:latin typeface="+mj-lt"/>
            </a:endParaRPr>
          </a:p>
        </p:txBody>
      </p:sp>
      <p:sp>
        <p:nvSpPr>
          <p:cNvPr id="22" name="Rounded Rectangle 21"/>
          <p:cNvSpPr/>
          <p:nvPr/>
        </p:nvSpPr>
        <p:spPr bwMode="auto">
          <a:xfrm>
            <a:off x="8371392" y="4108815"/>
            <a:ext cx="274320" cy="91440"/>
          </a:xfrm>
          <a:prstGeom prst="roundRect">
            <a:avLst/>
          </a:prstGeom>
          <a:solidFill>
            <a:schemeClr val="accent5">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srgbClr val="000000"/>
              </a:solidFill>
              <a:latin typeface="+mj-lt"/>
            </a:endParaRPr>
          </a:p>
        </p:txBody>
      </p:sp>
      <p:sp>
        <p:nvSpPr>
          <p:cNvPr id="23" name="4-Point Star 22"/>
          <p:cNvSpPr/>
          <p:nvPr/>
        </p:nvSpPr>
        <p:spPr bwMode="auto">
          <a:xfrm rot="1068712">
            <a:off x="8374427" y="4070770"/>
            <a:ext cx="137160" cy="137160"/>
          </a:xfrm>
          <a:prstGeom prst="star4">
            <a:avLst/>
          </a:prstGeom>
          <a:solidFill>
            <a:schemeClr val="tx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srgbClr val="000000"/>
              </a:solidFill>
              <a:latin typeface="+mj-lt"/>
            </a:endParaRPr>
          </a:p>
        </p:txBody>
      </p:sp>
      <p:sp>
        <p:nvSpPr>
          <p:cNvPr id="24" name="4-Point Star 23"/>
          <p:cNvSpPr/>
          <p:nvPr/>
        </p:nvSpPr>
        <p:spPr bwMode="auto">
          <a:xfrm rot="1068712">
            <a:off x="8474573" y="4070770"/>
            <a:ext cx="137160" cy="137160"/>
          </a:xfrm>
          <a:prstGeom prst="star4">
            <a:avLst/>
          </a:prstGeom>
          <a:solidFill>
            <a:schemeClr val="accent2"/>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srgbClr val="000000"/>
              </a:solidFill>
              <a:latin typeface="+mj-lt"/>
            </a:endParaRPr>
          </a:p>
        </p:txBody>
      </p:sp>
      <p:grpSp>
        <p:nvGrpSpPr>
          <p:cNvPr id="25" name="Group 24"/>
          <p:cNvGrpSpPr/>
          <p:nvPr/>
        </p:nvGrpSpPr>
        <p:grpSpPr>
          <a:xfrm>
            <a:off x="4652107" y="1103591"/>
            <a:ext cx="3191127" cy="1421862"/>
            <a:chOff x="5759858" y="3266087"/>
            <a:chExt cx="3806440" cy="1421862"/>
          </a:xfrm>
          <a:solidFill>
            <a:srgbClr val="FF0000"/>
          </a:solidFill>
          <a:effectLst>
            <a:outerShdw blurRad="50800" dist="38100" dir="2700000" algn="tl" rotWithShape="0">
              <a:prstClr val="black">
                <a:alpha val="40000"/>
              </a:prstClr>
            </a:outerShdw>
          </a:effectLst>
        </p:grpSpPr>
        <p:sp>
          <p:nvSpPr>
            <p:cNvPr id="26" name="Isosceles Triangle 25"/>
            <p:cNvSpPr/>
            <p:nvPr/>
          </p:nvSpPr>
          <p:spPr bwMode="auto">
            <a:xfrm rot="10800000">
              <a:off x="8529324" y="3965641"/>
              <a:ext cx="261637" cy="722308"/>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lnSpc>
                  <a:spcPct val="95000"/>
                </a:lnSpc>
              </a:pPr>
              <a:endParaRPr lang="en-US" sz="2400">
                <a:solidFill>
                  <a:schemeClr val="bg1"/>
                </a:solidFill>
                <a:latin typeface="+mj-lt"/>
              </a:endParaRPr>
            </a:p>
          </p:txBody>
        </p:sp>
        <p:sp>
          <p:nvSpPr>
            <p:cNvPr id="27" name="Rounded Rectangle 26"/>
            <p:cNvSpPr/>
            <p:nvPr/>
          </p:nvSpPr>
          <p:spPr bwMode="auto">
            <a:xfrm>
              <a:off x="5759858" y="3266087"/>
              <a:ext cx="3806440" cy="1027486"/>
            </a:xfrm>
            <a:prstGeom prst="roundRect">
              <a:avLst>
                <a:gd name="adj" fmla="val 501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a:latin typeface="+mj-lt"/>
                </a:rPr>
                <a:t>Partners and employees </a:t>
              </a:r>
              <a:br>
                <a:rPr lang="en-US" sz="2000" dirty="0">
                  <a:latin typeface="+mj-lt"/>
                </a:rPr>
              </a:br>
              <a:r>
                <a:rPr lang="en-US" sz="2000" dirty="0">
                  <a:latin typeface="+mj-lt"/>
                </a:rPr>
                <a:t>can share leads and work together on opportunities. </a:t>
              </a:r>
            </a:p>
          </p:txBody>
        </p:sp>
      </p:gr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12A5277-1DB9-460F-9A21-B857ABB32666}" type="slidenum">
              <a:rPr lang="en-US" smtClean="0"/>
              <a:pPr/>
              <a:t>9</a:t>
            </a:fld>
            <a:endParaRPr lang="en-US" dirty="0"/>
          </a:p>
        </p:txBody>
      </p:sp>
      <p:sp>
        <p:nvSpPr>
          <p:cNvPr id="3" name="Text Placeholder 2"/>
          <p:cNvSpPr>
            <a:spLocks noGrp="1"/>
          </p:cNvSpPr>
          <p:nvPr>
            <p:ph type="body" sz="quarter" idx="10"/>
          </p:nvPr>
        </p:nvSpPr>
        <p:spPr/>
        <p:txBody>
          <a:bodyPr/>
          <a:lstStyle/>
          <a:p>
            <a:r>
              <a:rPr lang="en-US" dirty="0"/>
              <a:t>Module 1: </a:t>
            </a:r>
            <a:endParaRPr lang="en-US" dirty="0" smtClean="0"/>
          </a:p>
          <a:p>
            <a:r>
              <a:rPr lang="en-US" b="0" dirty="0" smtClean="0"/>
              <a:t>Account </a:t>
            </a:r>
            <a:r>
              <a:rPr lang="en-US" b="0" dirty="0"/>
              <a:t>and Contact Management</a:t>
            </a:r>
          </a:p>
        </p:txBody>
      </p:sp>
    </p:spTree>
    <p:custDataLst>
      <p:tags r:id="rId1"/>
    </p:custData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Data Access within Communities</a:t>
            </a:r>
            <a:endParaRPr lang="en-US" dirty="0"/>
          </a:p>
        </p:txBody>
      </p:sp>
      <p:sp>
        <p:nvSpPr>
          <p:cNvPr id="6" name="Slide Number Placeholder 5"/>
          <p:cNvSpPr>
            <a:spLocks noGrp="1"/>
          </p:cNvSpPr>
          <p:nvPr>
            <p:ph type="sldNum" sz="quarter" idx="10"/>
          </p:nvPr>
        </p:nvSpPr>
        <p:spPr/>
        <p:txBody>
          <a:bodyPr/>
          <a:lstStyle/>
          <a:p>
            <a:fld id="{812A5277-1DB9-460F-9A21-B857ABB32666}" type="slidenum">
              <a:rPr lang="en-US" smtClean="0"/>
              <a:pPr/>
              <a:t>90</a:t>
            </a:fld>
            <a:endParaRPr lang="en-US" dirty="0"/>
          </a:p>
        </p:txBody>
      </p:sp>
      <p:sp>
        <p:nvSpPr>
          <p:cNvPr id="10" name="Title 1"/>
          <p:cNvSpPr txBox="1">
            <a:spLocks/>
          </p:cNvSpPr>
          <p:nvPr/>
        </p:nvSpPr>
        <p:spPr>
          <a:xfrm>
            <a:off x="77788" y="190500"/>
            <a:ext cx="8748712" cy="10287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11" name="Rectangle 10"/>
          <p:cNvSpPr/>
          <p:nvPr/>
        </p:nvSpPr>
        <p:spPr>
          <a:xfrm>
            <a:off x="1816358" y="911109"/>
            <a:ext cx="3126177" cy="461665"/>
          </a:xfrm>
          <a:prstGeom prst="rect">
            <a:avLst/>
          </a:prstGeom>
        </p:spPr>
        <p:txBody>
          <a:bodyPr wrap="none">
            <a:spAutoFit/>
          </a:bodyPr>
          <a:lstStyle/>
          <a:p>
            <a:pPr algn="ctr"/>
            <a:r>
              <a:rPr lang="en-US" sz="2400" b="1" dirty="0" smtClean="0">
                <a:solidFill>
                  <a:srgbClr val="000000"/>
                </a:solidFill>
                <a:latin typeface="+mj-lt"/>
              </a:rPr>
              <a:t>Using Partner Roles</a:t>
            </a:r>
            <a:endParaRPr lang="en-US" sz="2400" b="1" dirty="0">
              <a:solidFill>
                <a:srgbClr val="000000"/>
              </a:solidFill>
              <a:latin typeface="+mj-lt"/>
            </a:endParaRPr>
          </a:p>
        </p:txBody>
      </p:sp>
      <p:sp>
        <p:nvSpPr>
          <p:cNvPr id="13" name="Rectangle 12"/>
          <p:cNvSpPr/>
          <p:nvPr/>
        </p:nvSpPr>
        <p:spPr>
          <a:xfrm>
            <a:off x="734128" y="1395603"/>
            <a:ext cx="5290637" cy="707886"/>
          </a:xfrm>
          <a:prstGeom prst="rect">
            <a:avLst/>
          </a:prstGeom>
        </p:spPr>
        <p:txBody>
          <a:bodyPr wrap="square">
            <a:spAutoFit/>
          </a:bodyPr>
          <a:lstStyle/>
          <a:p>
            <a:pPr algn="ctr"/>
            <a:r>
              <a:rPr lang="en-GB" sz="2000" dirty="0" smtClean="0">
                <a:solidFill>
                  <a:srgbClr val="000000"/>
                </a:solidFill>
                <a:latin typeface="+mj-lt"/>
              </a:rPr>
              <a:t>An administrator can create a role </a:t>
            </a:r>
            <a:br>
              <a:rPr lang="en-GB" sz="2000" dirty="0" smtClean="0">
                <a:solidFill>
                  <a:srgbClr val="000000"/>
                </a:solidFill>
                <a:latin typeface="+mj-lt"/>
              </a:rPr>
            </a:br>
            <a:r>
              <a:rPr lang="en-GB" sz="2000" dirty="0" smtClean="0">
                <a:solidFill>
                  <a:srgbClr val="000000"/>
                </a:solidFill>
                <a:latin typeface="+mj-lt"/>
              </a:rPr>
              <a:t>hierarchy within a partner account.</a:t>
            </a:r>
            <a:endParaRPr lang="en-US" sz="2000" dirty="0">
              <a:solidFill>
                <a:srgbClr val="000000"/>
              </a:solidFill>
              <a:latin typeface="+mj-lt"/>
            </a:endParaRPr>
          </a:p>
        </p:txBody>
      </p:sp>
      <p:sp>
        <p:nvSpPr>
          <p:cNvPr id="14" name="Rectangle 13"/>
          <p:cNvSpPr/>
          <p:nvPr/>
        </p:nvSpPr>
        <p:spPr>
          <a:xfrm>
            <a:off x="6543482" y="1395603"/>
            <a:ext cx="4651179" cy="707886"/>
          </a:xfrm>
          <a:prstGeom prst="rect">
            <a:avLst/>
          </a:prstGeom>
        </p:spPr>
        <p:txBody>
          <a:bodyPr wrap="square">
            <a:spAutoFit/>
          </a:bodyPr>
          <a:lstStyle/>
          <a:p>
            <a:pPr algn="ctr"/>
            <a:r>
              <a:rPr lang="en-GB" sz="2000" dirty="0" smtClean="0">
                <a:solidFill>
                  <a:srgbClr val="000000"/>
                </a:solidFill>
                <a:latin typeface="+mj-lt"/>
              </a:rPr>
              <a:t>An administrator can </a:t>
            </a:r>
            <a:r>
              <a:rPr lang="en-US" sz="2000" dirty="0" smtClean="0">
                <a:solidFill>
                  <a:srgbClr val="000000"/>
                </a:solidFill>
                <a:latin typeface="+mj-lt"/>
              </a:rPr>
              <a:t>control external and internal user visibility. </a:t>
            </a:r>
            <a:endParaRPr lang="en-US" sz="2000" dirty="0">
              <a:solidFill>
                <a:srgbClr val="000000"/>
              </a:solidFill>
              <a:latin typeface="+mj-lt"/>
            </a:endParaRPr>
          </a:p>
        </p:txBody>
      </p:sp>
      <p:sp>
        <p:nvSpPr>
          <p:cNvPr id="15" name="Rectangle 14"/>
          <p:cNvSpPr/>
          <p:nvPr/>
        </p:nvSpPr>
        <p:spPr>
          <a:xfrm>
            <a:off x="6643526" y="911109"/>
            <a:ext cx="4451090" cy="461665"/>
          </a:xfrm>
          <a:prstGeom prst="rect">
            <a:avLst/>
          </a:prstGeom>
        </p:spPr>
        <p:txBody>
          <a:bodyPr wrap="none">
            <a:spAutoFit/>
          </a:bodyPr>
          <a:lstStyle/>
          <a:p>
            <a:pPr algn="ctr"/>
            <a:r>
              <a:rPr lang="en-US" sz="2400" b="1" dirty="0" smtClean="0">
                <a:solidFill>
                  <a:srgbClr val="000000"/>
                </a:solidFill>
                <a:latin typeface="+mj-lt"/>
              </a:rPr>
              <a:t>Using User Visibility Settings</a:t>
            </a:r>
            <a:endParaRPr lang="en-US" sz="2400" b="1" dirty="0">
              <a:solidFill>
                <a:srgbClr val="000000"/>
              </a:solidFill>
              <a:latin typeface="+mj-lt"/>
            </a:endParaRPr>
          </a:p>
        </p:txBody>
      </p:sp>
      <p:sp>
        <p:nvSpPr>
          <p:cNvPr id="5" name="Rounded Rectangle 4"/>
          <p:cNvSpPr/>
          <p:nvPr/>
        </p:nvSpPr>
        <p:spPr bwMode="auto">
          <a:xfrm>
            <a:off x="789397" y="2116112"/>
            <a:ext cx="5180099" cy="3765579"/>
          </a:xfrm>
          <a:prstGeom prst="roundRect">
            <a:avLst>
              <a:gd name="adj" fmla="val 6290"/>
            </a:avLst>
          </a:prstGeom>
          <a:solidFill>
            <a:schemeClr val="bg1"/>
          </a:solidFill>
          <a:ln w="57150" cap="flat" cmpd="sng" algn="ctr">
            <a:solidFill>
              <a:schemeClr val="accent3"/>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ln>
                <a:solidFill>
                  <a:srgbClr val="44A12C"/>
                </a:solidFill>
              </a:ln>
              <a:solidFill>
                <a:srgbClr val="000000"/>
              </a:solidFill>
              <a:latin typeface="+mj-lt"/>
            </a:endParaRPr>
          </a:p>
        </p:txBody>
      </p:sp>
      <p:sp>
        <p:nvSpPr>
          <p:cNvPr id="7" name="Right Arrow 6"/>
          <p:cNvSpPr/>
          <p:nvPr/>
        </p:nvSpPr>
        <p:spPr bwMode="auto">
          <a:xfrm rot="16200000">
            <a:off x="-25737" y="3963900"/>
            <a:ext cx="3004498" cy="834655"/>
          </a:xfrm>
          <a:prstGeom prst="rightArrow">
            <a:avLst>
              <a:gd name="adj1" fmla="val 50000"/>
              <a:gd name="adj2" fmla="val 93639"/>
            </a:avLst>
          </a:prstGeom>
          <a:gradFill>
            <a:gsLst>
              <a:gs pos="0">
                <a:schemeClr val="accent3"/>
              </a:gs>
              <a:gs pos="78000">
                <a:srgbClr val="92D050"/>
              </a:gs>
            </a:gsLst>
            <a:lin ang="0" scaled="1"/>
          </a:gradFill>
          <a:ln w="38100" cap="flat" cmpd="sng" algn="ctr">
            <a:noFill/>
            <a:prstDash val="solid"/>
            <a:round/>
            <a:headEnd type="none" w="med" len="med"/>
            <a:tailEnd type="none" w="med" len="med"/>
          </a:ln>
          <a:effectLst>
            <a:outerShdw blurRad="38100" dist="25400" dir="18900000" algn="bl" rotWithShape="0">
              <a:prstClr val="black">
                <a:alpha val="1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srgbClr val="000000"/>
              </a:solidFill>
              <a:latin typeface="+mj-lt"/>
            </a:endParaRPr>
          </a:p>
        </p:txBody>
      </p:sp>
      <p:sp>
        <p:nvSpPr>
          <p:cNvPr id="8" name="Rounded Rectangle 7"/>
          <p:cNvSpPr/>
          <p:nvPr/>
        </p:nvSpPr>
        <p:spPr bwMode="auto">
          <a:xfrm>
            <a:off x="6280236" y="2116112"/>
            <a:ext cx="5177671" cy="3765579"/>
          </a:xfrm>
          <a:prstGeom prst="roundRect">
            <a:avLst>
              <a:gd name="adj" fmla="val 6042"/>
            </a:avLst>
          </a:prstGeom>
          <a:solidFill>
            <a:schemeClr val="bg1"/>
          </a:solidFill>
          <a:ln w="571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srgbClr val="000000"/>
              </a:solidFill>
              <a:latin typeface="+mj-lt"/>
            </a:endParaRPr>
          </a:p>
        </p:txBody>
      </p:sp>
      <p:cxnSp>
        <p:nvCxnSpPr>
          <p:cNvPr id="9" name="Straight Connector 8"/>
          <p:cNvCxnSpPr/>
          <p:nvPr/>
        </p:nvCxnSpPr>
        <p:spPr bwMode="auto">
          <a:xfrm flipH="1" flipV="1">
            <a:off x="4190556" y="3005005"/>
            <a:ext cx="0" cy="837064"/>
          </a:xfrm>
          <a:prstGeom prst="line">
            <a:avLst/>
          </a:prstGeom>
          <a:solidFill>
            <a:schemeClr val="accent1"/>
          </a:solidFill>
          <a:ln w="19050" cap="flat" cmpd="sng" algn="ctr">
            <a:solidFill>
              <a:schemeClr val="accent3"/>
            </a:solidFill>
            <a:prstDash val="solid"/>
            <a:round/>
            <a:headEnd type="none" w="lg" len="lg"/>
            <a:tailEnd type="none"/>
          </a:ln>
          <a:effectLst/>
        </p:spPr>
      </p:cxnSp>
      <p:sp>
        <p:nvSpPr>
          <p:cNvPr id="12" name="Text Box 4"/>
          <p:cNvSpPr txBox="1">
            <a:spLocks noChangeArrowheads="1"/>
          </p:cNvSpPr>
          <p:nvPr/>
        </p:nvSpPr>
        <p:spPr bwMode="auto">
          <a:xfrm>
            <a:off x="1980750" y="2648980"/>
            <a:ext cx="1892494" cy="677108"/>
          </a:xfrm>
          <a:prstGeom prst="rect">
            <a:avLst/>
          </a:prstGeom>
          <a:noFill/>
          <a:ln w="9525">
            <a:noFill/>
            <a:miter lim="800000"/>
            <a:headEnd/>
            <a:tailEnd/>
          </a:ln>
        </p:spPr>
        <p:txBody>
          <a:bodyPr wrap="square">
            <a:spAutoFit/>
          </a:bodyPr>
          <a:lstStyle/>
          <a:p>
            <a:pPr eaLnBrk="0" hangingPunct="0">
              <a:spcBef>
                <a:spcPct val="50000"/>
              </a:spcBef>
            </a:pPr>
            <a:r>
              <a:rPr lang="en-US" sz="1900" dirty="0" smtClean="0">
                <a:solidFill>
                  <a:srgbClr val="000000"/>
                </a:solidFill>
                <a:latin typeface="+mj-lt"/>
                <a:ea typeface="MS PGothic" charset="-128"/>
                <a:cs typeface="Arial" panose="020B0604020202020204" pitchFamily="34" charset="0"/>
              </a:rPr>
              <a:t>Account Owner</a:t>
            </a:r>
            <a:endParaRPr lang="en-US" sz="1900" dirty="0">
              <a:solidFill>
                <a:srgbClr val="000000"/>
              </a:solidFill>
              <a:latin typeface="+mj-lt"/>
              <a:ea typeface="MS PGothic" charset="-128"/>
              <a:cs typeface="Arial" panose="020B0604020202020204" pitchFamily="34" charset="0"/>
            </a:endParaRPr>
          </a:p>
        </p:txBody>
      </p:sp>
      <p:cxnSp>
        <p:nvCxnSpPr>
          <p:cNvPr id="17" name="Straight Connector 16"/>
          <p:cNvCxnSpPr/>
          <p:nvPr/>
        </p:nvCxnSpPr>
        <p:spPr bwMode="auto">
          <a:xfrm flipV="1">
            <a:off x="3048185" y="3852179"/>
            <a:ext cx="1176743" cy="1285927"/>
          </a:xfrm>
          <a:prstGeom prst="line">
            <a:avLst/>
          </a:prstGeom>
          <a:solidFill>
            <a:schemeClr val="accent1"/>
          </a:solidFill>
          <a:ln w="19050" cap="flat" cmpd="sng" algn="ctr">
            <a:solidFill>
              <a:schemeClr val="accent3"/>
            </a:solidFill>
            <a:prstDash val="solid"/>
            <a:round/>
            <a:headEnd type="none" w="lg" len="lg"/>
            <a:tailEnd type="none"/>
          </a:ln>
          <a:effectLst/>
        </p:spPr>
      </p:cxnSp>
      <p:cxnSp>
        <p:nvCxnSpPr>
          <p:cNvPr id="18" name="Straight Connector 17"/>
          <p:cNvCxnSpPr/>
          <p:nvPr/>
        </p:nvCxnSpPr>
        <p:spPr bwMode="auto">
          <a:xfrm flipH="1" flipV="1">
            <a:off x="4261322" y="3924968"/>
            <a:ext cx="1079696" cy="1322319"/>
          </a:xfrm>
          <a:prstGeom prst="line">
            <a:avLst/>
          </a:prstGeom>
          <a:solidFill>
            <a:schemeClr val="accent1"/>
          </a:solidFill>
          <a:ln w="19050" cap="flat" cmpd="sng" algn="ctr">
            <a:solidFill>
              <a:schemeClr val="accent3"/>
            </a:solidFill>
            <a:prstDash val="solid"/>
            <a:round/>
            <a:headEnd type="none" w="lg" len="lg"/>
            <a:tailEnd type="none"/>
          </a:ln>
          <a:effectLst/>
        </p:spPr>
      </p:cxnSp>
      <p:cxnSp>
        <p:nvCxnSpPr>
          <p:cNvPr id="19" name="Straight Connector 18"/>
          <p:cNvCxnSpPr/>
          <p:nvPr/>
        </p:nvCxnSpPr>
        <p:spPr bwMode="auto">
          <a:xfrm flipV="1">
            <a:off x="4661658" y="4567930"/>
            <a:ext cx="157707" cy="740015"/>
          </a:xfrm>
          <a:prstGeom prst="line">
            <a:avLst/>
          </a:prstGeom>
          <a:solidFill>
            <a:schemeClr val="accent1"/>
          </a:solidFill>
          <a:ln w="19050" cap="flat" cmpd="sng" algn="ctr">
            <a:solidFill>
              <a:schemeClr val="accent3"/>
            </a:solidFill>
            <a:prstDash val="solid"/>
            <a:round/>
            <a:headEnd type="none" w="lg" len="lg"/>
            <a:tailEnd type="none"/>
          </a:ln>
          <a:effectLst/>
        </p:spPr>
      </p:cxnSp>
      <p:cxnSp>
        <p:nvCxnSpPr>
          <p:cNvPr id="20" name="Straight Connector 19"/>
          <p:cNvCxnSpPr/>
          <p:nvPr/>
        </p:nvCxnSpPr>
        <p:spPr bwMode="auto">
          <a:xfrm flipH="1" flipV="1">
            <a:off x="3836724" y="4543668"/>
            <a:ext cx="776409" cy="727882"/>
          </a:xfrm>
          <a:prstGeom prst="line">
            <a:avLst/>
          </a:prstGeom>
          <a:solidFill>
            <a:schemeClr val="accent1"/>
          </a:solidFill>
          <a:ln w="19050" cap="flat" cmpd="sng" algn="ctr">
            <a:solidFill>
              <a:schemeClr val="accent3"/>
            </a:solidFill>
            <a:prstDash val="solid"/>
            <a:round/>
            <a:headEnd type="none" w="lg" len="lg"/>
            <a:tailEnd type="none"/>
          </a:ln>
          <a:effectLst/>
        </p:spPr>
      </p:cxnSp>
      <p:cxnSp>
        <p:nvCxnSpPr>
          <p:cNvPr id="21" name="Straight Connector 20"/>
          <p:cNvCxnSpPr/>
          <p:nvPr/>
        </p:nvCxnSpPr>
        <p:spPr bwMode="auto">
          <a:xfrm flipH="1" flipV="1">
            <a:off x="3812462" y="4470879"/>
            <a:ext cx="24262" cy="837064"/>
          </a:xfrm>
          <a:prstGeom prst="line">
            <a:avLst/>
          </a:prstGeom>
          <a:solidFill>
            <a:schemeClr val="accent1"/>
          </a:solidFill>
          <a:ln w="19050" cap="flat" cmpd="sng" algn="ctr">
            <a:solidFill>
              <a:schemeClr val="accent3"/>
            </a:solidFill>
            <a:prstDash val="solid"/>
            <a:round/>
            <a:headEnd type="none" w="lg" len="lg"/>
            <a:tailEnd type="none"/>
          </a:ln>
          <a:effectLst/>
        </p:spPr>
      </p:cxnSp>
      <p:sp>
        <p:nvSpPr>
          <p:cNvPr id="29" name="Rectangle 28"/>
          <p:cNvSpPr/>
          <p:nvPr/>
        </p:nvSpPr>
        <p:spPr>
          <a:xfrm>
            <a:off x="6713442" y="4986059"/>
            <a:ext cx="4311259" cy="677108"/>
          </a:xfrm>
          <a:prstGeom prst="rect">
            <a:avLst/>
          </a:prstGeom>
        </p:spPr>
        <p:txBody>
          <a:bodyPr wrap="square">
            <a:spAutoFit/>
          </a:bodyPr>
          <a:lstStyle/>
          <a:p>
            <a:pPr algn="ctr"/>
            <a:r>
              <a:rPr lang="en-US" sz="1900" dirty="0" smtClean="0">
                <a:solidFill>
                  <a:srgbClr val="000000"/>
                </a:solidFill>
                <a:latin typeface="+mj-lt"/>
              </a:rPr>
              <a:t>User Sharing enables you to show </a:t>
            </a:r>
            <a:br>
              <a:rPr lang="en-US" sz="1900" dirty="0" smtClean="0">
                <a:solidFill>
                  <a:srgbClr val="000000"/>
                </a:solidFill>
                <a:latin typeface="+mj-lt"/>
              </a:rPr>
            </a:br>
            <a:r>
              <a:rPr lang="en-US" sz="1900" dirty="0" smtClean="0">
                <a:solidFill>
                  <a:srgbClr val="000000"/>
                </a:solidFill>
                <a:latin typeface="+mj-lt"/>
              </a:rPr>
              <a:t>or hide users from other users. </a:t>
            </a:r>
            <a:endParaRPr lang="en-US" sz="1900" dirty="0">
              <a:solidFill>
                <a:srgbClr val="000000"/>
              </a:solidFill>
              <a:latin typeface="+mj-lt"/>
            </a:endParaRPr>
          </a:p>
        </p:txBody>
      </p:sp>
      <p:pic>
        <p:nvPicPr>
          <p:cNvPr id="33" name="Picture 12" descr="\\sfdc\dfs\AM\GS\Training\Education_Content_Development\Templates and Processes and Images\Images\Icon People (Mar '10)\Woman 05.png"/>
          <p:cNvPicPr>
            <a:picLocks noChangeAspect="1" noChangeArrowheads="1"/>
          </p:cNvPicPr>
          <p:nvPr/>
        </p:nvPicPr>
        <p:blipFill>
          <a:blip r:embed="rId4" cstate="print"/>
          <a:srcRect/>
          <a:stretch>
            <a:fillRect/>
          </a:stretch>
        </p:blipFill>
        <p:spPr bwMode="auto">
          <a:xfrm>
            <a:off x="3841896" y="2310281"/>
            <a:ext cx="681309" cy="941395"/>
          </a:xfrm>
          <a:prstGeom prst="rect">
            <a:avLst/>
          </a:prstGeom>
          <a:noFill/>
          <a:effectLst>
            <a:outerShdw blurRad="50800" dist="38100" dir="2700000" algn="tl" rotWithShape="0">
              <a:prstClr val="black">
                <a:alpha val="40000"/>
              </a:prstClr>
            </a:outerShdw>
          </a:effectLst>
        </p:spPr>
      </p:pic>
      <p:sp>
        <p:nvSpPr>
          <p:cNvPr id="35" name="Arc 34"/>
          <p:cNvSpPr/>
          <p:nvPr/>
        </p:nvSpPr>
        <p:spPr bwMode="auto">
          <a:xfrm rot="18487045">
            <a:off x="7521055" y="2905865"/>
            <a:ext cx="1780958" cy="1877696"/>
          </a:xfrm>
          <a:prstGeom prst="arc">
            <a:avLst>
              <a:gd name="adj1" fmla="val 16150997"/>
              <a:gd name="adj2" fmla="val 19294239"/>
            </a:avLst>
          </a:prstGeom>
          <a:noFill/>
          <a:ln w="38100" cap="flat" cmpd="sng" algn="ctr">
            <a:solidFill>
              <a:schemeClr val="accent3"/>
            </a:solidFill>
            <a:prstDash val="solid"/>
            <a:round/>
            <a:headEnd type="triangle" w="med" len="med"/>
            <a:tailEnd type="triangle" w="med" len="med"/>
          </a:ln>
          <a:effectLst/>
        </p:spPr>
        <p:txBody>
          <a:bodyPr rtlCol="0" anchor="ctr"/>
          <a:lstStyle/>
          <a:p>
            <a:pPr algn="ctr"/>
            <a:endParaRPr lang="en-US" dirty="0">
              <a:solidFill>
                <a:srgbClr val="000000"/>
              </a:solidFill>
              <a:latin typeface="+mj-lt"/>
            </a:endParaRPr>
          </a:p>
        </p:txBody>
      </p:sp>
      <p:grpSp>
        <p:nvGrpSpPr>
          <p:cNvPr id="36" name="Group 73"/>
          <p:cNvGrpSpPr/>
          <p:nvPr/>
        </p:nvGrpSpPr>
        <p:grpSpPr>
          <a:xfrm>
            <a:off x="6672674" y="2510822"/>
            <a:ext cx="4392794" cy="1984694"/>
            <a:chOff x="5051806" y="3488389"/>
            <a:chExt cx="3413464" cy="1542226"/>
          </a:xfrm>
        </p:grpSpPr>
        <p:pic>
          <p:nvPicPr>
            <p:cNvPr id="38" name="Picture 4" descr="\\sfdc\dfs\AM\GS\Training\Education_Content_Development\Templates and Processes and Images\Images\Icon People (Mar '10)\Man 03.png"/>
            <p:cNvPicPr>
              <a:picLocks noChangeAspect="1" noChangeArrowheads="1"/>
            </p:cNvPicPr>
            <p:nvPr/>
          </p:nvPicPr>
          <p:blipFill>
            <a:blip r:embed="rId5" cstate="print"/>
            <a:srcRect/>
            <a:stretch>
              <a:fillRect/>
            </a:stretch>
          </p:blipFill>
          <p:spPr bwMode="auto">
            <a:xfrm>
              <a:off x="7934987" y="3629793"/>
              <a:ext cx="530283" cy="731520"/>
            </a:xfrm>
            <a:prstGeom prst="rect">
              <a:avLst/>
            </a:prstGeom>
            <a:noFill/>
            <a:effectLst>
              <a:outerShdw blurRad="50800" dist="38100" dir="2700000" algn="tl" rotWithShape="0">
                <a:prstClr val="black">
                  <a:alpha val="40000"/>
                </a:prstClr>
              </a:outerShdw>
            </a:effectLst>
          </p:spPr>
        </p:pic>
        <p:pic>
          <p:nvPicPr>
            <p:cNvPr id="39" name="Picture 5" descr="\\sfdc\dfs\AM\GS\Training\Education_Content_Development\Templates and Processes and Images\Images\Icon People (Mar '10)\Man 04.png"/>
            <p:cNvPicPr>
              <a:picLocks noChangeAspect="1" noChangeArrowheads="1"/>
            </p:cNvPicPr>
            <p:nvPr/>
          </p:nvPicPr>
          <p:blipFill>
            <a:blip r:embed="rId6" cstate="print"/>
            <a:srcRect/>
            <a:stretch>
              <a:fillRect/>
            </a:stretch>
          </p:blipFill>
          <p:spPr bwMode="auto">
            <a:xfrm flipH="1">
              <a:off x="6048499" y="4299095"/>
              <a:ext cx="529426" cy="731520"/>
            </a:xfrm>
            <a:prstGeom prst="rect">
              <a:avLst/>
            </a:prstGeom>
            <a:noFill/>
            <a:effectLst>
              <a:outerShdw blurRad="50800" dist="38100" dir="2700000" algn="tl" rotWithShape="0">
                <a:prstClr val="black">
                  <a:alpha val="40000"/>
                </a:prstClr>
              </a:outerShdw>
            </a:effectLst>
          </p:spPr>
        </p:pic>
        <p:pic>
          <p:nvPicPr>
            <p:cNvPr id="40" name="Picture 7" descr="\\sfdc\dfs\AM\GS\Training\Education_Content_Development\Templates and Processes and Images\Images\Icon People (Mar '10)\Man 06.png"/>
            <p:cNvPicPr>
              <a:picLocks noChangeAspect="1" noChangeArrowheads="1"/>
            </p:cNvPicPr>
            <p:nvPr/>
          </p:nvPicPr>
          <p:blipFill>
            <a:blip r:embed="rId7" cstate="print"/>
            <a:srcRect/>
            <a:stretch>
              <a:fillRect/>
            </a:stretch>
          </p:blipFill>
          <p:spPr bwMode="auto">
            <a:xfrm>
              <a:off x="6505227" y="3488389"/>
              <a:ext cx="529189" cy="731520"/>
            </a:xfrm>
            <a:prstGeom prst="rect">
              <a:avLst/>
            </a:prstGeom>
            <a:noFill/>
            <a:effectLst>
              <a:outerShdw blurRad="50800" dist="38100" dir="2700000" algn="tl" rotWithShape="0">
                <a:prstClr val="black">
                  <a:alpha val="40000"/>
                </a:prstClr>
              </a:outerShdw>
            </a:effectLst>
          </p:spPr>
        </p:pic>
        <p:pic>
          <p:nvPicPr>
            <p:cNvPr id="41" name="Picture 11" descr="\\sfdc\dfs\AM\GS\Training\Education_Content_Development\Templates and Processes and Images\Images\Icon People (Mar '10)\Woman 04.png"/>
            <p:cNvPicPr>
              <a:picLocks noChangeAspect="1" noChangeArrowheads="1"/>
            </p:cNvPicPr>
            <p:nvPr/>
          </p:nvPicPr>
          <p:blipFill>
            <a:blip r:embed="rId8" cstate="print"/>
            <a:stretch>
              <a:fillRect/>
            </a:stretch>
          </p:blipFill>
          <p:spPr bwMode="auto">
            <a:xfrm flipH="1">
              <a:off x="5231417" y="3680508"/>
              <a:ext cx="529009" cy="731520"/>
            </a:xfrm>
            <a:prstGeom prst="rect">
              <a:avLst/>
            </a:prstGeom>
            <a:noFill/>
            <a:effectLst>
              <a:outerShdw blurRad="50800" dist="38100" dir="2700000" algn="tl" rotWithShape="0">
                <a:prstClr val="black">
                  <a:alpha val="40000"/>
                </a:prstClr>
              </a:outerShdw>
            </a:effectLst>
          </p:spPr>
        </p:pic>
        <p:pic>
          <p:nvPicPr>
            <p:cNvPr id="42" name="Picture 12" descr="\\sfdc\dfs\AM\GS\Training\Education_Content_Development\Templates and Processes and Images\Images\Icon People (Mar '10)\Woman 05.png"/>
            <p:cNvPicPr>
              <a:picLocks noChangeAspect="1" noChangeArrowheads="1"/>
            </p:cNvPicPr>
            <p:nvPr/>
          </p:nvPicPr>
          <p:blipFill>
            <a:blip r:embed="rId9" cstate="print"/>
            <a:stretch>
              <a:fillRect/>
            </a:stretch>
          </p:blipFill>
          <p:spPr bwMode="auto">
            <a:xfrm>
              <a:off x="7547333" y="3687977"/>
              <a:ext cx="529008" cy="731520"/>
            </a:xfrm>
            <a:prstGeom prst="rect">
              <a:avLst/>
            </a:prstGeom>
            <a:noFill/>
            <a:effectLst>
              <a:outerShdw blurRad="50800" dist="38100" dir="2700000" algn="tl" rotWithShape="0">
                <a:prstClr val="black">
                  <a:alpha val="40000"/>
                </a:prstClr>
              </a:outerShdw>
            </a:effectLst>
          </p:spPr>
        </p:pic>
        <p:sp>
          <p:nvSpPr>
            <p:cNvPr id="43" name="Arc 42"/>
            <p:cNvSpPr/>
            <p:nvPr/>
          </p:nvSpPr>
          <p:spPr bwMode="auto">
            <a:xfrm rot="6703579">
              <a:off x="6323455" y="3569844"/>
              <a:ext cx="1261705" cy="1610027"/>
            </a:xfrm>
            <a:prstGeom prst="arc">
              <a:avLst>
                <a:gd name="adj1" fmla="val 16200000"/>
                <a:gd name="adj2" fmla="val 21295910"/>
              </a:avLst>
            </a:prstGeom>
            <a:noFill/>
            <a:ln w="38100" cap="flat" cmpd="sng" algn="ctr">
              <a:solidFill>
                <a:schemeClr val="accent3"/>
              </a:solidFill>
              <a:prstDash val="solid"/>
              <a:round/>
              <a:headEnd type="triangle" w="med" len="med"/>
              <a:tailEnd type="triangle" w="med" len="med"/>
            </a:ln>
            <a:effectLst/>
          </p:spPr>
          <p:txBody>
            <a:bodyPr rtlCol="0" anchor="ctr"/>
            <a:lstStyle/>
            <a:p>
              <a:pPr algn="ctr"/>
              <a:endParaRPr lang="en-US" dirty="0">
                <a:solidFill>
                  <a:srgbClr val="000000"/>
                </a:solidFill>
                <a:latin typeface="+mj-lt"/>
              </a:endParaRPr>
            </a:p>
          </p:txBody>
        </p:sp>
        <p:sp>
          <p:nvSpPr>
            <p:cNvPr id="44" name="Arc 43"/>
            <p:cNvSpPr/>
            <p:nvPr/>
          </p:nvSpPr>
          <p:spPr bwMode="auto">
            <a:xfrm rot="3575825">
              <a:off x="5725809" y="3608623"/>
              <a:ext cx="1185901" cy="1209107"/>
            </a:xfrm>
            <a:prstGeom prst="arc">
              <a:avLst>
                <a:gd name="adj1" fmla="val 18676405"/>
                <a:gd name="adj2" fmla="val 216058"/>
              </a:avLst>
            </a:prstGeom>
            <a:noFill/>
            <a:ln w="38100" cap="flat" cmpd="sng" algn="ctr">
              <a:solidFill>
                <a:srgbClr val="92D050"/>
              </a:solidFill>
              <a:prstDash val="sysDot"/>
              <a:round/>
              <a:headEnd type="triangle" w="med" len="med"/>
              <a:tailEnd type="triangle" w="med" len="med"/>
            </a:ln>
            <a:effectLst/>
          </p:spPr>
          <p:txBody>
            <a:bodyPr rtlCol="0" anchor="ctr"/>
            <a:lstStyle/>
            <a:p>
              <a:pPr algn="ctr"/>
              <a:endParaRPr lang="en-US" dirty="0">
                <a:solidFill>
                  <a:srgbClr val="000000"/>
                </a:solidFill>
                <a:latin typeface="+mj-lt"/>
              </a:endParaRPr>
            </a:p>
          </p:txBody>
        </p:sp>
        <p:sp>
          <p:nvSpPr>
            <p:cNvPr id="45" name="Arc 44"/>
            <p:cNvSpPr/>
            <p:nvPr/>
          </p:nvSpPr>
          <p:spPr bwMode="auto">
            <a:xfrm rot="10012211">
              <a:off x="5725858" y="3635086"/>
              <a:ext cx="1225691" cy="1172164"/>
            </a:xfrm>
            <a:prstGeom prst="arc">
              <a:avLst>
                <a:gd name="adj1" fmla="val 18648550"/>
                <a:gd name="adj2" fmla="val 141255"/>
              </a:avLst>
            </a:prstGeom>
            <a:noFill/>
            <a:ln w="38100" cap="flat" cmpd="sng" algn="ctr">
              <a:solidFill>
                <a:srgbClr val="92D050"/>
              </a:solidFill>
              <a:prstDash val="sysDot"/>
              <a:round/>
              <a:headEnd type="triangle" w="med" len="med"/>
              <a:tailEnd type="triangle" w="med" len="med"/>
            </a:ln>
            <a:effectLst/>
          </p:spPr>
          <p:txBody>
            <a:bodyPr rtlCol="0" anchor="ctr"/>
            <a:lstStyle/>
            <a:p>
              <a:pPr algn="ctr"/>
              <a:endParaRPr lang="en-US" dirty="0">
                <a:solidFill>
                  <a:srgbClr val="000000"/>
                </a:solidFill>
                <a:latin typeface="+mj-lt"/>
              </a:endParaRPr>
            </a:p>
          </p:txBody>
        </p:sp>
        <p:pic>
          <p:nvPicPr>
            <p:cNvPr id="46" name="Picture 2" descr="\\sfdc\dfs\AM\GS\Training\Education_Content_Development\Templates and Processes and Images\Images\Icon People (Mar '10)\Man 01.png"/>
            <p:cNvPicPr>
              <a:picLocks noChangeAspect="1" noChangeArrowheads="1"/>
            </p:cNvPicPr>
            <p:nvPr/>
          </p:nvPicPr>
          <p:blipFill>
            <a:blip r:embed="rId10" cstate="print"/>
            <a:srcRect/>
            <a:stretch>
              <a:fillRect/>
            </a:stretch>
          </p:blipFill>
          <p:spPr bwMode="auto">
            <a:xfrm flipH="1">
              <a:off x="5051806" y="4032275"/>
              <a:ext cx="529655" cy="731520"/>
            </a:xfrm>
            <a:prstGeom prst="rect">
              <a:avLst/>
            </a:prstGeom>
            <a:noFill/>
            <a:effectLst>
              <a:outerShdw blurRad="50800" dist="38100" dir="2700000" algn="tl" rotWithShape="0">
                <a:prstClr val="black">
                  <a:alpha val="40000"/>
                </a:prstClr>
              </a:outerShdw>
            </a:effectLst>
          </p:spPr>
        </p:pic>
        <p:pic>
          <p:nvPicPr>
            <p:cNvPr id="47" name="Picture 8" descr="\\sfdc\dfs\AM\GS\Training\Education_Content_Development\Templates and Processes and Images\Images\Icon People (Mar '10)\Woman 01.png"/>
            <p:cNvPicPr>
              <a:picLocks noChangeAspect="1" noChangeArrowheads="1"/>
            </p:cNvPicPr>
            <p:nvPr/>
          </p:nvPicPr>
          <p:blipFill>
            <a:blip r:embed="rId11" cstate="print"/>
            <a:stretch>
              <a:fillRect/>
            </a:stretch>
          </p:blipFill>
          <p:spPr bwMode="auto">
            <a:xfrm>
              <a:off x="7775274" y="4016292"/>
              <a:ext cx="529097" cy="731520"/>
            </a:xfrm>
            <a:prstGeom prst="rect">
              <a:avLst/>
            </a:prstGeom>
            <a:noFill/>
            <a:effectLst>
              <a:outerShdw blurRad="50800" dist="38100" dir="2700000" algn="tl" rotWithShape="0">
                <a:prstClr val="black">
                  <a:alpha val="40000"/>
                </a:prstClr>
              </a:outerShdw>
            </a:effectLst>
          </p:spPr>
        </p:pic>
      </p:grpSp>
      <p:sp>
        <p:nvSpPr>
          <p:cNvPr id="37" name="Arc 36"/>
          <p:cNvSpPr/>
          <p:nvPr/>
        </p:nvSpPr>
        <p:spPr bwMode="auto">
          <a:xfrm>
            <a:off x="8348010" y="2920021"/>
            <a:ext cx="1780958" cy="1877696"/>
          </a:xfrm>
          <a:prstGeom prst="arc">
            <a:avLst>
              <a:gd name="adj1" fmla="val 16015546"/>
              <a:gd name="adj2" fmla="val 18789064"/>
            </a:avLst>
          </a:prstGeom>
          <a:noFill/>
          <a:ln w="38100" cap="flat" cmpd="sng" algn="ctr">
            <a:solidFill>
              <a:schemeClr val="accent3"/>
            </a:solidFill>
            <a:prstDash val="solid"/>
            <a:round/>
            <a:headEnd type="triangle" w="med" len="med"/>
            <a:tailEnd type="triangle" w="med" len="med"/>
          </a:ln>
          <a:effectLst/>
        </p:spPr>
        <p:txBody>
          <a:bodyPr rtlCol="0" anchor="ctr"/>
          <a:lstStyle/>
          <a:p>
            <a:pPr algn="ctr"/>
            <a:endParaRPr lang="en-US" dirty="0">
              <a:solidFill>
                <a:srgbClr val="000000"/>
              </a:solidFill>
              <a:latin typeface="+mj-lt"/>
            </a:endParaRPr>
          </a:p>
        </p:txBody>
      </p:sp>
      <p:sp>
        <p:nvSpPr>
          <p:cNvPr id="49" name="Rectangle 48"/>
          <p:cNvSpPr/>
          <p:nvPr/>
        </p:nvSpPr>
        <p:spPr>
          <a:xfrm>
            <a:off x="1980750" y="3328402"/>
            <a:ext cx="1717137" cy="1877437"/>
          </a:xfrm>
          <a:prstGeom prst="rect">
            <a:avLst/>
          </a:prstGeom>
        </p:spPr>
        <p:txBody>
          <a:bodyPr wrap="none">
            <a:spAutoFit/>
          </a:bodyPr>
          <a:lstStyle/>
          <a:p>
            <a:pPr>
              <a:spcBef>
                <a:spcPts val="1200"/>
              </a:spcBef>
              <a:spcAft>
                <a:spcPts val="1200"/>
              </a:spcAft>
            </a:pPr>
            <a:r>
              <a:rPr lang="en-GB" sz="1900" b="1" dirty="0" smtClean="0">
                <a:solidFill>
                  <a:srgbClr val="44A12C">
                    <a:lumMod val="75000"/>
                  </a:srgbClr>
                </a:solidFill>
                <a:latin typeface="+mj-lt"/>
                <a:cs typeface="Arial" pitchFamily="34" charset="0"/>
              </a:rPr>
              <a:t>Partner Role:</a:t>
            </a:r>
            <a:r>
              <a:rPr lang="en-GB" sz="1900" dirty="0" smtClean="0">
                <a:solidFill>
                  <a:srgbClr val="000000"/>
                </a:solidFill>
                <a:latin typeface="+mj-lt"/>
                <a:cs typeface="Arial" pitchFamily="34" charset="0"/>
              </a:rPr>
              <a:t/>
            </a:r>
            <a:br>
              <a:rPr lang="en-GB" sz="1900" dirty="0" smtClean="0">
                <a:solidFill>
                  <a:srgbClr val="000000"/>
                </a:solidFill>
                <a:latin typeface="+mj-lt"/>
                <a:cs typeface="Arial" pitchFamily="34" charset="0"/>
              </a:rPr>
            </a:br>
            <a:r>
              <a:rPr lang="en-GB" sz="1900" dirty="0" smtClean="0">
                <a:solidFill>
                  <a:srgbClr val="000000"/>
                </a:solidFill>
                <a:latin typeface="+mj-lt"/>
                <a:cs typeface="Arial" pitchFamily="34" charset="0"/>
              </a:rPr>
              <a:t>Executive</a:t>
            </a:r>
          </a:p>
          <a:p>
            <a:pPr>
              <a:spcBef>
                <a:spcPts val="1200"/>
              </a:spcBef>
              <a:spcAft>
                <a:spcPts val="1200"/>
              </a:spcAft>
            </a:pPr>
            <a:r>
              <a:rPr lang="en-GB" sz="1900" dirty="0" smtClean="0">
                <a:solidFill>
                  <a:srgbClr val="000000"/>
                </a:solidFill>
                <a:latin typeface="+mj-lt"/>
                <a:cs typeface="Arial" pitchFamily="34" charset="0"/>
              </a:rPr>
              <a:t>Manager</a:t>
            </a:r>
          </a:p>
          <a:p>
            <a:pPr>
              <a:spcBef>
                <a:spcPts val="1200"/>
              </a:spcBef>
              <a:spcAft>
                <a:spcPts val="1200"/>
              </a:spcAft>
            </a:pPr>
            <a:r>
              <a:rPr lang="en-GB" sz="1900" dirty="0" smtClean="0">
                <a:solidFill>
                  <a:srgbClr val="000000"/>
                </a:solidFill>
                <a:latin typeface="+mj-lt"/>
                <a:cs typeface="Arial" pitchFamily="34" charset="0"/>
              </a:rPr>
              <a:t>User </a:t>
            </a:r>
            <a:endParaRPr lang="en-US" sz="1900" dirty="0">
              <a:solidFill>
                <a:srgbClr val="000000"/>
              </a:solidFill>
              <a:latin typeface="+mj-lt"/>
            </a:endParaRPr>
          </a:p>
        </p:txBody>
      </p:sp>
      <p:sp>
        <p:nvSpPr>
          <p:cNvPr id="51" name="Rectangle 50"/>
          <p:cNvSpPr/>
          <p:nvPr/>
        </p:nvSpPr>
        <p:spPr bwMode="auto">
          <a:xfrm>
            <a:off x="0" y="6026729"/>
            <a:ext cx="12188825" cy="831271"/>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marL="3174" defTabSz="914231" eaLnBrk="0" hangingPunct="0">
              <a:lnSpc>
                <a:spcPct val="85000"/>
              </a:lnSpc>
            </a:pPr>
            <a:r>
              <a:rPr lang="en-US" sz="2400" kern="0" dirty="0">
                <a:solidFill>
                  <a:schemeClr val="bg1"/>
                </a:solidFill>
                <a:latin typeface="Salesforce Sans" panose="020B0505020202020203" pitchFamily="34" charset="0"/>
                <a:cs typeface="Arial" pitchFamily="34" charset="0"/>
              </a:rPr>
              <a:t>Your communities can be made as open or as restrictive as you require.</a:t>
            </a:r>
          </a:p>
        </p:txBody>
      </p:sp>
      <p:sp>
        <p:nvSpPr>
          <p:cNvPr id="52" name="TextBox 51"/>
          <p:cNvSpPr txBox="1"/>
          <p:nvPr/>
        </p:nvSpPr>
        <p:spPr bwMode="white">
          <a:xfrm>
            <a:off x="-15807" y="6085485"/>
            <a:ext cx="1310871"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mj-lt"/>
                <a:cs typeface="Arial" panose="020B0604020202020204" pitchFamily="34" charset="0"/>
              </a:rPr>
              <a:t>NOTE:</a:t>
            </a:r>
          </a:p>
        </p:txBody>
      </p:sp>
      <p:sp>
        <p:nvSpPr>
          <p:cNvPr id="53" name="Freeform 343"/>
          <p:cNvSpPr>
            <a:spLocks noEditPoints="1"/>
          </p:cNvSpPr>
          <p:nvPr/>
        </p:nvSpPr>
        <p:spPr bwMode="auto">
          <a:xfrm>
            <a:off x="438037" y="6337940"/>
            <a:ext cx="399945" cy="400049"/>
          </a:xfrm>
          <a:custGeom>
            <a:avLst/>
            <a:gdLst>
              <a:gd name="T0" fmla="*/ 55 w 67"/>
              <a:gd name="T1" fmla="*/ 12 h 67"/>
              <a:gd name="T2" fmla="*/ 12 w 67"/>
              <a:gd name="T3" fmla="*/ 12 h 67"/>
              <a:gd name="T4" fmla="*/ 12 w 67"/>
              <a:gd name="T5" fmla="*/ 55 h 67"/>
              <a:gd name="T6" fmla="*/ 55 w 67"/>
              <a:gd name="T7" fmla="*/ 55 h 67"/>
              <a:gd name="T8" fmla="*/ 55 w 67"/>
              <a:gd name="T9" fmla="*/ 12 h 67"/>
              <a:gd name="T10" fmla="*/ 33 w 67"/>
              <a:gd name="T11" fmla="*/ 8 h 67"/>
              <a:gd name="T12" fmla="*/ 39 w 67"/>
              <a:gd name="T13" fmla="*/ 14 h 67"/>
              <a:gd name="T14" fmla="*/ 33 w 67"/>
              <a:gd name="T15" fmla="*/ 20 h 67"/>
              <a:gd name="T16" fmla="*/ 27 w 67"/>
              <a:gd name="T17" fmla="*/ 14 h 67"/>
              <a:gd name="T18" fmla="*/ 33 w 67"/>
              <a:gd name="T19" fmla="*/ 8 h 67"/>
              <a:gd name="T20" fmla="*/ 43 w 67"/>
              <a:gd name="T21" fmla="*/ 51 h 67"/>
              <a:gd name="T22" fmla="*/ 41 w 67"/>
              <a:gd name="T23" fmla="*/ 53 h 67"/>
              <a:gd name="T24" fmla="*/ 26 w 67"/>
              <a:gd name="T25" fmla="*/ 53 h 67"/>
              <a:gd name="T26" fmla="*/ 24 w 67"/>
              <a:gd name="T27" fmla="*/ 51 h 67"/>
              <a:gd name="T28" fmla="*/ 24 w 67"/>
              <a:gd name="T29" fmla="*/ 47 h 67"/>
              <a:gd name="T30" fmla="*/ 26 w 67"/>
              <a:gd name="T31" fmla="*/ 45 h 67"/>
              <a:gd name="T32" fmla="*/ 28 w 67"/>
              <a:gd name="T33" fmla="*/ 45 h 67"/>
              <a:gd name="T34" fmla="*/ 28 w 67"/>
              <a:gd name="T35" fmla="*/ 29 h 67"/>
              <a:gd name="T36" fmla="*/ 26 w 67"/>
              <a:gd name="T37" fmla="*/ 29 h 67"/>
              <a:gd name="T38" fmla="*/ 24 w 67"/>
              <a:gd name="T39" fmla="*/ 27 h 67"/>
              <a:gd name="T40" fmla="*/ 24 w 67"/>
              <a:gd name="T41" fmla="*/ 23 h 67"/>
              <a:gd name="T42" fmla="*/ 26 w 67"/>
              <a:gd name="T43" fmla="*/ 22 h 67"/>
              <a:gd name="T44" fmla="*/ 36 w 67"/>
              <a:gd name="T45" fmla="*/ 22 h 67"/>
              <a:gd name="T46" fmla="*/ 38 w 67"/>
              <a:gd name="T47" fmla="*/ 23 h 67"/>
              <a:gd name="T48" fmla="*/ 38 w 67"/>
              <a:gd name="T49" fmla="*/ 45 h 67"/>
              <a:gd name="T50" fmla="*/ 41 w 67"/>
              <a:gd name="T51" fmla="*/ 45 h 67"/>
              <a:gd name="T52" fmla="*/ 43 w 67"/>
              <a:gd name="T53" fmla="*/ 47 h 67"/>
              <a:gd name="T54" fmla="*/ 43 w 67"/>
              <a:gd name="T5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67">
                <a:moveTo>
                  <a:pt x="55" y="12"/>
                </a:moveTo>
                <a:cubicBezTo>
                  <a:pt x="43" y="0"/>
                  <a:pt x="24" y="0"/>
                  <a:pt x="12" y="12"/>
                </a:cubicBezTo>
                <a:cubicBezTo>
                  <a:pt x="0" y="24"/>
                  <a:pt x="0" y="43"/>
                  <a:pt x="12" y="55"/>
                </a:cubicBezTo>
                <a:cubicBezTo>
                  <a:pt x="24" y="67"/>
                  <a:pt x="43" y="67"/>
                  <a:pt x="55" y="55"/>
                </a:cubicBezTo>
                <a:cubicBezTo>
                  <a:pt x="67" y="43"/>
                  <a:pt x="67" y="24"/>
                  <a:pt x="55" y="12"/>
                </a:cubicBezTo>
                <a:close/>
                <a:moveTo>
                  <a:pt x="33" y="8"/>
                </a:moveTo>
                <a:cubicBezTo>
                  <a:pt x="36" y="8"/>
                  <a:pt x="39" y="11"/>
                  <a:pt x="39" y="14"/>
                </a:cubicBezTo>
                <a:cubicBezTo>
                  <a:pt x="39" y="17"/>
                  <a:pt x="36" y="20"/>
                  <a:pt x="33" y="20"/>
                </a:cubicBezTo>
                <a:cubicBezTo>
                  <a:pt x="30" y="20"/>
                  <a:pt x="27" y="17"/>
                  <a:pt x="27" y="14"/>
                </a:cubicBezTo>
                <a:cubicBezTo>
                  <a:pt x="27" y="11"/>
                  <a:pt x="30" y="8"/>
                  <a:pt x="33" y="8"/>
                </a:cubicBezTo>
                <a:close/>
                <a:moveTo>
                  <a:pt x="43" y="51"/>
                </a:moveTo>
                <a:cubicBezTo>
                  <a:pt x="43" y="52"/>
                  <a:pt x="42" y="53"/>
                  <a:pt x="41" y="53"/>
                </a:cubicBezTo>
                <a:cubicBezTo>
                  <a:pt x="26" y="53"/>
                  <a:pt x="26" y="53"/>
                  <a:pt x="26" y="53"/>
                </a:cubicBezTo>
                <a:cubicBezTo>
                  <a:pt x="24" y="53"/>
                  <a:pt x="24" y="52"/>
                  <a:pt x="24" y="51"/>
                </a:cubicBezTo>
                <a:cubicBezTo>
                  <a:pt x="24" y="47"/>
                  <a:pt x="24" y="47"/>
                  <a:pt x="24" y="47"/>
                </a:cubicBezTo>
                <a:cubicBezTo>
                  <a:pt x="24" y="46"/>
                  <a:pt x="24" y="45"/>
                  <a:pt x="26" y="45"/>
                </a:cubicBezTo>
                <a:cubicBezTo>
                  <a:pt x="28" y="45"/>
                  <a:pt x="28" y="45"/>
                  <a:pt x="28" y="45"/>
                </a:cubicBezTo>
                <a:cubicBezTo>
                  <a:pt x="28" y="29"/>
                  <a:pt x="28" y="29"/>
                  <a:pt x="28" y="29"/>
                </a:cubicBezTo>
                <a:cubicBezTo>
                  <a:pt x="26" y="29"/>
                  <a:pt x="26" y="29"/>
                  <a:pt x="26" y="29"/>
                </a:cubicBezTo>
                <a:cubicBezTo>
                  <a:pt x="24" y="29"/>
                  <a:pt x="24" y="29"/>
                  <a:pt x="24" y="27"/>
                </a:cubicBezTo>
                <a:cubicBezTo>
                  <a:pt x="24" y="23"/>
                  <a:pt x="24" y="23"/>
                  <a:pt x="24" y="23"/>
                </a:cubicBezTo>
                <a:cubicBezTo>
                  <a:pt x="24" y="22"/>
                  <a:pt x="24" y="22"/>
                  <a:pt x="26" y="22"/>
                </a:cubicBezTo>
                <a:cubicBezTo>
                  <a:pt x="36" y="22"/>
                  <a:pt x="36" y="22"/>
                  <a:pt x="36" y="22"/>
                </a:cubicBezTo>
                <a:cubicBezTo>
                  <a:pt x="37" y="22"/>
                  <a:pt x="38" y="22"/>
                  <a:pt x="38" y="23"/>
                </a:cubicBezTo>
                <a:cubicBezTo>
                  <a:pt x="38" y="45"/>
                  <a:pt x="38" y="45"/>
                  <a:pt x="38" y="45"/>
                </a:cubicBezTo>
                <a:cubicBezTo>
                  <a:pt x="41" y="45"/>
                  <a:pt x="41" y="45"/>
                  <a:pt x="41" y="45"/>
                </a:cubicBezTo>
                <a:cubicBezTo>
                  <a:pt x="42" y="45"/>
                  <a:pt x="43" y="46"/>
                  <a:pt x="43" y="47"/>
                </a:cubicBezTo>
                <a:lnTo>
                  <a:pt x="43" y="51"/>
                </a:ln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pic>
        <p:nvPicPr>
          <p:cNvPr id="54" name="Picture 53" descr="C:\Users\jgoldie\Downloads\Complete Icon Set_contac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43905" y="3544826"/>
            <a:ext cx="499969" cy="50009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C:\Users\jgoldie\Downloads\Complete Icon Set_contac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12862" y="4248694"/>
            <a:ext cx="499969" cy="50009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C:\Users\jgoldie\Downloads\Complete Icon Set_contac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81819" y="4952562"/>
            <a:ext cx="499969" cy="5000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C:\Users\jgoldie\Downloads\Complete Icon Set_contac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99828" y="4958846"/>
            <a:ext cx="499969" cy="50009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C:\Users\jgoldie\Downloads\Complete Icon Set_contac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40936" y="4245552"/>
            <a:ext cx="499969" cy="50009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C:\Users\jgoldie\Downloads\Complete Icon Set_contac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74398" y="4969844"/>
            <a:ext cx="499969" cy="5000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C:\Users\jgoldie\Downloads\Complete Icon Set_contac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48968" y="4980842"/>
            <a:ext cx="499969" cy="5000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pPr marL="0" indent="0">
              <a:spcBef>
                <a:spcPct val="20000"/>
              </a:spcBef>
              <a:buNone/>
              <a:defRPr/>
            </a:pPr>
            <a:r>
              <a:rPr lang="en-US" dirty="0" smtClean="0"/>
              <a:t>Allow you to create public websites that can display and create Salesforce data.</a:t>
            </a:r>
          </a:p>
          <a:p>
            <a:pPr lvl="1">
              <a:spcBef>
                <a:spcPct val="20000"/>
              </a:spcBef>
              <a:defRPr/>
            </a:pPr>
            <a:r>
              <a:rPr lang="en-US" dirty="0" smtClean="0"/>
              <a:t>Can be used with Salesforce communities.</a:t>
            </a:r>
          </a:p>
          <a:p>
            <a:pPr lvl="1">
              <a:spcBef>
                <a:spcPct val="20000"/>
              </a:spcBef>
              <a:defRPr/>
            </a:pPr>
            <a:r>
              <a:rPr lang="en-US" dirty="0" smtClean="0"/>
              <a:t>Can create both authenticated and unauthenticated websites.</a:t>
            </a:r>
          </a:p>
          <a:p>
            <a:pPr lvl="1">
              <a:spcBef>
                <a:spcPct val="20000"/>
              </a:spcBef>
            </a:pPr>
            <a:r>
              <a:rPr lang="en-US" dirty="0" smtClean="0"/>
              <a:t>Built entirely with Visualforce pages.</a:t>
            </a:r>
          </a:p>
          <a:p>
            <a:pPr>
              <a:spcBef>
                <a:spcPct val="20000"/>
              </a:spcBef>
            </a:pPr>
            <a:endParaRPr lang="en-US" dirty="0" smtClean="0"/>
          </a:p>
          <a:p>
            <a:pPr>
              <a:spcBef>
                <a:spcPct val="20000"/>
              </a:spcBef>
            </a:pPr>
            <a:endParaRPr lang="en-US" dirty="0" smtClean="0"/>
          </a:p>
          <a:p>
            <a:endParaRPr lang="en-US" dirty="0"/>
          </a:p>
        </p:txBody>
      </p:sp>
      <p:sp>
        <p:nvSpPr>
          <p:cNvPr id="5" name="Slide Number Placeholder 4"/>
          <p:cNvSpPr>
            <a:spLocks noGrp="1"/>
          </p:cNvSpPr>
          <p:nvPr>
            <p:ph type="sldNum" sz="quarter" idx="10"/>
          </p:nvPr>
        </p:nvSpPr>
        <p:spPr/>
        <p:txBody>
          <a:bodyPr/>
          <a:lstStyle/>
          <a:p>
            <a:fld id="{812A5277-1DB9-460F-9A21-B857ABB32666}" type="slidenum">
              <a:rPr lang="en-US" smtClean="0"/>
              <a:pPr/>
              <a:t>91</a:t>
            </a:fld>
            <a:endParaRPr lang="en-US" dirty="0"/>
          </a:p>
        </p:txBody>
      </p:sp>
      <p:sp>
        <p:nvSpPr>
          <p:cNvPr id="2" name="Title 1"/>
          <p:cNvSpPr>
            <a:spLocks noGrp="1"/>
          </p:cNvSpPr>
          <p:nvPr>
            <p:ph type="title"/>
          </p:nvPr>
        </p:nvSpPr>
        <p:spPr/>
        <p:txBody>
          <a:bodyPr/>
          <a:lstStyle/>
          <a:p>
            <a:r>
              <a:rPr lang="en-US" dirty="0" smtClean="0"/>
              <a:t>Force.com Sites</a:t>
            </a:r>
            <a:endParaRPr lang="en-US" dirty="0"/>
          </a:p>
        </p:txBody>
      </p:sp>
      <p:grpSp>
        <p:nvGrpSpPr>
          <p:cNvPr id="3" name="Group 2"/>
          <p:cNvGrpSpPr/>
          <p:nvPr/>
        </p:nvGrpSpPr>
        <p:grpSpPr>
          <a:xfrm>
            <a:off x="7416555" y="3262757"/>
            <a:ext cx="3251200" cy="3251200"/>
            <a:chOff x="3640083" y="3235325"/>
            <a:chExt cx="3251200" cy="3251200"/>
          </a:xfrm>
        </p:grpSpPr>
        <p:grpSp>
          <p:nvGrpSpPr>
            <p:cNvPr id="29" name="Group 28"/>
            <p:cNvGrpSpPr/>
            <p:nvPr/>
          </p:nvGrpSpPr>
          <p:grpSpPr>
            <a:xfrm>
              <a:off x="3640083" y="3235325"/>
              <a:ext cx="3251200" cy="3251200"/>
              <a:chOff x="676165" y="3306379"/>
              <a:chExt cx="3251200" cy="3251200"/>
            </a:xfrm>
          </p:grpSpPr>
          <p:pic>
            <p:nvPicPr>
              <p:cNvPr id="13" name="Picture 12" descr="laptop.jpg"/>
              <p:cNvPicPr>
                <a:picLocks noChangeAspect="1"/>
              </p:cNvPicPr>
              <p:nvPr/>
            </p:nvPicPr>
            <p:blipFill>
              <a:blip r:embed="rId4" cstate="print"/>
              <a:stretch>
                <a:fillRect/>
              </a:stretch>
            </p:blipFill>
            <p:spPr>
              <a:xfrm>
                <a:off x="676165" y="3306379"/>
                <a:ext cx="3251200" cy="3251200"/>
              </a:xfrm>
              <a:prstGeom prst="rect">
                <a:avLst/>
              </a:prstGeom>
            </p:spPr>
          </p:pic>
          <p:grpSp>
            <p:nvGrpSpPr>
              <p:cNvPr id="28" name="Group 27"/>
              <p:cNvGrpSpPr/>
              <p:nvPr/>
            </p:nvGrpSpPr>
            <p:grpSpPr>
              <a:xfrm>
                <a:off x="1163679" y="3899336"/>
                <a:ext cx="2276856" cy="1463041"/>
                <a:chOff x="1163679" y="3899336"/>
                <a:chExt cx="2276856" cy="1463041"/>
              </a:xfrm>
            </p:grpSpPr>
            <p:sp>
              <p:nvSpPr>
                <p:cNvPr id="14" name="Rounded Rectangle 13"/>
                <p:cNvSpPr/>
                <p:nvPr/>
              </p:nvSpPr>
              <p:spPr bwMode="auto">
                <a:xfrm>
                  <a:off x="1163679" y="3899337"/>
                  <a:ext cx="2276856" cy="1463040"/>
                </a:xfrm>
                <a:prstGeom prst="roundRect">
                  <a:avLst>
                    <a:gd name="adj" fmla="val 3736"/>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5" name="Rectangle 14"/>
                <p:cNvSpPr/>
                <p:nvPr/>
              </p:nvSpPr>
              <p:spPr bwMode="auto">
                <a:xfrm>
                  <a:off x="1163679" y="3899336"/>
                  <a:ext cx="2276856" cy="1460939"/>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162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pic>
          <p:nvPicPr>
            <p:cNvPr id="1026" name="Picture 2" descr="C:\Users\jgoldie\Downloads\Webpage V3.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434" b="29440"/>
            <a:stretch/>
          </p:blipFill>
          <p:spPr bwMode="auto">
            <a:xfrm>
              <a:off x="4127499" y="3819524"/>
              <a:ext cx="2273301" cy="147637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12A5277-1DB9-460F-9A21-B857ABB32666}" type="slidenum">
              <a:rPr lang="en-US" smtClean="0"/>
              <a:pPr/>
              <a:t>92</a:t>
            </a:fld>
            <a:endParaRPr lang="en-US" dirty="0"/>
          </a:p>
        </p:txBody>
      </p:sp>
      <p:sp>
        <p:nvSpPr>
          <p:cNvPr id="4" name="Text Placeholder 3"/>
          <p:cNvSpPr>
            <a:spLocks noGrp="1"/>
          </p:cNvSpPr>
          <p:nvPr>
            <p:ph type="body" sz="quarter" idx="10"/>
          </p:nvPr>
        </p:nvSpPr>
        <p:spPr/>
        <p:txBody>
          <a:bodyPr/>
          <a:lstStyle/>
          <a:p>
            <a:r>
              <a:rPr lang="en-US" dirty="0"/>
              <a:t>Practice Test</a:t>
            </a:r>
          </a:p>
        </p:txBody>
      </p:sp>
    </p:spTree>
    <p:custDataLst>
      <p:tags r:id="rId1"/>
    </p:custData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Let’s Practice!</a:t>
            </a:r>
            <a:endParaRPr lang="en-US" dirty="0"/>
          </a:p>
        </p:txBody>
      </p:sp>
      <p:sp>
        <p:nvSpPr>
          <p:cNvPr id="6" name="Content Placeholder 5"/>
          <p:cNvSpPr>
            <a:spLocks noGrp="1"/>
          </p:cNvSpPr>
          <p:nvPr>
            <p:ph idx="1"/>
          </p:nvPr>
        </p:nvSpPr>
        <p:spPr>
          <a:xfrm>
            <a:off x="128591" y="836613"/>
            <a:ext cx="9153632" cy="5935663"/>
          </a:xfrm>
        </p:spPr>
        <p:txBody>
          <a:bodyPr/>
          <a:lstStyle/>
          <a:p>
            <a:pPr marL="228600" indent="-228600">
              <a:buFont typeface="Wingdings" pitchFamily="2" charset="2"/>
              <a:buChar char="§"/>
            </a:pPr>
            <a:r>
              <a:rPr lang="en-US" dirty="0" smtClean="0"/>
              <a:t>You have 25 minutes to complete the test.</a:t>
            </a:r>
          </a:p>
          <a:p>
            <a:pPr marL="228600" indent="-228600">
              <a:buFont typeface="Wingdings" pitchFamily="2" charset="2"/>
              <a:buChar char="§"/>
            </a:pPr>
            <a:r>
              <a:rPr lang="en-US" dirty="0" smtClean="0"/>
              <a:t>In order to replicate the exam environment as closely as possible, please refrain from looking at your course materials. </a:t>
            </a:r>
          </a:p>
          <a:p>
            <a:endParaRPr lang="en-US" dirty="0"/>
          </a:p>
        </p:txBody>
      </p:sp>
      <p:sp>
        <p:nvSpPr>
          <p:cNvPr id="2" name="Slide Number Placeholder 1"/>
          <p:cNvSpPr>
            <a:spLocks noGrp="1"/>
          </p:cNvSpPr>
          <p:nvPr>
            <p:ph type="sldNum" sz="quarter" idx="10"/>
          </p:nvPr>
        </p:nvSpPr>
        <p:spPr/>
        <p:txBody>
          <a:bodyPr/>
          <a:lstStyle/>
          <a:p>
            <a:fld id="{812A5277-1DB9-460F-9A21-B857ABB32666}" type="slidenum">
              <a:rPr lang="en-US" smtClean="0"/>
              <a:pPr/>
              <a:t>93</a:t>
            </a:fld>
            <a:endParaRPr lang="en-US" dirty="0"/>
          </a:p>
        </p:txBody>
      </p:sp>
    </p:spTree>
    <p:custDataLst>
      <p:tags r:id="rId1"/>
    </p:custData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en-US" sz="2400" dirty="0" smtClean="0"/>
              <a:t>The exam is available onsite at testing centers worldwide, </a:t>
            </a:r>
            <a:br>
              <a:rPr lang="en-US" sz="2400" dirty="0" smtClean="0"/>
            </a:br>
            <a:r>
              <a:rPr lang="en-US" sz="2400" dirty="0" smtClean="0"/>
              <a:t>or online as a proctored exam.</a:t>
            </a:r>
          </a:p>
          <a:p>
            <a:pPr lvl="1"/>
            <a:r>
              <a:rPr lang="en-US" sz="2400" dirty="0" smtClean="0"/>
              <a:t>60 multiple-choice questions </a:t>
            </a:r>
          </a:p>
          <a:p>
            <a:pPr lvl="1"/>
            <a:r>
              <a:rPr lang="en-US" sz="2400" dirty="0" smtClean="0"/>
              <a:t>1 hour 45 minutes to complete the exam</a:t>
            </a:r>
          </a:p>
          <a:p>
            <a:pPr lvl="1"/>
            <a:r>
              <a:rPr lang="en-US" sz="2400" dirty="0" smtClean="0"/>
              <a:t>68% is the passing score</a:t>
            </a:r>
          </a:p>
          <a:p>
            <a:pPr lvl="1"/>
            <a:r>
              <a:rPr lang="en-US" sz="2400" dirty="0" smtClean="0"/>
              <a:t>Available in 4 languages including English, Spanish, </a:t>
            </a:r>
            <a:br>
              <a:rPr lang="en-US" sz="2400" dirty="0" smtClean="0"/>
            </a:br>
            <a:r>
              <a:rPr lang="en-US" sz="2400" dirty="0" smtClean="0"/>
              <a:t>Portuguese and Japanese </a:t>
            </a:r>
          </a:p>
          <a:p>
            <a:pPr marL="0" indent="0">
              <a:spcBef>
                <a:spcPts val="1800"/>
              </a:spcBef>
              <a:buNone/>
            </a:pPr>
            <a:r>
              <a:rPr lang="en-US" sz="2400" dirty="0" smtClean="0"/>
              <a:t>No hard-copy or online materials may be referenced during the exam.</a:t>
            </a:r>
          </a:p>
          <a:p>
            <a:pPr marL="0" indent="0">
              <a:spcBef>
                <a:spcPts val="1800"/>
              </a:spcBef>
              <a:buNone/>
            </a:pPr>
            <a:r>
              <a:rPr lang="en-US" sz="2400" b="1" dirty="0" smtClean="0"/>
              <a:t>Study Guide:</a:t>
            </a:r>
          </a:p>
          <a:p>
            <a:pPr>
              <a:buNone/>
            </a:pPr>
            <a:r>
              <a:rPr lang="en-US" sz="2400" dirty="0" smtClean="0">
                <a:hlinkClick r:id="rId3"/>
              </a:rPr>
              <a:t>http://certification.salesforce.com/SG_CertifiedSalesCloudConsultant.pdf</a:t>
            </a:r>
            <a:endParaRPr lang="en-US" sz="2400" dirty="0" smtClean="0"/>
          </a:p>
        </p:txBody>
      </p:sp>
      <p:sp>
        <p:nvSpPr>
          <p:cNvPr id="2" name="Slide Number Placeholder 1"/>
          <p:cNvSpPr>
            <a:spLocks noGrp="1"/>
          </p:cNvSpPr>
          <p:nvPr>
            <p:ph type="sldNum" sz="quarter" idx="10"/>
          </p:nvPr>
        </p:nvSpPr>
        <p:spPr/>
        <p:txBody>
          <a:bodyPr/>
          <a:lstStyle/>
          <a:p>
            <a:fld id="{812A5277-1DB9-460F-9A21-B857ABB32666}" type="slidenum">
              <a:rPr lang="en-US" smtClean="0"/>
              <a:pPr/>
              <a:t>94</a:t>
            </a:fld>
            <a:endParaRPr lang="en-US" dirty="0"/>
          </a:p>
        </p:txBody>
      </p:sp>
      <p:sp>
        <p:nvSpPr>
          <p:cNvPr id="5" name="Title 4"/>
          <p:cNvSpPr>
            <a:spLocks noGrp="1"/>
          </p:cNvSpPr>
          <p:nvPr>
            <p:ph type="title"/>
          </p:nvPr>
        </p:nvSpPr>
        <p:spPr/>
        <p:txBody>
          <a:bodyPr/>
          <a:lstStyle/>
          <a:p>
            <a:r>
              <a:rPr lang="en-US" dirty="0" smtClean="0"/>
              <a:t>Exam Information</a:t>
            </a:r>
            <a:endParaRPr lang="en-US" dirty="0"/>
          </a:p>
        </p:txBody>
      </p:sp>
    </p:spTree>
    <p:custDataLst>
      <p:tags r:id="rId1"/>
    </p:custData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9926897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8589" y="1"/>
            <a:ext cx="9560860" cy="746975"/>
          </a:xfrm>
        </p:spPr>
        <p:txBody>
          <a:bodyPr/>
          <a:lstStyle/>
          <a:p>
            <a:r>
              <a:rPr lang="en-US" dirty="0" smtClean="0"/>
              <a:t>What’s Next?</a:t>
            </a:r>
            <a:endParaRPr lang="en-US" dirty="0"/>
          </a:p>
        </p:txBody>
      </p:sp>
      <p:sp>
        <p:nvSpPr>
          <p:cNvPr id="5" name="Rectangle 13"/>
          <p:cNvSpPr>
            <a:spLocks noChangeArrowheads="1"/>
          </p:cNvSpPr>
          <p:nvPr/>
        </p:nvSpPr>
        <p:spPr bwMode="auto">
          <a:xfrm>
            <a:off x="3536374" y="2155096"/>
            <a:ext cx="6503852" cy="1200329"/>
          </a:xfrm>
          <a:prstGeom prst="rect">
            <a:avLst/>
          </a:prstGeom>
          <a:noFill/>
          <a:ln w="9525">
            <a:noFill/>
            <a:miter lim="800000"/>
            <a:headEnd/>
            <a:tailEnd/>
          </a:ln>
        </p:spPr>
        <p:txBody>
          <a:bodyPr wrap="square" lIns="91424" tIns="45712" rIns="91424" bIns="45712">
            <a:spAutoFit/>
          </a:bodyPr>
          <a:lstStyle/>
          <a:p>
            <a:pPr algn="l">
              <a:lnSpc>
                <a:spcPct val="120000"/>
              </a:lnSpc>
              <a:spcBef>
                <a:spcPct val="20000"/>
              </a:spcBef>
              <a:buFont typeface="Wingdings" pitchFamily="2" charset="2"/>
              <a:buNone/>
            </a:pPr>
            <a:r>
              <a:rPr lang="en-US" sz="2000" dirty="0">
                <a:latin typeface="Salesforce Sans" panose="020B0505020202020203" pitchFamily="34" charset="0"/>
                <a:cs typeface="Arial" panose="020B0604020202020204" pitchFamily="34" charset="0"/>
              </a:rPr>
              <a:t>Your satisfaction is very important to us. Click on the </a:t>
            </a:r>
            <a:r>
              <a:rPr lang="en-US" sz="2000" b="1" dirty="0">
                <a:latin typeface="Salesforce Sans" panose="020B0505020202020203" pitchFamily="34" charset="0"/>
                <a:cs typeface="Arial" panose="020B0604020202020204" pitchFamily="34" charset="0"/>
              </a:rPr>
              <a:t>Course Survey</a:t>
            </a:r>
            <a:r>
              <a:rPr lang="en-US" sz="2000" dirty="0">
                <a:latin typeface="Salesforce Sans" panose="020B0505020202020203" pitchFamily="34" charset="0"/>
                <a:cs typeface="Arial" panose="020B0604020202020204" pitchFamily="34" charset="0"/>
              </a:rPr>
              <a:t> link located on the Home Page of your training org to give us your feedback.</a:t>
            </a:r>
          </a:p>
        </p:txBody>
      </p:sp>
      <p:sp>
        <p:nvSpPr>
          <p:cNvPr id="6" name="Rectangle 14"/>
          <p:cNvSpPr>
            <a:spLocks noChangeArrowheads="1"/>
          </p:cNvSpPr>
          <p:nvPr/>
        </p:nvSpPr>
        <p:spPr bwMode="auto">
          <a:xfrm>
            <a:off x="3536374" y="3668935"/>
            <a:ext cx="5878287" cy="830997"/>
          </a:xfrm>
          <a:prstGeom prst="rect">
            <a:avLst/>
          </a:prstGeom>
          <a:noFill/>
          <a:ln w="9525">
            <a:noFill/>
            <a:miter lim="800000"/>
            <a:headEnd/>
            <a:tailEnd/>
          </a:ln>
        </p:spPr>
        <p:txBody>
          <a:bodyPr wrap="square" lIns="91424" tIns="45712" rIns="91424" bIns="45712">
            <a:spAutoFit/>
          </a:bodyPr>
          <a:lstStyle/>
          <a:p>
            <a:pPr algn="l">
              <a:lnSpc>
                <a:spcPct val="120000"/>
              </a:lnSpc>
              <a:spcBef>
                <a:spcPct val="20000"/>
              </a:spcBef>
              <a:buFont typeface="Wingdings" pitchFamily="2" charset="2"/>
              <a:buNone/>
            </a:pPr>
            <a:r>
              <a:rPr lang="en-US" sz="2000" b="1" dirty="0">
                <a:latin typeface="Salesforce Sans" panose="020B0505020202020203" pitchFamily="34" charset="0"/>
                <a:cs typeface="Arial" panose="020B0604020202020204" pitchFamily="34" charset="0"/>
              </a:rPr>
              <a:t>Get certified!</a:t>
            </a:r>
            <a:r>
              <a:rPr lang="en-US" sz="2000" dirty="0">
                <a:latin typeface="Salesforce Sans" panose="020B0505020202020203" pitchFamily="34" charset="0"/>
                <a:cs typeface="Arial" panose="020B0604020202020204" pitchFamily="34" charset="0"/>
              </a:rPr>
              <a:t> Go to </a:t>
            </a:r>
            <a:r>
              <a:rPr lang="en-US" sz="2000" dirty="0">
                <a:latin typeface="Salesforce Sans" panose="020B0505020202020203" pitchFamily="34" charset="0"/>
                <a:cs typeface="Arial" panose="020B0604020202020204" pitchFamily="34" charset="0"/>
                <a:hlinkClick r:id="rId4"/>
              </a:rPr>
              <a:t>www.webassessor.com/salesforce</a:t>
            </a:r>
            <a:r>
              <a:rPr lang="en-US" sz="2000" dirty="0">
                <a:latin typeface="Salesforce Sans" panose="020B0505020202020203" pitchFamily="34" charset="0"/>
                <a:cs typeface="Arial" panose="020B0604020202020204" pitchFamily="34" charset="0"/>
              </a:rPr>
              <a:t> to register.</a:t>
            </a:r>
          </a:p>
        </p:txBody>
      </p:sp>
      <p:sp>
        <p:nvSpPr>
          <p:cNvPr id="7" name="Rectangle 15"/>
          <p:cNvSpPr>
            <a:spLocks noChangeArrowheads="1"/>
          </p:cNvSpPr>
          <p:nvPr/>
        </p:nvSpPr>
        <p:spPr bwMode="auto">
          <a:xfrm>
            <a:off x="3536374" y="4974495"/>
            <a:ext cx="5871333" cy="830981"/>
          </a:xfrm>
          <a:prstGeom prst="rect">
            <a:avLst/>
          </a:prstGeom>
          <a:noFill/>
          <a:ln w="9525">
            <a:noFill/>
            <a:miter lim="800000"/>
            <a:headEnd/>
            <a:tailEnd/>
          </a:ln>
        </p:spPr>
        <p:txBody>
          <a:bodyPr wrap="square" lIns="91424" tIns="45712" rIns="91424" bIns="45712">
            <a:spAutoFit/>
          </a:bodyPr>
          <a:lstStyle/>
          <a:p>
            <a:pPr algn="l">
              <a:lnSpc>
                <a:spcPct val="120000"/>
              </a:lnSpc>
              <a:spcBef>
                <a:spcPct val="20000"/>
              </a:spcBef>
              <a:buFont typeface="Wingdings" pitchFamily="2" charset="2"/>
              <a:buNone/>
            </a:pPr>
            <a:r>
              <a:rPr lang="en-US" sz="2000" b="1" dirty="0">
                <a:latin typeface="Salesforce Sans" panose="020B0505020202020203" pitchFamily="34" charset="0"/>
                <a:cs typeface="Arial" panose="020B0604020202020204" pitchFamily="34" charset="0"/>
              </a:rPr>
              <a:t>Take the next step!</a:t>
            </a:r>
            <a:r>
              <a:rPr lang="en-US" sz="2000" dirty="0">
                <a:latin typeface="Salesforce Sans" panose="020B0505020202020203" pitchFamily="34" charset="0"/>
                <a:cs typeface="Arial" panose="020B0604020202020204" pitchFamily="34" charset="0"/>
              </a:rPr>
              <a:t> Register for the next course! Go to </a:t>
            </a:r>
            <a:r>
              <a:rPr lang="en-US" sz="2000" dirty="0">
                <a:latin typeface="Salesforce Sans" panose="020B0505020202020203" pitchFamily="34" charset="0"/>
                <a:cs typeface="Arial" panose="020B0604020202020204" pitchFamily="34" charset="0"/>
                <a:hlinkClick r:id="rId5"/>
              </a:rPr>
              <a:t>www.salesforce.com/training</a:t>
            </a:r>
            <a:r>
              <a:rPr lang="en-US" sz="2000" dirty="0">
                <a:latin typeface="Salesforce Sans" panose="020B0505020202020203" pitchFamily="34" charset="0"/>
                <a:cs typeface="Arial" panose="020B0604020202020204" pitchFamily="34" charset="0"/>
              </a:rPr>
              <a:t>.</a:t>
            </a:r>
          </a:p>
        </p:txBody>
      </p:sp>
      <p:grpSp>
        <p:nvGrpSpPr>
          <p:cNvPr id="4" name="Group 3"/>
          <p:cNvGrpSpPr/>
          <p:nvPr/>
        </p:nvGrpSpPr>
        <p:grpSpPr>
          <a:xfrm>
            <a:off x="2554579" y="4991356"/>
            <a:ext cx="754332" cy="754332"/>
            <a:chOff x="1915934" y="3529204"/>
            <a:chExt cx="565749" cy="565749"/>
          </a:xfrm>
        </p:grpSpPr>
        <p:sp>
          <p:nvSpPr>
            <p:cNvPr id="9" name="Oval 5"/>
            <p:cNvSpPr>
              <a:spLocks noChangeArrowheads="1"/>
            </p:cNvSpPr>
            <p:nvPr/>
          </p:nvSpPr>
          <p:spPr bwMode="auto">
            <a:xfrm>
              <a:off x="1915934" y="3529204"/>
              <a:ext cx="565749" cy="565749"/>
            </a:xfrm>
            <a:prstGeom prst="ellipse">
              <a:avLst/>
            </a:prstGeom>
            <a:solidFill>
              <a:srgbClr val="009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white">
            <a:xfrm>
              <a:off x="2037336" y="3700595"/>
              <a:ext cx="322945" cy="222173"/>
            </a:xfrm>
            <a:custGeom>
              <a:avLst/>
              <a:gdLst>
                <a:gd name="T0" fmla="*/ 440 w 480"/>
                <a:gd name="T1" fmla="*/ 172 h 330"/>
                <a:gd name="T2" fmla="*/ 445 w 480"/>
                <a:gd name="T3" fmla="*/ 134 h 330"/>
                <a:gd name="T4" fmla="*/ 311 w 480"/>
                <a:gd name="T5" fmla="*/ 0 h 330"/>
                <a:gd name="T6" fmla="*/ 188 w 480"/>
                <a:gd name="T7" fmla="*/ 80 h 330"/>
                <a:gd name="T8" fmla="*/ 146 w 480"/>
                <a:gd name="T9" fmla="*/ 69 h 330"/>
                <a:gd name="T10" fmla="*/ 64 w 480"/>
                <a:gd name="T11" fmla="*/ 151 h 330"/>
                <a:gd name="T12" fmla="*/ 65 w 480"/>
                <a:gd name="T13" fmla="*/ 167 h 330"/>
                <a:gd name="T14" fmla="*/ 0 w 480"/>
                <a:gd name="T15" fmla="*/ 247 h 330"/>
                <a:gd name="T16" fmla="*/ 82 w 480"/>
                <a:gd name="T17" fmla="*/ 330 h 330"/>
                <a:gd name="T18" fmla="*/ 94 w 480"/>
                <a:gd name="T19" fmla="*/ 329 h 330"/>
                <a:gd name="T20" fmla="*/ 94 w 480"/>
                <a:gd name="T21" fmla="*/ 330 h 330"/>
                <a:gd name="T22" fmla="*/ 387 w 480"/>
                <a:gd name="T23" fmla="*/ 330 h 330"/>
                <a:gd name="T24" fmla="*/ 387 w 480"/>
                <a:gd name="T25" fmla="*/ 329 h 330"/>
                <a:gd name="T26" fmla="*/ 395 w 480"/>
                <a:gd name="T27" fmla="*/ 330 h 330"/>
                <a:gd name="T28" fmla="*/ 480 w 480"/>
                <a:gd name="T29" fmla="*/ 244 h 330"/>
                <a:gd name="T30" fmla="*/ 440 w 480"/>
                <a:gd name="T31" fmla="*/ 17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0" h="330">
                  <a:moveTo>
                    <a:pt x="440" y="172"/>
                  </a:moveTo>
                  <a:cubicBezTo>
                    <a:pt x="443" y="160"/>
                    <a:pt x="445" y="147"/>
                    <a:pt x="445" y="134"/>
                  </a:cubicBezTo>
                  <a:cubicBezTo>
                    <a:pt x="445" y="60"/>
                    <a:pt x="385" y="0"/>
                    <a:pt x="311" y="0"/>
                  </a:cubicBezTo>
                  <a:cubicBezTo>
                    <a:pt x="256" y="0"/>
                    <a:pt x="209" y="33"/>
                    <a:pt x="188" y="80"/>
                  </a:cubicBezTo>
                  <a:cubicBezTo>
                    <a:pt x="176" y="73"/>
                    <a:pt x="161" y="69"/>
                    <a:pt x="146" y="69"/>
                  </a:cubicBezTo>
                  <a:cubicBezTo>
                    <a:pt x="101" y="69"/>
                    <a:pt x="64" y="106"/>
                    <a:pt x="64" y="151"/>
                  </a:cubicBezTo>
                  <a:cubicBezTo>
                    <a:pt x="64" y="156"/>
                    <a:pt x="64" y="162"/>
                    <a:pt x="65" y="167"/>
                  </a:cubicBezTo>
                  <a:cubicBezTo>
                    <a:pt x="28" y="174"/>
                    <a:pt x="0" y="207"/>
                    <a:pt x="0" y="247"/>
                  </a:cubicBezTo>
                  <a:cubicBezTo>
                    <a:pt x="0" y="293"/>
                    <a:pt x="36" y="330"/>
                    <a:pt x="82" y="330"/>
                  </a:cubicBezTo>
                  <a:cubicBezTo>
                    <a:pt x="86" y="330"/>
                    <a:pt x="90" y="329"/>
                    <a:pt x="94" y="329"/>
                  </a:cubicBezTo>
                  <a:cubicBezTo>
                    <a:pt x="94" y="330"/>
                    <a:pt x="94" y="330"/>
                    <a:pt x="94" y="330"/>
                  </a:cubicBezTo>
                  <a:cubicBezTo>
                    <a:pt x="387" y="330"/>
                    <a:pt x="387" y="330"/>
                    <a:pt x="387" y="330"/>
                  </a:cubicBezTo>
                  <a:cubicBezTo>
                    <a:pt x="387" y="329"/>
                    <a:pt x="387" y="329"/>
                    <a:pt x="387" y="329"/>
                  </a:cubicBezTo>
                  <a:cubicBezTo>
                    <a:pt x="390" y="329"/>
                    <a:pt x="392" y="330"/>
                    <a:pt x="395" y="330"/>
                  </a:cubicBezTo>
                  <a:cubicBezTo>
                    <a:pt x="442" y="330"/>
                    <a:pt x="480" y="291"/>
                    <a:pt x="480" y="244"/>
                  </a:cubicBezTo>
                  <a:cubicBezTo>
                    <a:pt x="480" y="214"/>
                    <a:pt x="464" y="187"/>
                    <a:pt x="440" y="172"/>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2546372" y="2322781"/>
            <a:ext cx="754332" cy="754332"/>
            <a:chOff x="1909779" y="1527773"/>
            <a:chExt cx="565749" cy="565749"/>
          </a:xfrm>
        </p:grpSpPr>
        <p:sp>
          <p:nvSpPr>
            <p:cNvPr id="12" name="Oval 7"/>
            <p:cNvSpPr>
              <a:spLocks noChangeArrowheads="1"/>
            </p:cNvSpPr>
            <p:nvPr/>
          </p:nvSpPr>
          <p:spPr bwMode="auto">
            <a:xfrm>
              <a:off x="1909779" y="1527773"/>
              <a:ext cx="565749" cy="565749"/>
            </a:xfrm>
            <a:prstGeom prst="ellipse">
              <a:avLst/>
            </a:prstGeom>
            <a:solidFill>
              <a:srgbClr val="009DDC"/>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bwMode="white">
            <a:xfrm>
              <a:off x="2009757" y="1677740"/>
              <a:ext cx="363413" cy="262641"/>
              <a:chOff x="2009757" y="1677740"/>
              <a:chExt cx="363413" cy="262641"/>
            </a:xfrm>
          </p:grpSpPr>
          <p:sp>
            <p:nvSpPr>
              <p:cNvPr id="13" name="Freeform 8"/>
              <p:cNvSpPr>
                <a:spLocks/>
              </p:cNvSpPr>
              <p:nvPr/>
            </p:nvSpPr>
            <p:spPr bwMode="white">
              <a:xfrm>
                <a:off x="2009757" y="1677740"/>
                <a:ext cx="70620" cy="63478"/>
              </a:xfrm>
              <a:custGeom>
                <a:avLst/>
                <a:gdLst>
                  <a:gd name="T0" fmla="*/ 105 w 105"/>
                  <a:gd name="T1" fmla="*/ 48 h 94"/>
                  <a:gd name="T2" fmla="*/ 25 w 105"/>
                  <a:gd name="T3" fmla="*/ 94 h 94"/>
                  <a:gd name="T4" fmla="*/ 8 w 105"/>
                  <a:gd name="T5" fmla="*/ 65 h 94"/>
                  <a:gd name="T6" fmla="*/ 19 w 105"/>
                  <a:gd name="T7" fmla="*/ 25 h 94"/>
                  <a:gd name="T8" fmla="*/ 48 w 105"/>
                  <a:gd name="T9" fmla="*/ 8 h 94"/>
                  <a:gd name="T10" fmla="*/ 88 w 105"/>
                  <a:gd name="T11" fmla="*/ 19 h 94"/>
                  <a:gd name="T12" fmla="*/ 105 w 105"/>
                  <a:gd name="T13" fmla="*/ 48 h 94"/>
                </a:gdLst>
                <a:ahLst/>
                <a:cxnLst>
                  <a:cxn ang="0">
                    <a:pos x="T0" y="T1"/>
                  </a:cxn>
                  <a:cxn ang="0">
                    <a:pos x="T2" y="T3"/>
                  </a:cxn>
                  <a:cxn ang="0">
                    <a:pos x="T4" y="T5"/>
                  </a:cxn>
                  <a:cxn ang="0">
                    <a:pos x="T6" y="T7"/>
                  </a:cxn>
                  <a:cxn ang="0">
                    <a:pos x="T8" y="T9"/>
                  </a:cxn>
                  <a:cxn ang="0">
                    <a:pos x="T10" y="T11"/>
                  </a:cxn>
                  <a:cxn ang="0">
                    <a:pos x="T12" y="T13"/>
                  </a:cxn>
                </a:cxnLst>
                <a:rect l="0" t="0" r="r" b="b"/>
                <a:pathLst>
                  <a:path w="105" h="94">
                    <a:moveTo>
                      <a:pt x="105" y="48"/>
                    </a:moveTo>
                    <a:cubicBezTo>
                      <a:pt x="25" y="94"/>
                      <a:pt x="25" y="94"/>
                      <a:pt x="25" y="94"/>
                    </a:cubicBezTo>
                    <a:cubicBezTo>
                      <a:pt x="8" y="65"/>
                      <a:pt x="8" y="65"/>
                      <a:pt x="8" y="65"/>
                    </a:cubicBezTo>
                    <a:cubicBezTo>
                      <a:pt x="0" y="51"/>
                      <a:pt x="5" y="33"/>
                      <a:pt x="19" y="25"/>
                    </a:cubicBezTo>
                    <a:cubicBezTo>
                      <a:pt x="48" y="8"/>
                      <a:pt x="48" y="8"/>
                      <a:pt x="48" y="8"/>
                    </a:cubicBezTo>
                    <a:cubicBezTo>
                      <a:pt x="62" y="0"/>
                      <a:pt x="80" y="5"/>
                      <a:pt x="88" y="19"/>
                    </a:cubicBezTo>
                    <a:lnTo>
                      <a:pt x="105" y="48"/>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p:nvSpPr>
            <p:spPr bwMode="white">
              <a:xfrm>
                <a:off x="2034355" y="1723762"/>
                <a:ext cx="118229" cy="142826"/>
              </a:xfrm>
              <a:custGeom>
                <a:avLst/>
                <a:gdLst>
                  <a:gd name="T0" fmla="*/ 149 w 149"/>
                  <a:gd name="T1" fmla="*/ 141 h 180"/>
                  <a:gd name="T2" fmla="*/ 81 w 149"/>
                  <a:gd name="T3" fmla="*/ 180 h 180"/>
                  <a:gd name="T4" fmla="*/ 0 w 149"/>
                  <a:gd name="T5" fmla="*/ 39 h 180"/>
                  <a:gd name="T6" fmla="*/ 68 w 149"/>
                  <a:gd name="T7" fmla="*/ 0 h 180"/>
                  <a:gd name="T8" fmla="*/ 149 w 149"/>
                  <a:gd name="T9" fmla="*/ 141 h 180"/>
                </a:gdLst>
                <a:ahLst/>
                <a:cxnLst>
                  <a:cxn ang="0">
                    <a:pos x="T0" y="T1"/>
                  </a:cxn>
                  <a:cxn ang="0">
                    <a:pos x="T2" y="T3"/>
                  </a:cxn>
                  <a:cxn ang="0">
                    <a:pos x="T4" y="T5"/>
                  </a:cxn>
                  <a:cxn ang="0">
                    <a:pos x="T6" y="T7"/>
                  </a:cxn>
                  <a:cxn ang="0">
                    <a:pos x="T8" y="T9"/>
                  </a:cxn>
                </a:cxnLst>
                <a:rect l="0" t="0" r="r" b="b"/>
                <a:pathLst>
                  <a:path w="149" h="180">
                    <a:moveTo>
                      <a:pt x="149" y="141"/>
                    </a:moveTo>
                    <a:lnTo>
                      <a:pt x="81" y="180"/>
                    </a:lnTo>
                    <a:lnTo>
                      <a:pt x="0" y="39"/>
                    </a:lnTo>
                    <a:lnTo>
                      <a:pt x="68" y="0"/>
                    </a:lnTo>
                    <a:lnTo>
                      <a:pt x="149" y="141"/>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white">
              <a:xfrm>
                <a:off x="2104181" y="1845163"/>
                <a:ext cx="68239" cy="87283"/>
              </a:xfrm>
              <a:custGeom>
                <a:avLst/>
                <a:gdLst>
                  <a:gd name="T0" fmla="*/ 86 w 86"/>
                  <a:gd name="T1" fmla="*/ 110 h 110"/>
                  <a:gd name="T2" fmla="*/ 0 w 86"/>
                  <a:gd name="T3" fmla="*/ 39 h 110"/>
                  <a:gd name="T4" fmla="*/ 68 w 86"/>
                  <a:gd name="T5" fmla="*/ 0 h 110"/>
                  <a:gd name="T6" fmla="*/ 86 w 86"/>
                  <a:gd name="T7" fmla="*/ 110 h 110"/>
                </a:gdLst>
                <a:ahLst/>
                <a:cxnLst>
                  <a:cxn ang="0">
                    <a:pos x="T0" y="T1"/>
                  </a:cxn>
                  <a:cxn ang="0">
                    <a:pos x="T2" y="T3"/>
                  </a:cxn>
                  <a:cxn ang="0">
                    <a:pos x="T4" y="T5"/>
                  </a:cxn>
                  <a:cxn ang="0">
                    <a:pos x="T6" y="T7"/>
                  </a:cxn>
                </a:cxnLst>
                <a:rect l="0" t="0" r="r" b="b"/>
                <a:pathLst>
                  <a:path w="86" h="110">
                    <a:moveTo>
                      <a:pt x="86" y="110"/>
                    </a:moveTo>
                    <a:lnTo>
                      <a:pt x="0" y="39"/>
                    </a:lnTo>
                    <a:lnTo>
                      <a:pt x="68" y="0"/>
                    </a:lnTo>
                    <a:lnTo>
                      <a:pt x="86" y="110"/>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p:nvSpPr>
            <p:spPr bwMode="white">
              <a:xfrm>
                <a:off x="2198605" y="1914196"/>
                <a:ext cx="174565" cy="26185"/>
              </a:xfrm>
              <a:custGeom>
                <a:avLst/>
                <a:gdLst>
                  <a:gd name="T0" fmla="*/ 20 w 259"/>
                  <a:gd name="T1" fmla="*/ 39 h 39"/>
                  <a:gd name="T2" fmla="*/ 239 w 259"/>
                  <a:gd name="T3" fmla="*/ 39 h 39"/>
                  <a:gd name="T4" fmla="*/ 259 w 259"/>
                  <a:gd name="T5" fmla="*/ 19 h 39"/>
                  <a:gd name="T6" fmla="*/ 239 w 259"/>
                  <a:gd name="T7" fmla="*/ 0 h 39"/>
                  <a:gd name="T8" fmla="*/ 20 w 259"/>
                  <a:gd name="T9" fmla="*/ 0 h 39"/>
                  <a:gd name="T10" fmla="*/ 0 w 259"/>
                  <a:gd name="T11" fmla="*/ 19 h 39"/>
                  <a:gd name="T12" fmla="*/ 20 w 25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59" h="39">
                    <a:moveTo>
                      <a:pt x="20" y="39"/>
                    </a:moveTo>
                    <a:cubicBezTo>
                      <a:pt x="239" y="39"/>
                      <a:pt x="239" y="39"/>
                      <a:pt x="239" y="39"/>
                    </a:cubicBezTo>
                    <a:cubicBezTo>
                      <a:pt x="250" y="39"/>
                      <a:pt x="259" y="30"/>
                      <a:pt x="259" y="19"/>
                    </a:cubicBezTo>
                    <a:cubicBezTo>
                      <a:pt x="259" y="9"/>
                      <a:pt x="250" y="0"/>
                      <a:pt x="239" y="0"/>
                    </a:cubicBezTo>
                    <a:cubicBezTo>
                      <a:pt x="20" y="0"/>
                      <a:pt x="20" y="0"/>
                      <a:pt x="20" y="0"/>
                    </a:cubicBezTo>
                    <a:cubicBezTo>
                      <a:pt x="9" y="0"/>
                      <a:pt x="0" y="9"/>
                      <a:pt x="0" y="19"/>
                    </a:cubicBezTo>
                    <a:cubicBezTo>
                      <a:pt x="0" y="30"/>
                      <a:pt x="9" y="39"/>
                      <a:pt x="20" y="39"/>
                    </a:cubicBezTo>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p:cNvSpPr txBox="1"/>
          <p:nvPr/>
        </p:nvSpPr>
        <p:spPr>
          <a:xfrm>
            <a:off x="2230998" y="1266827"/>
            <a:ext cx="2938593" cy="369316"/>
          </a:xfrm>
          <a:prstGeom prst="rect">
            <a:avLst/>
          </a:prstGeom>
          <a:noFill/>
          <a:ln>
            <a:noFill/>
          </a:ln>
        </p:spPr>
        <p:txBody>
          <a:bodyPr wrap="none" lIns="91424" tIns="45712" rIns="91424" bIns="45712" rtlCol="0">
            <a:spAutoFit/>
          </a:bodyPr>
          <a:lstStyle/>
          <a:p>
            <a:r>
              <a:rPr lang="en-US" b="1" dirty="0">
                <a:latin typeface="Salesforce Sans" panose="020B0505020202020203" pitchFamily="34" charset="0"/>
                <a:cs typeface="Arial" pitchFamily="34" charset="0"/>
              </a:rPr>
              <a:t>Thank you for attending!</a:t>
            </a:r>
          </a:p>
        </p:txBody>
      </p:sp>
      <p:sp>
        <p:nvSpPr>
          <p:cNvPr id="21" name="Slide Number Placeholder 20"/>
          <p:cNvSpPr>
            <a:spLocks noGrp="1"/>
          </p:cNvSpPr>
          <p:nvPr>
            <p:ph type="sldNum" sz="quarter" idx="10"/>
          </p:nvPr>
        </p:nvSpPr>
        <p:spPr>
          <a:xfrm>
            <a:off x="9982807" y="301660"/>
            <a:ext cx="483911" cy="197963"/>
          </a:xfrm>
        </p:spPr>
        <p:txBody>
          <a:bodyPr/>
          <a:lstStyle/>
          <a:p>
            <a:fld id="{812A5277-1DB9-460F-9A21-B857ABB32666}" type="slidenum">
              <a:rPr lang="en-US" smtClean="0"/>
              <a:pPr/>
              <a:t>96</a:t>
            </a:fld>
            <a:endParaRPr lang="en-US" dirty="0"/>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7073" y="3642568"/>
            <a:ext cx="849797" cy="849576"/>
          </a:xfrm>
          <a:prstGeom prst="rect">
            <a:avLst/>
          </a:prstGeom>
        </p:spPr>
      </p:pic>
    </p:spTree>
    <p:custDataLst>
      <p:tags r:id="rId1"/>
    </p:custDataLst>
    <p:extLst>
      <p:ext uri="{BB962C8B-B14F-4D97-AF65-F5344CB8AC3E}">
        <p14:creationId xmlns:p14="http://schemas.microsoft.com/office/powerpoint/2010/main" val="21217676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extBox 17"/>
          <p:cNvSpPr txBox="1"/>
          <p:nvPr/>
        </p:nvSpPr>
        <p:spPr>
          <a:xfrm>
            <a:off x="3218218" y="2519195"/>
            <a:ext cx="6816167" cy="749123"/>
          </a:xfrm>
          <a:prstGeom prst="roundRect">
            <a:avLst/>
          </a:prstGeom>
          <a:solidFill>
            <a:schemeClr val="bg1"/>
          </a:solidFill>
        </p:spPr>
        <p:txBody>
          <a:bodyPr wrap="square" lIns="91424" tIns="45712" rIns="91424" bIns="45712" rtlCol="0">
            <a:spAutoFit/>
          </a:bodyPr>
          <a:lstStyle/>
          <a:p>
            <a:pPr marL="339666" indent="-339666" algn="l" defTabSz="914240" fontAlgn="auto">
              <a:spcBef>
                <a:spcPts val="0"/>
              </a:spcBef>
              <a:spcAft>
                <a:spcPts val="0"/>
              </a:spcAft>
              <a:defRPr/>
            </a:pPr>
            <a:r>
              <a:rPr lang="en-US" sz="1900" b="1" kern="0" dirty="0">
                <a:solidFill>
                  <a:srgbClr val="009DDC"/>
                </a:solidFill>
                <a:latin typeface="Salesforce Sans" panose="020B0505020202020203" pitchFamily="34" charset="0"/>
                <a:cs typeface="Arial" pitchFamily="34" charset="0"/>
              </a:rPr>
              <a:t>Training Webpage:</a:t>
            </a:r>
            <a:r>
              <a:rPr lang="en-US" sz="1900" kern="0" dirty="0">
                <a:solidFill>
                  <a:srgbClr val="FF00FF"/>
                </a:solidFill>
                <a:latin typeface="Salesforce Sans" panose="020B0505020202020203" pitchFamily="34" charset="0"/>
                <a:cs typeface="Arial" pitchFamily="34" charset="0"/>
              </a:rPr>
              <a:t/>
            </a:r>
            <a:br>
              <a:rPr lang="en-US" sz="1900" kern="0" dirty="0">
                <a:solidFill>
                  <a:srgbClr val="FF00FF"/>
                </a:solidFill>
                <a:latin typeface="Salesforce Sans" panose="020B0505020202020203" pitchFamily="34" charset="0"/>
                <a:cs typeface="Arial" pitchFamily="34" charset="0"/>
              </a:rPr>
            </a:br>
            <a:r>
              <a:rPr lang="en-US" sz="1900" kern="0" dirty="0">
                <a:solidFill>
                  <a:srgbClr val="009DDC"/>
                </a:solidFill>
                <a:latin typeface="Salesforce Sans" panose="020B0505020202020203" pitchFamily="34" charset="0"/>
                <a:cs typeface="Arial" pitchFamily="34" charset="0"/>
                <a:hlinkClick r:id="rId4"/>
              </a:rPr>
              <a:t>www.salesforce.com/training</a:t>
            </a:r>
            <a:endParaRPr lang="en-US" sz="1900" kern="0" dirty="0">
              <a:solidFill>
                <a:srgbClr val="009DDC"/>
              </a:solidFill>
              <a:latin typeface="Salesforce Sans" panose="020B0505020202020203" pitchFamily="34" charset="0"/>
              <a:cs typeface="Arial" pitchFamily="34" charset="0"/>
            </a:endParaRPr>
          </a:p>
        </p:txBody>
      </p:sp>
      <p:sp>
        <p:nvSpPr>
          <p:cNvPr id="29" name="Oval 28"/>
          <p:cNvSpPr/>
          <p:nvPr/>
        </p:nvSpPr>
        <p:spPr bwMode="auto">
          <a:xfrm>
            <a:off x="2267281" y="4381731"/>
            <a:ext cx="762000" cy="762000"/>
          </a:xfrm>
          <a:prstGeom prst="ellipse">
            <a:avLst/>
          </a:prstGeom>
          <a:solidFill>
            <a:schemeClr val="bg1"/>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defTabSz="914240"/>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7199" y="4482952"/>
            <a:ext cx="594896" cy="554563"/>
          </a:xfrm>
          <a:prstGeom prst="rect">
            <a:avLst/>
          </a:prstGeom>
          <a:effectLst/>
        </p:spPr>
      </p:pic>
      <p:sp>
        <p:nvSpPr>
          <p:cNvPr id="16" name="Oval 15"/>
          <p:cNvSpPr/>
          <p:nvPr/>
        </p:nvSpPr>
        <p:spPr bwMode="auto">
          <a:xfrm>
            <a:off x="2238096" y="3418529"/>
            <a:ext cx="762000" cy="762000"/>
          </a:xfrm>
          <a:prstGeom prst="ellipse">
            <a:avLst/>
          </a:prstGeom>
          <a:solidFill>
            <a:schemeClr val="bg1"/>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defTabSz="914240"/>
            <a:endParaRPr lang="en-US"/>
          </a:p>
        </p:txBody>
      </p:sp>
      <p:sp>
        <p:nvSpPr>
          <p:cNvPr id="3" name="Oval 2"/>
          <p:cNvSpPr/>
          <p:nvPr/>
        </p:nvSpPr>
        <p:spPr bwMode="auto">
          <a:xfrm>
            <a:off x="2238096" y="2503656"/>
            <a:ext cx="762000" cy="762000"/>
          </a:xfrm>
          <a:prstGeom prst="ellipse">
            <a:avLst/>
          </a:prstGeom>
          <a:solidFill>
            <a:schemeClr val="bg1"/>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defTabSz="914240"/>
            <a:endParaRPr lang="en-US"/>
          </a:p>
        </p:txBody>
      </p:sp>
      <p:sp>
        <p:nvSpPr>
          <p:cNvPr id="2" name="Rectangle 1"/>
          <p:cNvSpPr/>
          <p:nvPr/>
        </p:nvSpPr>
        <p:spPr bwMode="ltGray">
          <a:xfrm>
            <a:off x="1" y="1"/>
            <a:ext cx="12192000" cy="1984443"/>
          </a:xfrm>
          <a:prstGeom prst="rect">
            <a:avLst/>
          </a:prstGeom>
          <a:solidFill>
            <a:schemeClr val="bg1"/>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defTabSz="914240"/>
            <a:endParaRPr lang="en-US"/>
          </a:p>
        </p:txBody>
      </p:sp>
      <p:sp>
        <p:nvSpPr>
          <p:cNvPr id="32" name="TextBox 31"/>
          <p:cNvSpPr txBox="1"/>
          <p:nvPr/>
        </p:nvSpPr>
        <p:spPr>
          <a:xfrm>
            <a:off x="3218218" y="3457374"/>
            <a:ext cx="6847361" cy="749123"/>
          </a:xfrm>
          <a:prstGeom prst="roundRect">
            <a:avLst/>
          </a:prstGeom>
          <a:solidFill>
            <a:schemeClr val="bg1"/>
          </a:solidFill>
        </p:spPr>
        <p:txBody>
          <a:bodyPr wrap="square" lIns="91424" tIns="45712" rIns="91424" bIns="45712" rtlCol="0">
            <a:spAutoFit/>
          </a:bodyPr>
          <a:lstStyle/>
          <a:p>
            <a:pPr marL="339666" indent="-339666" algn="l" defTabSz="914240" fontAlgn="auto">
              <a:spcBef>
                <a:spcPts val="0"/>
              </a:spcBef>
              <a:spcAft>
                <a:spcPts val="0"/>
              </a:spcAft>
              <a:defRPr/>
            </a:pPr>
            <a:r>
              <a:rPr lang="en-US" sz="1900" b="1" kern="0" dirty="0">
                <a:solidFill>
                  <a:srgbClr val="009DDC"/>
                </a:solidFill>
                <a:latin typeface="Salesforce Sans" panose="020B0505020202020203" pitchFamily="34" charset="0"/>
                <a:cs typeface="Arial" pitchFamily="34" charset="0"/>
              </a:rPr>
              <a:t>Certification Webpage:</a:t>
            </a:r>
            <a:r>
              <a:rPr lang="en-US" sz="1900" kern="0" dirty="0">
                <a:solidFill>
                  <a:srgbClr val="FF00FF"/>
                </a:solidFill>
                <a:latin typeface="Salesforce Sans" panose="020B0505020202020203" pitchFamily="34" charset="0"/>
                <a:cs typeface="Arial" pitchFamily="34" charset="0"/>
              </a:rPr>
              <a:t/>
            </a:r>
            <a:br>
              <a:rPr lang="en-US" sz="1900" kern="0" dirty="0">
                <a:solidFill>
                  <a:srgbClr val="FF00FF"/>
                </a:solidFill>
                <a:latin typeface="Salesforce Sans" panose="020B0505020202020203" pitchFamily="34" charset="0"/>
                <a:cs typeface="Arial" pitchFamily="34" charset="0"/>
              </a:rPr>
            </a:br>
            <a:r>
              <a:rPr lang="en-US" sz="1900" kern="0" dirty="0">
                <a:solidFill>
                  <a:srgbClr val="009DDC"/>
                </a:solidFill>
                <a:latin typeface="Salesforce Sans" panose="020B0505020202020203" pitchFamily="34" charset="0"/>
                <a:cs typeface="Arial" pitchFamily="34" charset="0"/>
                <a:hlinkClick r:id="rId6"/>
              </a:rPr>
              <a:t>certification.salesforce.com</a:t>
            </a:r>
            <a:endParaRPr lang="en-US" sz="1900" kern="0" dirty="0">
              <a:solidFill>
                <a:srgbClr val="009DDC"/>
              </a:solidFill>
              <a:latin typeface="Salesforce Sans" panose="020B0505020202020203" pitchFamily="34" charset="0"/>
              <a:cs typeface="Arial" pitchFamily="34" charset="0"/>
            </a:endParaRPr>
          </a:p>
        </p:txBody>
      </p:sp>
      <p:sp>
        <p:nvSpPr>
          <p:cNvPr id="33" name="TextBox 32"/>
          <p:cNvSpPr txBox="1"/>
          <p:nvPr/>
        </p:nvSpPr>
        <p:spPr>
          <a:xfrm>
            <a:off x="3218218" y="4395551"/>
            <a:ext cx="6836963" cy="749123"/>
          </a:xfrm>
          <a:prstGeom prst="roundRect">
            <a:avLst/>
          </a:prstGeom>
          <a:solidFill>
            <a:schemeClr val="bg1"/>
          </a:solidFill>
        </p:spPr>
        <p:txBody>
          <a:bodyPr wrap="square" lIns="91424" tIns="45712" rIns="91424" bIns="45712" rtlCol="0">
            <a:spAutoFit/>
          </a:bodyPr>
          <a:lstStyle/>
          <a:p>
            <a:pPr marL="339666" indent="-339666" algn="l" defTabSz="914240" fontAlgn="auto">
              <a:spcBef>
                <a:spcPts val="0"/>
              </a:spcBef>
              <a:spcAft>
                <a:spcPts val="0"/>
              </a:spcAft>
              <a:defRPr/>
            </a:pPr>
            <a:r>
              <a:rPr lang="en-US" sz="1900" b="1" kern="0" dirty="0">
                <a:solidFill>
                  <a:srgbClr val="009DDC"/>
                </a:solidFill>
                <a:latin typeface="Salesforce Sans" panose="020B0505020202020203" pitchFamily="34" charset="0"/>
                <a:cs typeface="Arial" pitchFamily="34" charset="0"/>
              </a:rPr>
              <a:t>Follow us on Twitter:</a:t>
            </a:r>
            <a:r>
              <a:rPr lang="en-US" sz="1900" kern="0" dirty="0">
                <a:solidFill>
                  <a:srgbClr val="FF00FF"/>
                </a:solidFill>
                <a:latin typeface="Salesforce Sans" panose="020B0505020202020203" pitchFamily="34" charset="0"/>
                <a:cs typeface="Arial" pitchFamily="34" charset="0"/>
              </a:rPr>
              <a:t/>
            </a:r>
            <a:br>
              <a:rPr lang="en-US" sz="1900" kern="0" dirty="0">
                <a:solidFill>
                  <a:srgbClr val="FF00FF"/>
                </a:solidFill>
                <a:latin typeface="Salesforce Sans" panose="020B0505020202020203" pitchFamily="34" charset="0"/>
                <a:cs typeface="Arial" pitchFamily="34" charset="0"/>
              </a:rPr>
            </a:br>
            <a:r>
              <a:rPr lang="en-US" sz="1900" kern="0" dirty="0">
                <a:solidFill>
                  <a:srgbClr val="009DDC"/>
                </a:solidFill>
                <a:latin typeface="Salesforce Sans" panose="020B0505020202020203" pitchFamily="34" charset="0"/>
                <a:cs typeface="Arial" pitchFamily="34" charset="0"/>
                <a:hlinkClick r:id="rId7"/>
              </a:rPr>
              <a:t>@</a:t>
            </a:r>
            <a:r>
              <a:rPr lang="en-US" sz="1900" kern="0" dirty="0" err="1">
                <a:solidFill>
                  <a:srgbClr val="009DDC"/>
                </a:solidFill>
                <a:latin typeface="Salesforce Sans" panose="020B0505020202020203" pitchFamily="34" charset="0"/>
                <a:cs typeface="Arial" pitchFamily="34" charset="0"/>
                <a:hlinkClick r:id="rId7"/>
              </a:rPr>
              <a:t>SalesforceU</a:t>
            </a:r>
            <a:endParaRPr lang="en-US" sz="1900" kern="0" dirty="0">
              <a:solidFill>
                <a:srgbClr val="009DDC"/>
              </a:solidFill>
              <a:latin typeface="Salesforce Sans" panose="020B0505020202020203" pitchFamily="34" charset="0"/>
              <a:cs typeface="Arial" pitchFamily="34" charset="0"/>
            </a:endParaRPr>
          </a:p>
        </p:txBody>
      </p:sp>
      <p:sp>
        <p:nvSpPr>
          <p:cNvPr id="34" name="TextBox 33"/>
          <p:cNvSpPr txBox="1"/>
          <p:nvPr/>
        </p:nvSpPr>
        <p:spPr>
          <a:xfrm>
            <a:off x="3218220" y="5333730"/>
            <a:ext cx="6842065" cy="749123"/>
          </a:xfrm>
          <a:prstGeom prst="roundRect">
            <a:avLst/>
          </a:prstGeom>
          <a:solidFill>
            <a:schemeClr val="bg1"/>
          </a:solidFill>
        </p:spPr>
        <p:txBody>
          <a:bodyPr wrap="square" lIns="91424" tIns="45712" rIns="91424" bIns="45712" rtlCol="0">
            <a:spAutoFit/>
          </a:bodyPr>
          <a:lstStyle/>
          <a:p>
            <a:pPr marL="339666" indent="-339666" algn="l">
              <a:defRPr/>
            </a:pPr>
            <a:r>
              <a:rPr lang="en-US" sz="1900" b="1" kern="0" dirty="0">
                <a:solidFill>
                  <a:srgbClr val="009DDC"/>
                </a:solidFill>
                <a:latin typeface="Salesforce Sans" panose="020B0505020202020203" pitchFamily="34" charset="0"/>
                <a:cs typeface="Arial" pitchFamily="34" charset="0"/>
              </a:rPr>
              <a:t>Salesforce Success Community:</a:t>
            </a:r>
          </a:p>
          <a:p>
            <a:pPr marL="339666" indent="-339666" algn="l">
              <a:defRPr/>
            </a:pPr>
            <a:r>
              <a:rPr lang="en-US" sz="1900" kern="0" dirty="0">
                <a:solidFill>
                  <a:schemeClr val="accent1">
                    <a:lumMod val="75000"/>
                  </a:schemeClr>
                </a:solidFill>
                <a:latin typeface="Salesforce Sans" panose="020B0505020202020203" pitchFamily="34" charset="0"/>
                <a:cs typeface="Arial" pitchFamily="34" charset="0"/>
              </a:rPr>
              <a:t> </a:t>
            </a:r>
            <a:r>
              <a:rPr lang="en-US" sz="1900" kern="0" dirty="0">
                <a:solidFill>
                  <a:srgbClr val="FF00FF"/>
                </a:solidFill>
                <a:latin typeface="Salesforce Sans" panose="020B0505020202020203" pitchFamily="34" charset="0"/>
                <a:cs typeface="Arial" pitchFamily="34" charset="0"/>
              </a:rPr>
              <a:t>	</a:t>
            </a:r>
            <a:r>
              <a:rPr lang="en-US" sz="1900" kern="0" dirty="0">
                <a:solidFill>
                  <a:schemeClr val="accent1">
                    <a:lumMod val="75000"/>
                  </a:schemeClr>
                </a:solidFill>
                <a:latin typeface="Salesforce Sans" panose="020B0505020202020203" pitchFamily="34" charset="0"/>
                <a:cs typeface="Arial" pitchFamily="34" charset="0"/>
              </a:rPr>
              <a:t>Log in to Salesforce </a:t>
            </a:r>
            <a:r>
              <a:rPr lang="en-US" sz="1900" kern="0" dirty="0">
                <a:solidFill>
                  <a:schemeClr val="accent1">
                    <a:lumMod val="75000"/>
                  </a:schemeClr>
                </a:solidFill>
                <a:latin typeface="Wingdings"/>
                <a:cs typeface="Arial" pitchFamily="34" charset="0"/>
                <a:sym typeface="Wingdings" pitchFamily="2" charset="2"/>
              </a:rPr>
              <a:t></a:t>
            </a:r>
            <a:r>
              <a:rPr lang="en-US" sz="1900" kern="0" dirty="0">
                <a:solidFill>
                  <a:schemeClr val="accent1">
                    <a:lumMod val="75000"/>
                  </a:schemeClr>
                </a:solidFill>
                <a:latin typeface="Salesforce Sans" panose="020B0505020202020203" pitchFamily="34" charset="0"/>
                <a:cs typeface="Arial" pitchFamily="34" charset="0"/>
              </a:rPr>
              <a:t> Help &amp; Training </a:t>
            </a:r>
            <a:r>
              <a:rPr lang="en-US" sz="1900" kern="0" dirty="0">
                <a:solidFill>
                  <a:schemeClr val="accent1">
                    <a:lumMod val="75000"/>
                  </a:schemeClr>
                </a:solidFill>
                <a:latin typeface="Wingdings"/>
                <a:cs typeface="Arial" pitchFamily="34" charset="0"/>
                <a:sym typeface="Wingdings" pitchFamily="2" charset="2"/>
              </a:rPr>
              <a:t></a:t>
            </a:r>
            <a:r>
              <a:rPr lang="en-US" sz="1900" kern="0" dirty="0">
                <a:solidFill>
                  <a:schemeClr val="accent1">
                    <a:lumMod val="75000"/>
                  </a:schemeClr>
                </a:solidFill>
                <a:latin typeface="Salesforce Sans" panose="020B0505020202020203" pitchFamily="34" charset="0"/>
                <a:cs typeface="Arial" pitchFamily="34" charset="0"/>
                <a:sym typeface="Wingdings" pitchFamily="2" charset="2"/>
              </a:rPr>
              <a:t> Collaboration</a:t>
            </a:r>
            <a:endParaRPr lang="en-US" sz="1900" kern="0" dirty="0">
              <a:solidFill>
                <a:schemeClr val="accent1">
                  <a:lumMod val="75000"/>
                </a:schemeClr>
              </a:solidFill>
              <a:latin typeface="Salesforce Sans" panose="020B0505020202020203" pitchFamily="34" charset="0"/>
              <a:cs typeface="Arial" pitchFamily="34" charset="0"/>
            </a:endParaRPr>
          </a:p>
        </p:txBody>
      </p:sp>
      <p:sp>
        <p:nvSpPr>
          <p:cNvPr id="30" name="Oval 29"/>
          <p:cNvSpPr/>
          <p:nvPr/>
        </p:nvSpPr>
        <p:spPr bwMode="auto">
          <a:xfrm>
            <a:off x="2238096" y="5308263"/>
            <a:ext cx="762000" cy="762000"/>
          </a:xfrm>
          <a:prstGeom prst="ellipse">
            <a:avLst/>
          </a:prstGeom>
          <a:solidFill>
            <a:schemeClr val="bg1"/>
          </a:solidFill>
          <a:ln w="38100" cap="flat" cmpd="sng" algn="ctr">
            <a:noFill/>
            <a:prstDash val="solid"/>
            <a:round/>
            <a:headEnd type="none" w="med" len="med"/>
            <a:tailEnd type="none" w="med" len="med"/>
          </a:ln>
          <a:effectLst/>
        </p:spPr>
        <p:txBody>
          <a:bodyPr vert="horz" wrap="square" lIns="91424" tIns="45712" rIns="91424" bIns="45712" numCol="1" rtlCol="0" anchor="t" anchorCtr="0" compatLnSpc="1">
            <a:prstTxWarp prst="textNoShape">
              <a:avLst/>
            </a:prstTxWarp>
          </a:bodyPr>
          <a:lstStyle/>
          <a:p>
            <a:pPr defTabSz="914240"/>
            <a:endParaRPr lang="en-US"/>
          </a:p>
        </p:txBody>
      </p:sp>
      <p:sp>
        <p:nvSpPr>
          <p:cNvPr id="11" name="Freeform 5"/>
          <p:cNvSpPr>
            <a:spLocks/>
          </p:cNvSpPr>
          <p:nvPr/>
        </p:nvSpPr>
        <p:spPr bwMode="auto">
          <a:xfrm flipH="1">
            <a:off x="2358353" y="5476876"/>
            <a:ext cx="522179" cy="428967"/>
          </a:xfrm>
          <a:custGeom>
            <a:avLst/>
            <a:gdLst>
              <a:gd name="T0" fmla="*/ 587 w 587"/>
              <a:gd name="T1" fmla="*/ 206 h 515"/>
              <a:gd name="T2" fmla="*/ 294 w 587"/>
              <a:gd name="T3" fmla="*/ 0 h 515"/>
              <a:gd name="T4" fmla="*/ 0 w 587"/>
              <a:gd name="T5" fmla="*/ 206 h 515"/>
              <a:gd name="T6" fmla="*/ 161 w 587"/>
              <a:gd name="T7" fmla="*/ 390 h 515"/>
              <a:gd name="T8" fmla="*/ 93 w 587"/>
              <a:gd name="T9" fmla="*/ 515 h 515"/>
              <a:gd name="T10" fmla="*/ 314 w 587"/>
              <a:gd name="T11" fmla="*/ 412 h 515"/>
              <a:gd name="T12" fmla="*/ 587 w 587"/>
              <a:gd name="T13" fmla="*/ 206 h 515"/>
            </a:gdLst>
            <a:ahLst/>
            <a:cxnLst>
              <a:cxn ang="0">
                <a:pos x="T0" y="T1"/>
              </a:cxn>
              <a:cxn ang="0">
                <a:pos x="T2" y="T3"/>
              </a:cxn>
              <a:cxn ang="0">
                <a:pos x="T4" y="T5"/>
              </a:cxn>
              <a:cxn ang="0">
                <a:pos x="T6" y="T7"/>
              </a:cxn>
              <a:cxn ang="0">
                <a:pos x="T8" y="T9"/>
              </a:cxn>
              <a:cxn ang="0">
                <a:pos x="T10" y="T11"/>
              </a:cxn>
              <a:cxn ang="0">
                <a:pos x="T12" y="T13"/>
              </a:cxn>
            </a:cxnLst>
            <a:rect l="0" t="0" r="r" b="b"/>
            <a:pathLst>
              <a:path w="587" h="515">
                <a:moveTo>
                  <a:pt x="587" y="206"/>
                </a:moveTo>
                <a:cubicBezTo>
                  <a:pt x="587" y="92"/>
                  <a:pt x="456" y="0"/>
                  <a:pt x="294" y="0"/>
                </a:cubicBezTo>
                <a:cubicBezTo>
                  <a:pt x="132" y="0"/>
                  <a:pt x="0" y="92"/>
                  <a:pt x="0" y="206"/>
                </a:cubicBezTo>
                <a:cubicBezTo>
                  <a:pt x="0" y="287"/>
                  <a:pt x="66" y="356"/>
                  <a:pt x="161" y="390"/>
                </a:cubicBezTo>
                <a:cubicBezTo>
                  <a:pt x="166" y="414"/>
                  <a:pt x="159" y="456"/>
                  <a:pt x="93" y="515"/>
                </a:cubicBezTo>
                <a:cubicBezTo>
                  <a:pt x="93" y="515"/>
                  <a:pt x="233" y="477"/>
                  <a:pt x="314" y="412"/>
                </a:cubicBezTo>
                <a:cubicBezTo>
                  <a:pt x="466" y="405"/>
                  <a:pt x="587" y="316"/>
                  <a:pt x="587" y="206"/>
                </a:cubicBezTo>
                <a:close/>
              </a:path>
            </a:pathLst>
          </a:custGeom>
          <a:solidFill>
            <a:srgbClr val="009DDC"/>
          </a:solidFill>
          <a:ln>
            <a:noFill/>
          </a:ln>
          <a:effectLst/>
        </p:spPr>
        <p:txBody>
          <a:bodyPr vert="horz" wrap="square" lIns="91424" tIns="45712" rIns="91424" bIns="45712" numCol="1" anchor="t" anchorCtr="0" compatLnSpc="1">
            <a:prstTxWarp prst="textNoShape">
              <a:avLst/>
            </a:prstTxWarp>
          </a:bodyPr>
          <a:lstStyle/>
          <a:p>
            <a:endParaRPr lang="en-US"/>
          </a:p>
        </p:txBody>
      </p:sp>
      <p:sp>
        <p:nvSpPr>
          <p:cNvPr id="28" name="Text Box 13"/>
          <p:cNvSpPr txBox="1">
            <a:spLocks noChangeArrowheads="1"/>
          </p:cNvSpPr>
          <p:nvPr/>
        </p:nvSpPr>
        <p:spPr bwMode="gray">
          <a:xfrm>
            <a:off x="1" y="6611114"/>
            <a:ext cx="12192000" cy="215427"/>
          </a:xfrm>
          <a:prstGeom prst="rect">
            <a:avLst/>
          </a:prstGeom>
          <a:noFill/>
          <a:ln w="9525">
            <a:noFill/>
            <a:miter lim="800000"/>
            <a:headEnd/>
            <a:tailEnd/>
          </a:ln>
          <a:effectLst/>
        </p:spPr>
        <p:txBody>
          <a:bodyPr wrap="square" lIns="91424" tIns="45712" rIns="91424" bIns="45712">
            <a:spAutoFit/>
          </a:bodyPr>
          <a:lstStyle/>
          <a:p>
            <a:pPr algn="ctr"/>
            <a:r>
              <a:rPr lang="en-US" sz="800" dirty="0" smtClean="0">
                <a:solidFill>
                  <a:schemeClr val="bg1"/>
                </a:solidFill>
                <a:latin typeface="+mn-lt"/>
              </a:rPr>
              <a:t>© Copyright 2016 salesforce.com, </a:t>
            </a:r>
            <a:r>
              <a:rPr lang="en-US" sz="800" dirty="0" err="1" smtClean="0">
                <a:solidFill>
                  <a:schemeClr val="bg1"/>
                </a:solidFill>
                <a:latin typeface="+mn-lt"/>
              </a:rPr>
              <a:t>inc.</a:t>
            </a:r>
            <a:r>
              <a:rPr lang="en-US" sz="800" dirty="0" smtClean="0">
                <a:solidFill>
                  <a:schemeClr val="bg1"/>
                </a:solidFill>
                <a:latin typeface="+mn-lt"/>
              </a:rPr>
              <a:t>  All rights reserved.</a:t>
            </a:r>
            <a:r>
              <a:rPr lang="en-US" sz="800" baseline="0" dirty="0" smtClean="0">
                <a:solidFill>
                  <a:schemeClr val="bg1"/>
                </a:solidFill>
                <a:latin typeface="+mn-lt"/>
              </a:rPr>
              <a:t> </a:t>
            </a:r>
            <a:r>
              <a:rPr lang="en-US" sz="800" dirty="0" smtClean="0">
                <a:solidFill>
                  <a:schemeClr val="bg1"/>
                </a:solidFill>
                <a:latin typeface="+mn-lt"/>
              </a:rPr>
              <a:t>Various trademarks held by their respective owners.</a:t>
            </a:r>
          </a:p>
        </p:txBody>
      </p:sp>
      <p:sp>
        <p:nvSpPr>
          <p:cNvPr id="31" name="TextBox 30"/>
          <p:cNvSpPr txBox="1"/>
          <p:nvPr/>
        </p:nvSpPr>
        <p:spPr>
          <a:xfrm>
            <a:off x="844114" y="0"/>
            <a:ext cx="8088852" cy="2012610"/>
          </a:xfrm>
          <a:prstGeom prst="rect">
            <a:avLst/>
          </a:prstGeom>
          <a:noFill/>
        </p:spPr>
        <p:txBody>
          <a:bodyPr wrap="square" lIns="91424" tIns="45712" rIns="91424" bIns="45712" rtlCol="0" anchor="ctr">
            <a:noAutofit/>
          </a:bodyPr>
          <a:lstStyle/>
          <a:p>
            <a:pPr algn="ctr" defTabSz="914240" fontAlgn="auto">
              <a:lnSpc>
                <a:spcPct val="85000"/>
              </a:lnSpc>
              <a:spcBef>
                <a:spcPts val="0"/>
              </a:spcBef>
              <a:spcAft>
                <a:spcPts val="0"/>
              </a:spcAft>
              <a:defRPr/>
            </a:pPr>
            <a:r>
              <a:rPr lang="en-US" sz="4000" b="1" kern="0" cap="all" spc="300" dirty="0" smtClean="0">
                <a:latin typeface="Salesforce Sans Light" panose="020B0305020202020203" pitchFamily="34" charset="0"/>
                <a:cs typeface="Arial" panose="020B0604020202020204" pitchFamily="34" charset="0"/>
              </a:rPr>
              <a:t>Training </a:t>
            </a:r>
            <a:r>
              <a:rPr lang="en-US" sz="4000" b="1" kern="0" cap="all" spc="300" dirty="0">
                <a:latin typeface="Salesforce Sans Light" panose="020B0305020202020203" pitchFamily="34" charset="0"/>
                <a:cs typeface="Arial" panose="020B0604020202020204" pitchFamily="34" charset="0"/>
              </a:rPr>
              <a:t>and Certification Resources</a:t>
            </a:r>
          </a:p>
        </p:txBody>
      </p:sp>
      <p:pic>
        <p:nvPicPr>
          <p:cNvPr id="36"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9648932" y="693989"/>
            <a:ext cx="1824109" cy="608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0"/>
          </p:nvPr>
        </p:nvSpPr>
        <p:spPr>
          <a:xfrm>
            <a:off x="9982807" y="301660"/>
            <a:ext cx="483911" cy="197963"/>
          </a:xfrm>
        </p:spPr>
        <p:txBody>
          <a:bodyPr/>
          <a:lstStyle/>
          <a:p>
            <a:fld id="{812A5277-1DB9-460F-9A21-B857ABB32666}" type="slidenum">
              <a:rPr lang="en-US" smtClean="0"/>
              <a:pPr/>
              <a:t>97</a:t>
            </a:fld>
            <a:endParaRPr lang="en-US" dirty="0"/>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99674" y="3475891"/>
            <a:ext cx="644102" cy="643934"/>
          </a:xfrm>
          <a:prstGeom prst="rect">
            <a:avLst/>
          </a:prstGeom>
        </p:spPr>
      </p:pic>
      <p:pic>
        <p:nvPicPr>
          <p:cNvPr id="37" name="Picture 36"/>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1541" y="2471894"/>
            <a:ext cx="826483" cy="826268"/>
          </a:xfrm>
          <a:prstGeom prst="rect">
            <a:avLst/>
          </a:prstGeom>
        </p:spPr>
      </p:pic>
    </p:spTree>
    <p:custDataLst>
      <p:tags r:id="rId1"/>
    </p:custDataLst>
    <p:extLst>
      <p:ext uri="{BB962C8B-B14F-4D97-AF65-F5344CB8AC3E}">
        <p14:creationId xmlns:p14="http://schemas.microsoft.com/office/powerpoint/2010/main" val="36687106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Volunteer </a:t>
            </a:r>
            <a:r>
              <a:rPr lang="en-US"/>
              <a:t>with </a:t>
            </a:r>
            <a:r>
              <a:rPr lang="en-US" smtClean="0"/>
              <a:t>Taproot</a:t>
            </a:r>
            <a:endParaRPr lang="en-US" dirty="0"/>
          </a:p>
        </p:txBody>
      </p:sp>
      <p:sp>
        <p:nvSpPr>
          <p:cNvPr id="4" name="Slide Number Placeholder 3"/>
          <p:cNvSpPr>
            <a:spLocks noGrp="1"/>
          </p:cNvSpPr>
          <p:nvPr>
            <p:ph type="sldNum" sz="quarter" idx="10"/>
          </p:nvPr>
        </p:nvSpPr>
        <p:spPr/>
        <p:txBody>
          <a:bodyPr/>
          <a:lstStyle/>
          <a:p>
            <a:fld id="{812A5277-1DB9-460F-9A21-B857ABB32666}" type="slidenum">
              <a:rPr lang="en-US" smtClean="0"/>
              <a:pPr/>
              <a:t>98</a:t>
            </a:fld>
            <a:endParaRPr lang="en-US" dirty="0"/>
          </a:p>
        </p:txBody>
      </p:sp>
      <p:sp>
        <p:nvSpPr>
          <p:cNvPr id="5" name="Content Placeholder 5"/>
          <p:cNvSpPr txBox="1">
            <a:spLocks/>
          </p:cNvSpPr>
          <p:nvPr/>
        </p:nvSpPr>
        <p:spPr bwMode="auto">
          <a:xfrm>
            <a:off x="115714" y="843165"/>
            <a:ext cx="11941175" cy="5950440"/>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1" fontAlgn="base" hangingPunct="1">
              <a:spcBef>
                <a:spcPts val="600"/>
              </a:spcBef>
              <a:spcAft>
                <a:spcPct val="0"/>
              </a:spcAft>
              <a:defRPr sz="2800">
                <a:solidFill>
                  <a:schemeClr val="tx1"/>
                </a:solidFill>
                <a:latin typeface="Arial" pitchFamily="34" charset="0"/>
                <a:ea typeface="+mn-ea"/>
                <a:cs typeface="Arial" pitchFamily="34" charset="0"/>
              </a:defRPr>
            </a:lvl1pPr>
            <a:lvl2pPr marL="0" indent="0" algn="l" rtl="0" eaLnBrk="1" fontAlgn="base" hangingPunct="1">
              <a:spcBef>
                <a:spcPts val="600"/>
              </a:spcBef>
              <a:spcAft>
                <a:spcPct val="0"/>
              </a:spcAft>
              <a:buFont typeface="Wingdings" pitchFamily="2" charset="2"/>
              <a:buNone/>
              <a:defRPr sz="2800">
                <a:solidFill>
                  <a:schemeClr val="tx1"/>
                </a:solidFill>
                <a:latin typeface="Arial" pitchFamily="34" charset="0"/>
                <a:cs typeface="Arial" pitchFamily="34" charset="0"/>
              </a:defRPr>
            </a:lvl2pPr>
            <a:lvl3pPr marL="236538" indent="-236538" algn="l" rtl="0" eaLnBrk="1" fontAlgn="base" hangingPunct="1">
              <a:spcBef>
                <a:spcPts val="600"/>
              </a:spcBef>
              <a:spcAft>
                <a:spcPct val="0"/>
              </a:spcAft>
              <a:buFont typeface="Wingdings" panose="05000000000000000000" pitchFamily="2" charset="2"/>
              <a:buChar char="§"/>
              <a:defRPr sz="2400">
                <a:solidFill>
                  <a:schemeClr val="tx1"/>
                </a:solidFill>
                <a:latin typeface="Arial" pitchFamily="34" charset="0"/>
                <a:cs typeface="Arial" pitchFamily="34" charset="0"/>
              </a:defRPr>
            </a:lvl3pPr>
            <a:lvl4pPr marL="461963" indent="-227013" algn="l"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4pPr>
            <a:lvl5pPr marL="684213" indent="-227013" algn="l" defTabSz="1085850" rtl="0" eaLnBrk="1" fontAlgn="base" hangingPunct="1">
              <a:spcBef>
                <a:spcPts val="600"/>
              </a:spcBef>
              <a:spcAft>
                <a:spcPct val="0"/>
              </a:spcAft>
              <a:buFont typeface="Arial" pitchFamily="34" charset="0"/>
              <a:buChar char="•"/>
              <a:defRPr sz="2100">
                <a:solidFill>
                  <a:schemeClr val="tx1"/>
                </a:solidFill>
                <a:latin typeface="Arial" pitchFamily="34" charset="0"/>
                <a:cs typeface="Arial" pitchFamily="34" charset="0"/>
              </a:defRPr>
            </a:lvl5pPr>
            <a:lvl6pPr marL="912813" indent="-225425" algn="l" rtl="0" eaLnBrk="1" fontAlgn="base" hangingPunct="1">
              <a:spcBef>
                <a:spcPts val="600"/>
              </a:spcBef>
              <a:spcAft>
                <a:spcPct val="0"/>
              </a:spcAft>
              <a:buFont typeface="Arial" panose="020B0604020202020204" pitchFamily="34" charset="0"/>
              <a:buChar char="‒"/>
              <a:defRPr sz="2100">
                <a:solidFill>
                  <a:schemeClr val="tx1"/>
                </a:solidFill>
                <a:latin typeface="Arial" pitchFamily="34" charset="0"/>
                <a:cs typeface="Arial" pitchFamily="34" charset="0"/>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r>
              <a:rPr lang="en-US" kern="0" dirty="0" smtClean="0">
                <a:latin typeface="Salesforce Sans" panose="020B0505020202020203" pitchFamily="34" charset="0"/>
              </a:rPr>
              <a:t>Use your consulting skills to help nonprofit customers be successful. Check out the link below for more information. </a:t>
            </a:r>
            <a:endParaRPr lang="en-US" kern="0" dirty="0">
              <a:latin typeface="Salesforce Sans" panose="020B0505020202020203" pitchFamily="34" charset="0"/>
            </a:endParaRPr>
          </a:p>
        </p:txBody>
      </p:sp>
      <p:sp>
        <p:nvSpPr>
          <p:cNvPr id="6" name="Title 1"/>
          <p:cNvSpPr txBox="1">
            <a:spLocks/>
          </p:cNvSpPr>
          <p:nvPr/>
        </p:nvSpPr>
        <p:spPr bwMode="white">
          <a:xfrm>
            <a:off x="128589" y="9"/>
            <a:ext cx="10734146" cy="746975"/>
          </a:xfrm>
          <a:prstGeom prst="rect">
            <a:avLst/>
          </a:prstGeom>
        </p:spPr>
        <p:txBody>
          <a:bodyPr vert="horz" lIns="91424" tIns="91424" rIns="91424" bIns="45712" rtlCol="0" anchor="ctr">
            <a:noAutofit/>
          </a:bodyPr>
          <a:lstStyle>
            <a:lvl1pPr algn="l" rtl="0" eaLnBrk="1" fontAlgn="base" hangingPunct="1">
              <a:lnSpc>
                <a:spcPct val="85000"/>
              </a:lnSpc>
              <a:spcBef>
                <a:spcPct val="0"/>
              </a:spcBef>
              <a:spcAft>
                <a:spcPct val="0"/>
              </a:spcAft>
              <a:defRPr sz="2800" b="1">
                <a:solidFill>
                  <a:schemeClr val="bg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a:lstStyle>
          <a:p>
            <a:endParaRPr lang="en-US" kern="0" dirty="0">
              <a:latin typeface="Salesforce Sans" panose="020B0505020202020203" pitchFamily="34" charset="0"/>
            </a:endParaRPr>
          </a:p>
        </p:txBody>
      </p:sp>
      <p:sp>
        <p:nvSpPr>
          <p:cNvPr id="7" name="Right Arrow 6"/>
          <p:cNvSpPr/>
          <p:nvPr/>
        </p:nvSpPr>
        <p:spPr bwMode="auto">
          <a:xfrm>
            <a:off x="-1" y="1977465"/>
            <a:ext cx="5460275" cy="3682198"/>
          </a:xfrm>
          <a:prstGeom prst="rightArrow">
            <a:avLst/>
          </a:prstGeom>
          <a:solidFill>
            <a:srgbClr val="00B050"/>
          </a:solidFill>
          <a:ln w="38100" cap="flat" cmpd="sng" algn="ctr">
            <a:noFill/>
            <a:prstDash val="solid"/>
            <a:round/>
            <a:headEnd type="none" w="med" len="med"/>
            <a:tailEnd type="none" w="med" len="med"/>
          </a:ln>
          <a:effectLst/>
        </p:spPr>
        <p:txBody>
          <a:bodyPr vert="horz" wrap="square" lIns="365760" tIns="4572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mj-lt"/>
              </a:rPr>
              <a:t>Pro Bono Volunteers</a:t>
            </a:r>
            <a:r>
              <a:rPr kumimoji="0" lang="en-US" sz="1600" b="0" i="0" u="none" strike="noStrike" cap="none" normalizeH="0" baseline="0" dirty="0" smtClean="0">
                <a:ln>
                  <a:noFill/>
                </a:ln>
                <a:solidFill>
                  <a:schemeClr val="bg1"/>
                </a:solidFill>
                <a:effectLst/>
                <a:latin typeface="+mj-lt"/>
              </a:rPr>
              <a:t/>
            </a:r>
            <a:br>
              <a:rPr kumimoji="0" lang="en-US" sz="1600" b="0" i="0" u="none" strike="noStrike" cap="none" normalizeH="0" baseline="0" dirty="0" smtClean="0">
                <a:ln>
                  <a:noFill/>
                </a:ln>
                <a:solidFill>
                  <a:schemeClr val="bg1"/>
                </a:solidFill>
                <a:effectLst/>
                <a:latin typeface="+mj-lt"/>
              </a:rPr>
            </a:br>
            <a:endParaRPr kumimoji="0" lang="en-US" sz="1400" b="0" i="0" u="none" strike="noStrike" cap="none" normalizeH="0" baseline="0" dirty="0" smtClean="0">
              <a:ln>
                <a:noFill/>
              </a:ln>
              <a:solidFill>
                <a:schemeClr val="bg1"/>
              </a:solidFill>
              <a:effectLst/>
              <a:latin typeface="+mj-lt"/>
            </a:endParaRPr>
          </a:p>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lang="en-US" dirty="0" smtClean="0">
                <a:solidFill>
                  <a:schemeClr val="bg1"/>
                </a:solidFill>
                <a:latin typeface="+mj-lt"/>
              </a:rPr>
              <a:t>Get practical experience in the app</a:t>
            </a:r>
          </a:p>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bg1"/>
                </a:solidFill>
                <a:effectLst/>
                <a:latin typeface="+mj-lt"/>
              </a:rPr>
              <a:t>Gain customer-facing experience</a:t>
            </a:r>
          </a:p>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lang="en-US" dirty="0" smtClean="0">
                <a:solidFill>
                  <a:schemeClr val="bg1"/>
                </a:solidFill>
                <a:latin typeface="+mj-lt"/>
              </a:rPr>
              <a:t>Learn about a new market segment</a:t>
            </a:r>
          </a:p>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bg1"/>
                </a:solidFill>
                <a:effectLst/>
                <a:latin typeface="+mj-lt"/>
              </a:rPr>
              <a:t>Expand their resume</a:t>
            </a:r>
          </a:p>
        </p:txBody>
      </p:sp>
      <p:sp>
        <p:nvSpPr>
          <p:cNvPr id="8" name="Left Arrow 7"/>
          <p:cNvSpPr/>
          <p:nvPr/>
        </p:nvSpPr>
        <p:spPr bwMode="auto">
          <a:xfrm>
            <a:off x="6919275" y="2068776"/>
            <a:ext cx="5272726" cy="3530745"/>
          </a:xfrm>
          <a:prstGeom prst="leftArrow">
            <a:avLst/>
          </a:prstGeom>
          <a:solidFill>
            <a:srgbClr val="00B050"/>
          </a:solidFill>
          <a:ln w="3810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rPr>
              <a:t>Nonprofit Customers</a:t>
            </a:r>
            <a:r>
              <a:rPr kumimoji="0" lang="en-US" b="0" i="0" u="none" strike="noStrike" cap="none" normalizeH="0" baseline="0" dirty="0" smtClean="0">
                <a:ln>
                  <a:noFill/>
                </a:ln>
                <a:solidFill>
                  <a:schemeClr val="bg1"/>
                </a:solidFill>
                <a:effectLst/>
              </a:rPr>
              <a:t/>
            </a:r>
            <a:br>
              <a:rPr kumimoji="0" lang="en-US" b="0" i="0" u="none" strike="noStrike" cap="none" normalizeH="0" baseline="0" dirty="0" smtClean="0">
                <a:ln>
                  <a:noFill/>
                </a:ln>
                <a:solidFill>
                  <a:schemeClr val="bg1"/>
                </a:solidFill>
                <a:effectLst/>
              </a:rPr>
            </a:br>
            <a:endParaRPr kumimoji="0" lang="en-US" sz="1400" b="0" i="0" u="none" strike="noStrike" cap="none" normalizeH="0" baseline="0" dirty="0" smtClean="0">
              <a:ln>
                <a:noFill/>
              </a:ln>
              <a:solidFill>
                <a:schemeClr val="bg1"/>
              </a:solidFill>
              <a:effectLst/>
            </a:endParaRPr>
          </a:p>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lang="en-US" dirty="0" smtClean="0">
                <a:solidFill>
                  <a:schemeClr val="bg1"/>
                </a:solidFill>
              </a:rPr>
              <a:t>Gain access to skilled consultants</a:t>
            </a:r>
          </a:p>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bg1"/>
                </a:solidFill>
                <a:effectLst/>
              </a:rPr>
              <a:t>Have successful implementations</a:t>
            </a:r>
            <a:endParaRPr kumimoji="0" lang="en-US" b="0" i="0" u="none" strike="noStrike" cap="none" normalizeH="0" dirty="0" smtClean="0">
              <a:ln>
                <a:noFill/>
              </a:ln>
              <a:solidFill>
                <a:schemeClr val="bg1"/>
              </a:solidFill>
              <a:effectLst/>
            </a:endParaRPr>
          </a:p>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lang="en-US" baseline="0" dirty="0" smtClean="0">
                <a:solidFill>
                  <a:schemeClr val="bg1"/>
                </a:solidFill>
              </a:rPr>
              <a:t>Learn from the</a:t>
            </a:r>
            <a:r>
              <a:rPr lang="en-US" dirty="0" smtClean="0">
                <a:solidFill>
                  <a:schemeClr val="bg1"/>
                </a:solidFill>
              </a:rPr>
              <a:t> pros</a:t>
            </a:r>
          </a:p>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bg1"/>
                </a:solidFill>
                <a:effectLst/>
              </a:rPr>
              <a:t>Have more</a:t>
            </a:r>
            <a:r>
              <a:rPr kumimoji="0" lang="en-US" b="0" i="0" u="none" strike="noStrike" cap="none" normalizeH="0" dirty="0" smtClean="0">
                <a:ln>
                  <a:noFill/>
                </a:ln>
                <a:solidFill>
                  <a:schemeClr val="bg1"/>
                </a:solidFill>
                <a:effectLst/>
              </a:rPr>
              <a:t> mission impact</a:t>
            </a:r>
            <a:endParaRPr kumimoji="0" lang="en-US" b="0" i="0" u="none" strike="noStrike" cap="none" normalizeH="0" baseline="0" dirty="0" smtClean="0">
              <a:ln>
                <a:noFill/>
              </a:ln>
              <a:solidFill>
                <a:schemeClr val="bg1"/>
              </a:solidFill>
              <a:effectLst/>
              <a:latin typeface="Times New Roman" pitchFamily="18" charset="0"/>
            </a:endParaRPr>
          </a:p>
        </p:txBody>
      </p:sp>
      <p:sp>
        <p:nvSpPr>
          <p:cNvPr id="9" name="Oval 8"/>
          <p:cNvSpPr/>
          <p:nvPr/>
        </p:nvSpPr>
        <p:spPr bwMode="auto">
          <a:xfrm>
            <a:off x="4785999" y="2441543"/>
            <a:ext cx="2803510" cy="2803508"/>
          </a:xfrm>
          <a:prstGeom prst="ellipse">
            <a:avLst/>
          </a:prstGeom>
          <a:solidFill>
            <a:srgbClr val="92D050">
              <a:alpha val="4902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200" dirty="0" smtClean="0"/>
          </a:p>
          <a:p>
            <a:pPr marL="0" marR="0" indent="0" algn="ctr" defTabSz="914400" rtl="0" eaLnBrk="1" fontAlgn="base" latinLnBrk="0" hangingPunct="1">
              <a:lnSpc>
                <a:spcPct val="100000"/>
              </a:lnSpc>
              <a:spcBef>
                <a:spcPct val="0"/>
              </a:spcBef>
              <a:spcAft>
                <a:spcPct val="0"/>
              </a:spcAft>
              <a:buClrTx/>
              <a:buSzTx/>
              <a:buFontTx/>
              <a:buNone/>
              <a:tabLst/>
            </a:pPr>
            <a:endParaRPr lang="en-US" sz="1200"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en-US" sz="2300" i="0" u="none" strike="noStrike" cap="none" normalizeH="0" baseline="0" dirty="0" smtClean="0">
                <a:ln>
                  <a:noFill/>
                </a:ln>
                <a:solidFill>
                  <a:schemeClr val="tx1"/>
                </a:solidFill>
                <a:effectLst/>
              </a:rPr>
              <a:t>Pro </a:t>
            </a:r>
          </a:p>
          <a:p>
            <a:pPr marL="0" marR="0" indent="0" algn="ctr" defTabSz="914400" rtl="0" eaLnBrk="1" fontAlgn="base" latinLnBrk="0" hangingPunct="1">
              <a:lnSpc>
                <a:spcPct val="100000"/>
              </a:lnSpc>
              <a:spcBef>
                <a:spcPct val="0"/>
              </a:spcBef>
              <a:spcAft>
                <a:spcPct val="0"/>
              </a:spcAft>
              <a:buClrTx/>
              <a:buSzTx/>
              <a:buFontTx/>
              <a:buNone/>
              <a:tabLst/>
            </a:pPr>
            <a:r>
              <a:rPr lang="en-US" sz="2300" dirty="0" smtClean="0"/>
              <a:t>Bono </a:t>
            </a:r>
            <a:br>
              <a:rPr lang="en-US" sz="2300" dirty="0" smtClean="0"/>
            </a:br>
            <a:r>
              <a:rPr lang="en-US" sz="2300" dirty="0" smtClean="0"/>
              <a:t>Volunteering</a:t>
            </a:r>
            <a:endParaRPr kumimoji="0" lang="en-US" sz="2300" i="0" u="none" strike="noStrike" cap="none" normalizeH="0" baseline="0" dirty="0" smtClean="0">
              <a:ln>
                <a:noFill/>
              </a:ln>
              <a:solidFill>
                <a:schemeClr val="tx1"/>
              </a:solidFill>
              <a:effectLst/>
            </a:endParaRPr>
          </a:p>
        </p:txBody>
      </p:sp>
      <p:sp>
        <p:nvSpPr>
          <p:cNvPr id="10" name="TextBox 9"/>
          <p:cNvSpPr txBox="1"/>
          <p:nvPr/>
        </p:nvSpPr>
        <p:spPr>
          <a:xfrm>
            <a:off x="654341" y="6157519"/>
            <a:ext cx="184731" cy="523220"/>
          </a:xfrm>
          <a:prstGeom prst="rect">
            <a:avLst/>
          </a:prstGeom>
          <a:noFill/>
        </p:spPr>
        <p:txBody>
          <a:bodyPr wrap="none" rtlCol="0">
            <a:spAutoFit/>
          </a:bodyPr>
          <a:lstStyle/>
          <a:p>
            <a:endParaRPr lang="en-US" sz="2800" dirty="0"/>
          </a:p>
        </p:txBody>
      </p:sp>
      <p:sp>
        <p:nvSpPr>
          <p:cNvPr id="11" name="Rectangle 10"/>
          <p:cNvSpPr/>
          <p:nvPr/>
        </p:nvSpPr>
        <p:spPr bwMode="auto">
          <a:xfrm>
            <a:off x="0" y="6038603"/>
            <a:ext cx="12188825" cy="819397"/>
          </a:xfrm>
          <a:prstGeom prst="rect">
            <a:avLst/>
          </a:prstGeom>
          <a:solidFill>
            <a:schemeClr val="tx1"/>
          </a:solidFill>
          <a:ln w="38100" cap="flat" cmpd="sng" algn="ctr">
            <a:noFill/>
            <a:prstDash val="solid"/>
            <a:round/>
            <a:headEnd type="none" w="med" len="med"/>
            <a:tailEnd type="none" w="med" len="med"/>
          </a:ln>
          <a:effectLst/>
        </p:spPr>
        <p:txBody>
          <a:bodyPr vert="horz" wrap="square" lIns="1340885" tIns="45712" rIns="457120" bIns="45712" numCol="1" rtlCol="0" anchor="ctr" anchorCtr="0" compatLnSpc="1">
            <a:prstTxWarp prst="textNoShape">
              <a:avLst/>
            </a:prstTxWarp>
          </a:bodyPr>
          <a:lstStyle/>
          <a:p>
            <a:pPr>
              <a:spcBef>
                <a:spcPct val="50000"/>
              </a:spcBef>
            </a:pPr>
            <a:r>
              <a:rPr lang="en-US" sz="2400" dirty="0">
                <a:solidFill>
                  <a:schemeClr val="bg1"/>
                </a:solidFill>
              </a:rPr>
              <a:t>https://www.taprootfoundation.org/do-probono/individuals</a:t>
            </a:r>
          </a:p>
        </p:txBody>
      </p:sp>
      <p:sp>
        <p:nvSpPr>
          <p:cNvPr id="12" name="TextBox 11"/>
          <p:cNvSpPr txBox="1"/>
          <p:nvPr/>
        </p:nvSpPr>
        <p:spPr bwMode="white">
          <a:xfrm>
            <a:off x="0" y="6097976"/>
            <a:ext cx="1295063" cy="276999"/>
          </a:xfrm>
          <a:prstGeom prst="rect">
            <a:avLst/>
          </a:prstGeom>
          <a:noFill/>
          <a:ln>
            <a:noFill/>
          </a:ln>
        </p:spPr>
        <p:txBody>
          <a:bodyPr wrap="square" lIns="91424" tIns="45712" rIns="91424" bIns="45712" rtlCol="0">
            <a:spAutoFit/>
          </a:bodyPr>
          <a:lstStyle/>
          <a:p>
            <a:pPr algn="ctr"/>
            <a:r>
              <a:rPr lang="en-US" sz="1200" dirty="0">
                <a:solidFill>
                  <a:schemeClr val="bg1"/>
                </a:solidFill>
                <a:latin typeface="Salesforce Sans" panose="020B0505020202020203" pitchFamily="34" charset="0"/>
                <a:cs typeface="Arial" panose="020B0604020202020204" pitchFamily="34" charset="0"/>
              </a:rPr>
              <a:t>CLICK PATH:</a:t>
            </a:r>
          </a:p>
        </p:txBody>
      </p:sp>
      <p:sp>
        <p:nvSpPr>
          <p:cNvPr id="13" name="Freeform 202"/>
          <p:cNvSpPr>
            <a:spLocks noEditPoints="1"/>
          </p:cNvSpPr>
          <p:nvPr/>
        </p:nvSpPr>
        <p:spPr bwMode="auto">
          <a:xfrm flipH="1">
            <a:off x="450005" y="6372854"/>
            <a:ext cx="318880" cy="321495"/>
          </a:xfrm>
          <a:custGeom>
            <a:avLst/>
            <a:gdLst>
              <a:gd name="T0" fmla="*/ 4 w 63"/>
              <a:gd name="T1" fmla="*/ 4 h 63"/>
              <a:gd name="T2" fmla="*/ 55 w 63"/>
              <a:gd name="T3" fmla="*/ 21 h 63"/>
              <a:gd name="T4" fmla="*/ 37 w 63"/>
              <a:gd name="T5" fmla="*/ 30 h 63"/>
              <a:gd name="T6" fmla="*/ 59 w 63"/>
              <a:gd name="T7" fmla="*/ 52 h 63"/>
              <a:gd name="T8" fmla="*/ 52 w 63"/>
              <a:gd name="T9" fmla="*/ 59 h 63"/>
              <a:gd name="T10" fmla="*/ 30 w 63"/>
              <a:gd name="T11" fmla="*/ 37 h 63"/>
              <a:gd name="T12" fmla="*/ 21 w 63"/>
              <a:gd name="T13" fmla="*/ 55 h 63"/>
              <a:gd name="T14" fmla="*/ 4 w 63"/>
              <a:gd name="T15" fmla="*/ 4 h 63"/>
              <a:gd name="T16" fmla="*/ 4 w 63"/>
              <a:gd name="T17" fmla="*/ 0 h 63"/>
              <a:gd name="T18" fmla="*/ 1 w 63"/>
              <a:gd name="T19" fmla="*/ 1 h 63"/>
              <a:gd name="T20" fmla="*/ 0 w 63"/>
              <a:gd name="T21" fmla="*/ 5 h 63"/>
              <a:gd name="T22" fmla="*/ 17 w 63"/>
              <a:gd name="T23" fmla="*/ 56 h 63"/>
              <a:gd name="T24" fmla="*/ 21 w 63"/>
              <a:gd name="T25" fmla="*/ 59 h 63"/>
              <a:gd name="T26" fmla="*/ 21 w 63"/>
              <a:gd name="T27" fmla="*/ 59 h 63"/>
              <a:gd name="T28" fmla="*/ 25 w 63"/>
              <a:gd name="T29" fmla="*/ 57 h 63"/>
              <a:gd name="T30" fmla="*/ 31 w 63"/>
              <a:gd name="T31" fmla="*/ 44 h 63"/>
              <a:gd name="T32" fmla="*/ 49 w 63"/>
              <a:gd name="T33" fmla="*/ 62 h 63"/>
              <a:gd name="T34" fmla="*/ 52 w 63"/>
              <a:gd name="T35" fmla="*/ 63 h 63"/>
              <a:gd name="T36" fmla="*/ 54 w 63"/>
              <a:gd name="T37" fmla="*/ 62 h 63"/>
              <a:gd name="T38" fmla="*/ 62 w 63"/>
              <a:gd name="T39" fmla="*/ 55 h 63"/>
              <a:gd name="T40" fmla="*/ 63 w 63"/>
              <a:gd name="T41" fmla="*/ 52 h 63"/>
              <a:gd name="T42" fmla="*/ 62 w 63"/>
              <a:gd name="T43" fmla="*/ 49 h 63"/>
              <a:gd name="T44" fmla="*/ 44 w 63"/>
              <a:gd name="T45" fmla="*/ 31 h 63"/>
              <a:gd name="T46" fmla="*/ 57 w 63"/>
              <a:gd name="T47" fmla="*/ 25 h 63"/>
              <a:gd name="T48" fmla="*/ 59 w 63"/>
              <a:gd name="T49" fmla="*/ 21 h 63"/>
              <a:gd name="T50" fmla="*/ 56 w 63"/>
              <a:gd name="T51" fmla="*/ 17 h 63"/>
              <a:gd name="T52" fmla="*/ 5 w 63"/>
              <a:gd name="T53" fmla="*/ 0 h 63"/>
              <a:gd name="T54" fmla="*/ 4 w 63"/>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3">
                <a:moveTo>
                  <a:pt x="4" y="4"/>
                </a:moveTo>
                <a:cubicBezTo>
                  <a:pt x="55" y="21"/>
                  <a:pt x="55" y="21"/>
                  <a:pt x="55" y="21"/>
                </a:cubicBezTo>
                <a:cubicBezTo>
                  <a:pt x="37" y="30"/>
                  <a:pt x="37" y="30"/>
                  <a:pt x="37" y="30"/>
                </a:cubicBezTo>
                <a:cubicBezTo>
                  <a:pt x="59" y="52"/>
                  <a:pt x="59" y="52"/>
                  <a:pt x="59" y="52"/>
                </a:cubicBezTo>
                <a:cubicBezTo>
                  <a:pt x="52" y="59"/>
                  <a:pt x="52" y="59"/>
                  <a:pt x="52" y="59"/>
                </a:cubicBezTo>
                <a:cubicBezTo>
                  <a:pt x="30" y="37"/>
                  <a:pt x="30" y="37"/>
                  <a:pt x="30" y="37"/>
                </a:cubicBezTo>
                <a:cubicBezTo>
                  <a:pt x="21" y="55"/>
                  <a:pt x="21" y="55"/>
                  <a:pt x="21" y="55"/>
                </a:cubicBezTo>
                <a:cubicBezTo>
                  <a:pt x="4" y="4"/>
                  <a:pt x="4" y="4"/>
                  <a:pt x="4" y="4"/>
                </a:cubicBezTo>
                <a:moveTo>
                  <a:pt x="4" y="0"/>
                </a:moveTo>
                <a:cubicBezTo>
                  <a:pt x="3" y="0"/>
                  <a:pt x="2" y="1"/>
                  <a:pt x="1" y="1"/>
                </a:cubicBezTo>
                <a:cubicBezTo>
                  <a:pt x="0" y="2"/>
                  <a:pt x="0" y="4"/>
                  <a:pt x="0" y="5"/>
                </a:cubicBezTo>
                <a:cubicBezTo>
                  <a:pt x="17" y="56"/>
                  <a:pt x="17" y="56"/>
                  <a:pt x="17" y="56"/>
                </a:cubicBezTo>
                <a:cubicBezTo>
                  <a:pt x="18" y="58"/>
                  <a:pt x="19" y="59"/>
                  <a:pt x="21" y="59"/>
                </a:cubicBezTo>
                <a:cubicBezTo>
                  <a:pt x="21" y="59"/>
                  <a:pt x="21" y="59"/>
                  <a:pt x="21" y="59"/>
                </a:cubicBezTo>
                <a:cubicBezTo>
                  <a:pt x="22" y="59"/>
                  <a:pt x="24" y="58"/>
                  <a:pt x="25" y="57"/>
                </a:cubicBezTo>
                <a:cubicBezTo>
                  <a:pt x="31" y="44"/>
                  <a:pt x="31" y="44"/>
                  <a:pt x="31" y="44"/>
                </a:cubicBezTo>
                <a:cubicBezTo>
                  <a:pt x="49" y="62"/>
                  <a:pt x="49" y="62"/>
                  <a:pt x="49" y="62"/>
                </a:cubicBezTo>
                <a:cubicBezTo>
                  <a:pt x="50" y="63"/>
                  <a:pt x="51" y="63"/>
                  <a:pt x="52" y="63"/>
                </a:cubicBezTo>
                <a:cubicBezTo>
                  <a:pt x="53" y="63"/>
                  <a:pt x="54" y="63"/>
                  <a:pt x="54" y="62"/>
                </a:cubicBezTo>
                <a:cubicBezTo>
                  <a:pt x="62" y="55"/>
                  <a:pt x="62" y="55"/>
                  <a:pt x="62" y="55"/>
                </a:cubicBezTo>
                <a:cubicBezTo>
                  <a:pt x="62" y="54"/>
                  <a:pt x="63" y="53"/>
                  <a:pt x="63" y="52"/>
                </a:cubicBezTo>
                <a:cubicBezTo>
                  <a:pt x="63" y="51"/>
                  <a:pt x="62" y="50"/>
                  <a:pt x="62" y="49"/>
                </a:cubicBezTo>
                <a:cubicBezTo>
                  <a:pt x="44" y="31"/>
                  <a:pt x="44" y="31"/>
                  <a:pt x="44" y="31"/>
                </a:cubicBezTo>
                <a:cubicBezTo>
                  <a:pt x="57" y="25"/>
                  <a:pt x="57" y="25"/>
                  <a:pt x="57" y="25"/>
                </a:cubicBezTo>
                <a:cubicBezTo>
                  <a:pt x="58" y="24"/>
                  <a:pt x="59" y="22"/>
                  <a:pt x="59" y="21"/>
                </a:cubicBezTo>
                <a:cubicBezTo>
                  <a:pt x="59" y="19"/>
                  <a:pt x="58" y="18"/>
                  <a:pt x="56" y="17"/>
                </a:cubicBezTo>
                <a:cubicBezTo>
                  <a:pt x="5" y="0"/>
                  <a:pt x="5" y="0"/>
                  <a:pt x="5" y="0"/>
                </a:cubicBezTo>
                <a:cubicBezTo>
                  <a:pt x="5" y="0"/>
                  <a:pt x="4" y="0"/>
                  <a:pt x="4" y="0"/>
                </a:cubicBezTo>
                <a:close/>
              </a:path>
            </a:pathLst>
          </a:custGeom>
          <a:solidFill>
            <a:schemeClr val="bg1"/>
          </a:solidFill>
          <a:ln>
            <a:noFill/>
          </a:ln>
          <a:extLst/>
        </p:spPr>
        <p:txBody>
          <a:bodyPr vert="horz" wrap="square" lIns="121899" tIns="60949" rIns="121899" bIns="60949" numCol="1" anchor="t" anchorCtr="0" compatLnSpc="1">
            <a:prstTxWarp prst="textNoShape">
              <a:avLst/>
            </a:prstTxWarp>
          </a:bodyPr>
          <a:lstStyle/>
          <a:p>
            <a:endParaRPr lang="th-TH"/>
          </a:p>
        </p:txBody>
      </p:sp>
    </p:spTree>
    <p:custDataLst>
      <p:tags r:id="rId1"/>
    </p:custDataLst>
    <p:extLst>
      <p:ext uri="{BB962C8B-B14F-4D97-AF65-F5344CB8AC3E}">
        <p14:creationId xmlns:p14="http://schemas.microsoft.com/office/powerpoint/2010/main" val="144738076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2212610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LMS_PUBLISH" val="No"/>
  <p:tag name="ARTICULATE_TEMPLATE" val="Corporate Communications"/>
  <p:tag name="PRESENTER_PREVIEW_MODE" val="0"/>
  <p:tag name="ARTICULATE_SLIDE_THUMBNAIL_REFRESH" val="1"/>
  <p:tag name="ARTICULATE_SLIDE_COUNT" val="9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UDIO_IMPORT" val="D:\Project\Salesforce\Administrator\Configuring Campaigns to Maximize Your ROI\Audio\Campaign Influence.wav"/>
  <p:tag name="AUDIO_ID" val="368"/>
  <p:tag name="ELAPSEDTIME" val="10.476"/>
  <p:tag name="ARTICULATE_SLIDE_GUID" val="261a62ee-3c51-4cb1-89d4-a65132fcf636"/>
  <p:tag name="ARTICULATE_SLIDE_PAUSE" val="1"/>
  <p:tag name="ARTICULATE_NAV_LEVEL" val="1"/>
  <p:tag name="ARTICULATE_PLAYLIST_ID" val="-1"/>
  <p:tag name="ARTICULATE_VIEW_MODE" val="0"/>
  <p:tag name="ARTICULATE_LOCK_SLIDE" val="0"/>
  <p:tag name="ARTICULATE_SLIDE_NAV" val="22"/>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UDIO_IMPORT" val="D:\Project\Salesforce\Administrator\Configuring Campaigns to Maximize Your ROI\Audio\Granting Access to Campaigns.wav"/>
  <p:tag name="AUDIO_ID" val="361"/>
  <p:tag name="ELAPSEDTIME" val="72.856"/>
  <p:tag name="ARTICULATE_SLIDE_GUID" val="8e6f5b01-3503-4afc-846b-c917ea290139"/>
  <p:tag name="ARTICULATE_SLIDE_PAUSE" val="1"/>
  <p:tag name="ARTICULATE_NAV_LEVEL" val="1"/>
  <p:tag name="ARTICULATE_PLAYLIST_ID" val="-1"/>
  <p:tag name="ARTICULATE_VIEW_MODE" val="0"/>
  <p:tag name="ARTICULATE_LOCK_SLIDE" val="0"/>
  <p:tag name="ARTICULATE_SLIDE_NAV" val="17"/>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DUPLICATEID" val="11343d4f2bb64e6dbd2e7932ae518e4f"/>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UDIO_ID" val="419"/>
  <p:tag name="ARTICULATE_USED_LAYOUT" val="6"/>
  <p:tag name="ARTICULATE_NAV_LEVEL" val="1"/>
  <p:tag name="ARTICULATE_SLIDE_PRESENTER_GUID" val="8c7b521f-39ff-4838-b774-cc024196b4db"/>
  <p:tag name="ARTICULATE_SLIDE_PAUSE" val="0"/>
  <p:tag name="ARTICULATE_LOCK_SLIDE" val="0"/>
  <p:tag name="ARTICULATE_HIDE_SLIDE" val="0"/>
  <p:tag name="ARTICULATE_PLAYER_CONTROL_PREVIOUS" val="True"/>
  <p:tag name="ARTICULATE_PLAYER_CONTROL_NEXT" val="True"/>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UDIO_ID" val="358"/>
  <p:tag name="ARTICULATE_USED_LAYOUT" val="7"/>
  <p:tag name="ARTICULATE_NAV_LEVEL" val="1"/>
  <p:tag name="ARTICULATE_SLIDE_PRESENTER_GUID" val="8c7b521f-39ff-4838-b774-cc024196b4db"/>
  <p:tag name="ARTICULATE_SLIDE_PAUSE" val="0"/>
  <p:tag name="ARTICULATE_LOCK_SLIDE" val="0"/>
  <p:tag name="ARTICULATE_HIDE_SLIDE" val="0"/>
  <p:tag name="ARTICULATE_PLAYER_CONTROL_PREVIOUS" val="True"/>
  <p:tag name="ARTICULATE_PLAYER_CONTROL_NEXT" val="True"/>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loud Covers and Divider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QA + Thank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fe Harbor + Copyright">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none" w="med" len="med"/>
        </a:ln>
        <a:effectLst/>
      </a:spPr>
      <a:bodyPr/>
      <a:lstStyle/>
    </a:lnDef>
    <a:txDef>
      <a:spPr>
        <a:noFill/>
        <a:ln>
          <a:noFill/>
        </a:ln>
      </a:spPr>
      <a:bodyPr wrap="none" rtlCol="0">
        <a:spAutoFit/>
      </a:bodyPr>
      <a:lstStyle>
        <a:defPPr>
          <a:defRPr sz="1800" dirty="0" smtClean="0">
            <a:solidFill>
              <a:schemeClr val="tx1"/>
            </a:solidFill>
            <a:latin typeface="Salesforce Sans" panose="020B0505020202020203"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Gray Basic Page Layout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none" w="med" len="med"/>
        </a:ln>
        <a:effectLst/>
      </a:spPr>
      <a:bodyPr/>
      <a:lstStyle/>
    </a:lnDef>
    <a:txDef>
      <a:spPr>
        <a:noFill/>
        <a:ln>
          <a:noFill/>
        </a:ln>
      </a:spPr>
      <a:bodyPr wrap="square" rtlCol="0">
        <a:spAutoFit/>
      </a:bodyPr>
      <a:lstStyle>
        <a:defPPr algn="l">
          <a:defRPr sz="1800" dirty="0" smtClean="0">
            <a:solidFill>
              <a:schemeClr val="bg1"/>
            </a:solidFill>
            <a:latin typeface="Salesforce Sans" panose="020B0505020202020203"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Gray Specialized Slide Layout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triangle" w="lg" len="lg"/>
        </a:ln>
        <a:effectLst/>
      </a:spPr>
      <a:bodyPr/>
      <a:lstStyle/>
    </a:lnDef>
    <a:txDef>
      <a:spPr>
        <a:solidFill>
          <a:schemeClr val="bg1"/>
        </a:solidFill>
        <a:ln>
          <a:noFill/>
        </a:ln>
      </a:spPr>
      <a:bodyPr wrap="square" rtlCol="0">
        <a:spAutoFit/>
      </a:bodyPr>
      <a:lstStyle>
        <a:defPPr marL="223838" indent="-223838" algn="l">
          <a:defRPr sz="1800" dirty="0" smtClean="0">
            <a:solidFill>
              <a:srgbClr val="666666"/>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What's Possible Specialized Slide Layout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triangle" w="lg" len="lg"/>
        </a:ln>
        <a:effectLst/>
      </a:spPr>
      <a:bodyPr/>
      <a:lstStyle/>
    </a:lnDef>
    <a:txDef>
      <a:spPr>
        <a:solidFill>
          <a:schemeClr val="bg1"/>
        </a:solidFill>
        <a:ln>
          <a:noFill/>
        </a:ln>
      </a:spPr>
      <a:bodyPr wrap="square" rtlCol="0">
        <a:spAutoFit/>
      </a:bodyPr>
      <a:lstStyle>
        <a:defPPr marL="223838" indent="-223838" algn="l">
          <a:defRPr sz="1800" dirty="0" smtClean="0">
            <a:solidFill>
              <a:srgbClr val="666666"/>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Interaction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triangle" w="lg" len="lg"/>
        </a:ln>
        <a:effectLst/>
      </a:spPr>
      <a:bodyPr/>
      <a:lstStyle/>
    </a:lnDef>
    <a:txDef>
      <a:spPr>
        <a:solidFill>
          <a:schemeClr val="bg1"/>
        </a:solidFill>
        <a:ln>
          <a:noFill/>
        </a:ln>
      </a:spPr>
      <a:bodyPr wrap="square" rtlCol="0">
        <a:spAutoFit/>
      </a:bodyPr>
      <a:lstStyle>
        <a:defPPr marL="223838" indent="-223838" algn="l">
          <a:defRPr sz="1800" dirty="0" smtClean="0">
            <a:solidFill>
              <a:srgbClr val="666666"/>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Master">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Gray Basic Page Layouts">
  <a:themeElements>
    <a:clrScheme name="Custom 1">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38100" cap="flat" cmpd="sng" algn="ctr">
          <a:solidFill>
            <a:srgbClr val="FF0000"/>
          </a:solidFill>
          <a:prstDash val="solid"/>
          <a:round/>
          <a:headEnd type="none" w="med" len="med"/>
          <a:tailEnd type="none" w="med" len="med"/>
        </a:ln>
        <a:effectLst/>
      </a:spPr>
      <a:bodyPr/>
      <a:lstStyle/>
    </a:lnDef>
    <a:txDef>
      <a:spPr>
        <a:noFill/>
        <a:ln>
          <a:noFill/>
        </a:ln>
      </a:spPr>
      <a:bodyPr wrap="square" rtlCol="0">
        <a:spAutoFit/>
      </a:bodyPr>
      <a:lstStyle>
        <a:defPPr algn="l">
          <a:defRPr sz="1800" dirty="0" smtClean="0">
            <a:solidFill>
              <a:schemeClr val="bg1"/>
            </a:solidFill>
            <a:latin typeface="Salesforce Sans" panose="020B0505020202020203"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ILT Template</Template>
  <TotalTime>60316</TotalTime>
  <Words>15237</Words>
  <Application>Microsoft Office PowerPoint</Application>
  <PresentationFormat>Widescreen</PresentationFormat>
  <Paragraphs>1953</Paragraphs>
  <Slides>99</Slides>
  <Notes>89</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99</vt:i4>
      </vt:variant>
    </vt:vector>
  </HeadingPairs>
  <TitlesOfParts>
    <vt:vector size="123" baseType="lpstr">
      <vt:lpstr>MS PGothic</vt:lpstr>
      <vt:lpstr>MS PGothic</vt:lpstr>
      <vt:lpstr>Arial</vt:lpstr>
      <vt:lpstr>Arial MT Bd</vt:lpstr>
      <vt:lpstr>Calibri</vt:lpstr>
      <vt:lpstr>Chalkboard</vt:lpstr>
      <vt:lpstr>Courier New</vt:lpstr>
      <vt:lpstr>L VAG Rounded Light</vt:lpstr>
      <vt:lpstr>Myriad Pro</vt:lpstr>
      <vt:lpstr>Salesforce Sans</vt:lpstr>
      <vt:lpstr>Salesforce Sans Light</vt:lpstr>
      <vt:lpstr>Salesforce Sans Thin</vt:lpstr>
      <vt:lpstr>Segoe UI</vt:lpstr>
      <vt:lpstr>Times New Roman</vt:lpstr>
      <vt:lpstr>Wingdings</vt:lpstr>
      <vt:lpstr>Cloud Covers and Dividers</vt:lpstr>
      <vt:lpstr>QA + Thanks</vt:lpstr>
      <vt:lpstr>Safe Harbor + Copyright</vt:lpstr>
      <vt:lpstr>Gray Basic Page Layouts</vt:lpstr>
      <vt:lpstr>Gray Specialized Slide Layouts</vt:lpstr>
      <vt:lpstr>What's Possible Specialized Slide Layouts</vt:lpstr>
      <vt:lpstr>Interactions</vt:lpstr>
      <vt:lpstr>Blank Master</vt:lpstr>
      <vt:lpstr>1_Gray Basic Page Layouts</vt:lpstr>
      <vt:lpstr>PowerPoint Presentation</vt:lpstr>
      <vt:lpstr>PowerPoint Presentation</vt:lpstr>
      <vt:lpstr>PowerPoint Presentation</vt:lpstr>
      <vt:lpstr>PowerPoint Presentation</vt:lpstr>
      <vt:lpstr>Exam Objectives</vt:lpstr>
      <vt:lpstr>Course Agenda</vt:lpstr>
      <vt:lpstr>Course Assumptions</vt:lpstr>
      <vt:lpstr>Log in to Salesforce</vt:lpstr>
      <vt:lpstr>PowerPoint Presentation</vt:lpstr>
      <vt:lpstr>Exam Objectives Covered in this Section</vt:lpstr>
      <vt:lpstr>Account and Contact Management</vt:lpstr>
      <vt:lpstr>Account Hierarchy</vt:lpstr>
      <vt:lpstr>Record Access</vt:lpstr>
      <vt:lpstr>Account Teams</vt:lpstr>
      <vt:lpstr>Filtering reports by team</vt:lpstr>
      <vt:lpstr>Controlled by Parent Implications</vt:lpstr>
      <vt:lpstr>What Solution Would You Recommend?</vt:lpstr>
      <vt:lpstr>Account and Contact Relationships</vt:lpstr>
      <vt:lpstr>Contact Roles</vt:lpstr>
      <vt:lpstr>Partner Roles</vt:lpstr>
      <vt:lpstr>What Solution Would You Recommend?</vt:lpstr>
      <vt:lpstr>Data.com Prospecting</vt:lpstr>
      <vt:lpstr>Manually Cleaning Data</vt:lpstr>
      <vt:lpstr>Automatically Cleaning Data</vt:lpstr>
      <vt:lpstr>PowerPoint Presentation</vt:lpstr>
      <vt:lpstr>Exam Objectives Covered in this Section</vt:lpstr>
      <vt:lpstr>Campaign and Lead Management</vt:lpstr>
      <vt:lpstr>Campaigns and Campaign Members</vt:lpstr>
      <vt:lpstr>Campaign Hierarchy</vt:lpstr>
      <vt:lpstr>Campaign Influence</vt:lpstr>
      <vt:lpstr>Granting Access to Campaigns</vt:lpstr>
      <vt:lpstr>Salesforce AppExchange Marketing Solutions</vt:lpstr>
      <vt:lpstr>Reporting on Campaigns</vt:lpstr>
      <vt:lpstr>What Solution Would You Recommend?</vt:lpstr>
      <vt:lpstr>Lead Conversion and Campaign Influence</vt:lpstr>
      <vt:lpstr>Mapping Lead Fields</vt:lpstr>
      <vt:lpstr>Lead Conversion Considerations</vt:lpstr>
      <vt:lpstr>Lead Data Quality</vt:lpstr>
      <vt:lpstr>What Solution Would You Recommend?</vt:lpstr>
      <vt:lpstr>Reporting on Leads</vt:lpstr>
      <vt:lpstr>PowerPoint Presentation</vt:lpstr>
      <vt:lpstr>Exam Objectives Covered in this Section</vt:lpstr>
      <vt:lpstr>Opportunity Management</vt:lpstr>
      <vt:lpstr>What Solution Would You Recommend?</vt:lpstr>
      <vt:lpstr>Analysis</vt:lpstr>
      <vt:lpstr>Products and Price Books</vt:lpstr>
      <vt:lpstr>Adding Products to Opportunities</vt:lpstr>
      <vt:lpstr>Creating and Synchronizing a Quote to an Opportunity</vt:lpstr>
      <vt:lpstr>Solution Design</vt:lpstr>
      <vt:lpstr>PowerPoint Presentation</vt:lpstr>
      <vt:lpstr>Exam Objectives Covered in this Section</vt:lpstr>
      <vt:lpstr>Forecasting</vt:lpstr>
      <vt:lpstr>What Makes Up a Forecast?</vt:lpstr>
      <vt:lpstr>Opportunity Stages and Forecast Categories</vt:lpstr>
      <vt:lpstr>Considerations When Mapping Opportunity Stages</vt:lpstr>
      <vt:lpstr>Forecasting Capabilities</vt:lpstr>
      <vt:lpstr>Advanced Currency management</vt:lpstr>
      <vt:lpstr>Customizable Forecasting vs. Collaborative Forecasts</vt:lpstr>
      <vt:lpstr>Differences: Opportunity Roll Up</vt:lpstr>
      <vt:lpstr>Differences: Historical Data</vt:lpstr>
      <vt:lpstr>Differences: Reporting</vt:lpstr>
      <vt:lpstr>What is a Reporting Snapshot?</vt:lpstr>
      <vt:lpstr>Capabilities Specific to Customizable Forecasting</vt:lpstr>
      <vt:lpstr>Capabilities Specific to Collaborative Forecasts</vt:lpstr>
      <vt:lpstr>Summary of Differences</vt:lpstr>
      <vt:lpstr>Which Forecasting Solution Would You Recommend?</vt:lpstr>
      <vt:lpstr>PowerPoint Presentation</vt:lpstr>
      <vt:lpstr>Exam Objectives Covered in this Section</vt:lpstr>
      <vt:lpstr>Sales Productivity</vt:lpstr>
      <vt:lpstr>What Solution Would You Recommend?</vt:lpstr>
      <vt:lpstr>Salesforce for Outlook</vt:lpstr>
      <vt:lpstr>Salesforce Console for Sales</vt:lpstr>
      <vt:lpstr>Salesforce1 Mobile App</vt:lpstr>
      <vt:lpstr>Salesforce1 Customizations</vt:lpstr>
      <vt:lpstr>Collaborating with Chatter</vt:lpstr>
      <vt:lpstr>Salesforce CRM Content vs. Chatter Files</vt:lpstr>
      <vt:lpstr>What Solution Would You Recommend?</vt:lpstr>
      <vt:lpstr>PowerPoint Presentation</vt:lpstr>
      <vt:lpstr>Exam Objectives Covered in this Section</vt:lpstr>
      <vt:lpstr>Integration and Data Management</vt:lpstr>
      <vt:lpstr>Steps Leading to a Successful Data Migration</vt:lpstr>
      <vt:lpstr>Data Migration Tools</vt:lpstr>
      <vt:lpstr>Loading Data</vt:lpstr>
      <vt:lpstr>Working with Large Data Volumes</vt:lpstr>
      <vt:lpstr>What Solution Would You Recommend?</vt:lpstr>
      <vt:lpstr>Options for Integrating with Force.com</vt:lpstr>
      <vt:lpstr>Salesforce Communities</vt:lpstr>
      <vt:lpstr>Creating Communities for Customers and Partners</vt:lpstr>
      <vt:lpstr>Inform and Engage Partners with a Partner Community</vt:lpstr>
      <vt:lpstr>Control Data Access within Communities</vt:lpstr>
      <vt:lpstr>Force.com Sites</vt:lpstr>
      <vt:lpstr>PowerPoint Presentation</vt:lpstr>
      <vt:lpstr>Let’s Practice!</vt:lpstr>
      <vt:lpstr>Exam Information</vt:lpstr>
      <vt:lpstr>PowerPoint Presentation</vt:lpstr>
      <vt:lpstr>What’s Next?</vt:lpstr>
      <vt:lpstr>PowerPoint Presentation</vt:lpstr>
      <vt:lpstr>Volunteer with Taproot</vt:lpstr>
      <vt:lpstr>PowerPoint Presentation</vt:lpstr>
    </vt:vector>
  </TitlesOfParts>
  <Company>Salesforce.com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Course Title Page</dc:title>
  <dc:creator>jgoldie</dc:creator>
  <cp:lastModifiedBy>Colin Daly</cp:lastModifiedBy>
  <cp:revision>970</cp:revision>
  <cp:lastPrinted>2015-07-07T21:56:13Z</cp:lastPrinted>
  <dcterms:created xsi:type="dcterms:W3CDTF">2012-09-24T17:55:16Z</dcterms:created>
  <dcterms:modified xsi:type="dcterms:W3CDTF">2017-01-04T22:58:14Z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ILT Template_code syntax</vt:lpwstr>
  </property>
  <property fmtid="{D5CDD505-2E9C-101B-9397-08002B2CF9AE}" pid="4" name="ArticulateGUID">
    <vt:lpwstr>A63A1A86-882B-48D1-A217-49B54CA0964F</vt:lpwstr>
  </property>
  <property fmtid="{D5CDD505-2E9C-101B-9397-08002B2CF9AE}" pid="5" name="ArticulateProjectFull">
    <vt:lpwstr>C:\Users\jgoldie\Desktop\ILT Template_code syntax redo.ppta</vt:lpwstr>
  </property>
</Properties>
</file>